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73" r:id="rId2"/>
    <p:sldId id="274" r:id="rId3"/>
    <p:sldId id="275" r:id="rId4"/>
    <p:sldId id="276" r:id="rId5"/>
    <p:sldId id="277" r:id="rId6"/>
    <p:sldId id="264" r:id="rId7"/>
    <p:sldId id="283" r:id="rId8"/>
    <p:sldId id="282" r:id="rId9"/>
    <p:sldId id="281"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942"/>
    <a:srgbClr val="E3E7EC"/>
    <a:srgbClr val="CFD3DA"/>
    <a:srgbClr val="F2F2F2"/>
    <a:srgbClr val="7F7F7F"/>
    <a:srgbClr val="0F25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9"/>
    <p:restoredTop sz="94674"/>
  </p:normalViewPr>
  <p:slideViewPr>
    <p:cSldViewPr snapToGrid="0" snapToObjects="1">
      <p:cViewPr varScale="1">
        <p:scale>
          <a:sx n="58" d="100"/>
          <a:sy n="58" d="100"/>
        </p:scale>
        <p:origin x="1212"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A87D6-F7FF-7041-BD2E-27CF09D1F195}"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65C10-712C-2E42-A9DA-DA9737BBBC74}" type="slidenum">
              <a:rPr lang="en-US" smtClean="0"/>
              <a:t>‹#›</a:t>
            </a:fld>
            <a:endParaRPr lang="en-US"/>
          </a:p>
        </p:txBody>
      </p:sp>
    </p:spTree>
    <p:extLst>
      <p:ext uri="{BB962C8B-B14F-4D97-AF65-F5344CB8AC3E}">
        <p14:creationId xmlns:p14="http://schemas.microsoft.com/office/powerpoint/2010/main" val="522991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B83421-E580-BE4F-AF7E-F9D99BB1A443}"/>
              </a:ext>
            </a:extLst>
          </p:cNvPr>
          <p:cNvPicPr>
            <a:picLocks noChangeAspect="1"/>
          </p:cNvPicPr>
          <p:nvPr userDrawn="1"/>
        </p:nvPicPr>
        <p:blipFill>
          <a:blip r:embed="rId2"/>
          <a:srcRect/>
          <a:stretch/>
        </p:blipFill>
        <p:spPr>
          <a:xfrm>
            <a:off x="0" y="0"/>
            <a:ext cx="12192000" cy="6858000"/>
          </a:xfrm>
          <a:prstGeom prst="rect">
            <a:avLst/>
          </a:prstGeom>
        </p:spPr>
      </p:pic>
      <p:sp>
        <p:nvSpPr>
          <p:cNvPr id="8" name="Text Placeholder 7">
            <a:extLst>
              <a:ext uri="{FF2B5EF4-FFF2-40B4-BE49-F238E27FC236}">
                <a16:creationId xmlns:a16="http://schemas.microsoft.com/office/drawing/2014/main" id="{08AFF599-1F74-D348-99B0-125D6E25A366}"/>
              </a:ext>
            </a:extLst>
          </p:cNvPr>
          <p:cNvSpPr>
            <a:spLocks noGrp="1"/>
          </p:cNvSpPr>
          <p:nvPr>
            <p:ph type="body" sz="quarter" idx="12" hasCustomPrompt="1"/>
          </p:nvPr>
        </p:nvSpPr>
        <p:spPr>
          <a:xfrm>
            <a:off x="3314700" y="1409700"/>
            <a:ext cx="8420100" cy="381000"/>
          </a:xfrm>
        </p:spPr>
        <p:txBody>
          <a:bodyPr/>
          <a:lstStyle>
            <a:lvl1pPr marL="0" indent="0">
              <a:buNone/>
              <a:defRPr>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Agency Name</a:t>
            </a:r>
          </a:p>
        </p:txBody>
      </p:sp>
      <p:sp>
        <p:nvSpPr>
          <p:cNvPr id="9" name="Text Placeholder 7">
            <a:extLst>
              <a:ext uri="{FF2B5EF4-FFF2-40B4-BE49-F238E27FC236}">
                <a16:creationId xmlns:a16="http://schemas.microsoft.com/office/drawing/2014/main" id="{8F69E2FA-30A7-F849-AE8D-EECC4116CA5A}"/>
              </a:ext>
            </a:extLst>
          </p:cNvPr>
          <p:cNvSpPr>
            <a:spLocks noGrp="1"/>
          </p:cNvSpPr>
          <p:nvPr>
            <p:ph type="body" sz="quarter" idx="13" hasCustomPrompt="1"/>
          </p:nvPr>
        </p:nvSpPr>
        <p:spPr>
          <a:xfrm>
            <a:off x="3314700" y="1985246"/>
            <a:ext cx="8420100" cy="1443754"/>
          </a:xfrm>
        </p:spPr>
        <p:txBody>
          <a:bodyPr>
            <a:normAutofit/>
          </a:bodyPr>
          <a:lstStyle>
            <a:lvl1pPr marL="0" indent="0">
              <a:lnSpc>
                <a:spcPts val="4400"/>
              </a:lnSpc>
              <a:buNone/>
              <a:defRPr sz="4400">
                <a:solidFill>
                  <a:schemeClr val="bg1"/>
                </a:solidFill>
                <a:latin typeface="+mj-lt"/>
              </a:defRPr>
            </a:lvl1pPr>
            <a:lvl2pPr marL="457200" indent="0">
              <a:buNone/>
              <a:defRPr sz="4000">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HISP Title</a:t>
            </a:r>
            <a:endParaRPr lang="en-US" dirty="0"/>
          </a:p>
        </p:txBody>
      </p:sp>
      <p:sp>
        <p:nvSpPr>
          <p:cNvPr id="10" name="Rectangle 9">
            <a:extLst>
              <a:ext uri="{FF2B5EF4-FFF2-40B4-BE49-F238E27FC236}">
                <a16:creationId xmlns:a16="http://schemas.microsoft.com/office/drawing/2014/main" id="{3E30D0C5-8593-274A-A4EC-B17D9C9AB5B4}"/>
              </a:ext>
            </a:extLst>
          </p:cNvPr>
          <p:cNvSpPr/>
          <p:nvPr userDrawn="1"/>
        </p:nvSpPr>
        <p:spPr>
          <a:xfrm>
            <a:off x="3314700" y="3583957"/>
            <a:ext cx="2667000" cy="469338"/>
          </a:xfrm>
          <a:prstGeom prst="rect">
            <a:avLst/>
          </a:prstGeom>
          <a:solidFill>
            <a:srgbClr val="B31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2020 Action </a:t>
            </a:r>
            <a:r>
              <a:rPr lang="en-US" dirty="0" smtClean="0">
                <a:latin typeface="+mj-lt"/>
              </a:rPr>
              <a:t>Plan</a:t>
            </a:r>
            <a:endParaRPr lang="en-US" dirty="0">
              <a:latin typeface="+mj-lt"/>
            </a:endParaRPr>
          </a:p>
        </p:txBody>
      </p:sp>
      <p:cxnSp>
        <p:nvCxnSpPr>
          <p:cNvPr id="12" name="Straight Connector 11">
            <a:extLst>
              <a:ext uri="{FF2B5EF4-FFF2-40B4-BE49-F238E27FC236}">
                <a16:creationId xmlns:a16="http://schemas.microsoft.com/office/drawing/2014/main" id="{74F434C2-BBD5-9C47-A200-86BCC9D327A3}"/>
              </a:ext>
            </a:extLst>
          </p:cNvPr>
          <p:cNvCxnSpPr>
            <a:cxnSpLocks/>
          </p:cNvCxnSpPr>
          <p:nvPr userDrawn="1"/>
        </p:nvCxnSpPr>
        <p:spPr>
          <a:xfrm>
            <a:off x="3124200" y="1409700"/>
            <a:ext cx="0" cy="26435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604077C1-4D04-C841-A49D-3275F3CAB1E0}"/>
              </a:ext>
            </a:extLst>
          </p:cNvPr>
          <p:cNvSpPr>
            <a:spLocks noGrp="1"/>
          </p:cNvSpPr>
          <p:nvPr>
            <p:ph type="body" sz="quarter" idx="14" hasCustomPrompt="1"/>
          </p:nvPr>
        </p:nvSpPr>
        <p:spPr>
          <a:xfrm>
            <a:off x="457200" y="5893362"/>
            <a:ext cx="5715000" cy="469338"/>
          </a:xfrm>
        </p:spPr>
        <p:txBody>
          <a:bodyPr>
            <a:normAutofit/>
          </a:bodyPr>
          <a:lstStyle>
            <a:lvl1pPr marL="0" indent="0">
              <a:buNone/>
              <a:defRPr sz="2600">
                <a:solidFill>
                  <a:srgbClr val="0F2548"/>
                </a:solidFill>
                <a:latin typeface="+mj-lt"/>
              </a:defRPr>
            </a:lvl1pPr>
          </a:lstStyle>
          <a:p>
            <a:pPr lvl="0"/>
            <a:r>
              <a:rPr lang="en-US" dirty="0"/>
              <a:t>Federal </a:t>
            </a:r>
            <a:r>
              <a:rPr lang="en-US" dirty="0" smtClean="0"/>
              <a:t>Customer Experience </a:t>
            </a:r>
            <a:r>
              <a:rPr lang="en-US" dirty="0"/>
              <a:t>Initiative</a:t>
            </a:r>
          </a:p>
        </p:txBody>
      </p:sp>
    </p:spTree>
    <p:extLst>
      <p:ext uri="{BB962C8B-B14F-4D97-AF65-F5344CB8AC3E}">
        <p14:creationId xmlns:p14="http://schemas.microsoft.com/office/powerpoint/2010/main" val="311703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085-A7E2-F045-A429-76B8B7D199AE}"/>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5D3A67A3-AE96-A647-B85E-E806829A81D8}"/>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E077DDF-3E7A-9F4A-A1C9-673E8795A54F}"/>
              </a:ext>
            </a:extLst>
          </p:cNvPr>
          <p:cNvSpPr>
            <a:spLocks noGrp="1"/>
          </p:cNvSpPr>
          <p:nvPr>
            <p:ph type="ftr" sz="quarter" idx="11"/>
          </p:nvPr>
        </p:nvSpPr>
        <p:spPr>
          <a:xfrm>
            <a:off x="2362200" y="6315890"/>
            <a:ext cx="57912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A2C52A2-2CB4-124D-9B75-5D4EF09E5078}"/>
              </a:ext>
            </a:extLst>
          </p:cNvPr>
          <p:cNvSpPr>
            <a:spLocks noGrp="1"/>
          </p:cNvSpPr>
          <p:nvPr>
            <p:ph type="sldNum" sz="quarter" idx="12"/>
          </p:nvPr>
        </p:nvSpPr>
        <p:spPr>
          <a:xfrm>
            <a:off x="457200" y="6315890"/>
            <a:ext cx="2743200" cy="365125"/>
          </a:xfrm>
          <a:prstGeom prst="rect">
            <a:avLst/>
          </a:prstGeom>
        </p:spPr>
        <p:txBody>
          <a:bodyPr anchor="t"/>
          <a:lstStyle>
            <a:lvl1pPr algn="l">
              <a:defRPr>
                <a:solidFill>
                  <a:schemeClr val="tx1">
                    <a:lumMod val="50000"/>
                    <a:lumOff val="50000"/>
                  </a:schemeClr>
                </a:solidFill>
              </a:defRPr>
            </a:lvl1pPr>
          </a:lstStyle>
          <a:p>
            <a:fld id="{E033503A-0FAD-984A-939E-36929814B285}" type="slidenum">
              <a:rPr lang="en-US" smtClean="0"/>
              <a:pPr/>
              <a:t>‹#›</a:t>
            </a:fld>
            <a:endParaRPr lang="en-US" dirty="0"/>
          </a:p>
        </p:txBody>
      </p:sp>
    </p:spTree>
    <p:extLst>
      <p:ext uri="{BB962C8B-B14F-4D97-AF65-F5344CB8AC3E}">
        <p14:creationId xmlns:p14="http://schemas.microsoft.com/office/powerpoint/2010/main" val="369549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4A23D4-EA45-784E-8866-28FD4A3B696E}"/>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1DA940-AEE6-3C4A-ACE7-2C427C4051C7}"/>
              </a:ext>
            </a:extLst>
          </p:cNvPr>
          <p:cNvSpPr>
            <a:spLocks noGrp="1"/>
          </p:cNvSpPr>
          <p:nvPr>
            <p:ph type="title"/>
          </p:nvPr>
        </p:nvSpPr>
        <p:spPr>
          <a:xfrm>
            <a:off x="457200" y="0"/>
            <a:ext cx="11277600" cy="1409700"/>
          </a:xfrm>
        </p:spPr>
        <p:txBody>
          <a:bodyPr>
            <a:normAutofit/>
          </a:bodyPr>
          <a:lstStyle>
            <a:lvl1pPr>
              <a:defRPr sz="4100"/>
            </a:lvl1pPr>
          </a:lstStyle>
          <a:p>
            <a:r>
              <a:rPr lang="en-US" dirty="0"/>
              <a:t>Click to edit Master title style</a:t>
            </a:r>
          </a:p>
        </p:txBody>
      </p:sp>
      <p:sp>
        <p:nvSpPr>
          <p:cNvPr id="4" name="Slide Number Placeholder 3">
            <a:extLst>
              <a:ext uri="{FF2B5EF4-FFF2-40B4-BE49-F238E27FC236}">
                <a16:creationId xmlns:a16="http://schemas.microsoft.com/office/drawing/2014/main" id="{18728FEB-9166-7B4C-BFD6-967AEC49A64F}"/>
              </a:ext>
            </a:extLst>
          </p:cNvPr>
          <p:cNvSpPr>
            <a:spLocks noGrp="1"/>
          </p:cNvSpPr>
          <p:nvPr>
            <p:ph type="sldNum" sz="quarter" idx="11"/>
          </p:nvPr>
        </p:nvSpPr>
        <p:spPr>
          <a:xfrm>
            <a:off x="457200" y="6332074"/>
            <a:ext cx="762000" cy="365125"/>
          </a:xfrm>
          <a:prstGeom prst="rect">
            <a:avLst/>
          </a:prstGeom>
        </p:spPr>
        <p:txBody>
          <a:bodyPr anchor="t"/>
          <a:lstStyle>
            <a:lvl1pPr>
              <a:defRPr sz="1100">
                <a:solidFill>
                  <a:schemeClr val="tx1">
                    <a:lumMod val="50000"/>
                    <a:lumOff val="50000"/>
                  </a:schemeClr>
                </a:solidFill>
                <a:latin typeface="Arial" panose="020B0604020202020204" pitchFamily="34" charset="0"/>
                <a:cs typeface="Arial" panose="020B0604020202020204" pitchFamily="34" charset="0"/>
              </a:defRPr>
            </a:lvl1pPr>
          </a:lstStyle>
          <a:p>
            <a:fld id="{691F592C-7ECE-2844-B343-9ABF22CC403A}" type="slidenum">
              <a:rPr lang="en-US" smtClean="0"/>
              <a:pPr/>
              <a:t>‹#›</a:t>
            </a:fld>
            <a:endParaRPr lang="en-US" dirty="0"/>
          </a:p>
        </p:txBody>
      </p:sp>
      <p:sp>
        <p:nvSpPr>
          <p:cNvPr id="6" name="Text Placeholder 5">
            <a:extLst>
              <a:ext uri="{FF2B5EF4-FFF2-40B4-BE49-F238E27FC236}">
                <a16:creationId xmlns:a16="http://schemas.microsoft.com/office/drawing/2014/main" id="{B3653B65-35E9-1E47-AE51-6A6A3739587D}"/>
              </a:ext>
            </a:extLst>
          </p:cNvPr>
          <p:cNvSpPr>
            <a:spLocks noGrp="1"/>
          </p:cNvSpPr>
          <p:nvPr>
            <p:ph type="body" sz="quarter" idx="12"/>
          </p:nvPr>
        </p:nvSpPr>
        <p:spPr>
          <a:xfrm>
            <a:off x="457200" y="1409700"/>
            <a:ext cx="11277600" cy="4381500"/>
          </a:xfrm>
        </p:spPr>
        <p:txBody>
          <a:bodyPr numCol="2" spcCol="457200"/>
          <a:lstStyle>
            <a:lvl1pPr>
              <a:lnSpc>
                <a:spcPts val="2200"/>
              </a:lnSpc>
              <a:spcBef>
                <a:spcPts val="0"/>
              </a:spcBef>
              <a:defRPr sz="2200">
                <a:latin typeface="Arial" panose="020B0604020202020204" pitchFamily="34" charset="0"/>
                <a:cs typeface="Arial" panose="020B0604020202020204" pitchFamily="34" charset="0"/>
              </a:defRPr>
            </a:lvl1pPr>
            <a:lvl2pPr>
              <a:lnSpc>
                <a:spcPts val="2200"/>
              </a:lnSpc>
              <a:spcBef>
                <a:spcPts val="0"/>
              </a:spcBef>
              <a:defRPr sz="1800">
                <a:latin typeface="Arial" panose="020B0604020202020204" pitchFamily="34" charset="0"/>
                <a:cs typeface="Arial" panose="020B0604020202020204" pitchFamily="34" charset="0"/>
              </a:defRPr>
            </a:lvl2pPr>
            <a:lvl3pPr>
              <a:lnSpc>
                <a:spcPts val="2200"/>
              </a:lnSpc>
              <a:spcBef>
                <a:spcPts val="0"/>
              </a:spcBef>
              <a:defRPr sz="1800">
                <a:latin typeface="Arial" panose="020B0604020202020204" pitchFamily="34" charset="0"/>
                <a:cs typeface="Arial" panose="020B0604020202020204" pitchFamily="34" charset="0"/>
              </a:defRPr>
            </a:lvl3pPr>
            <a:lvl4pPr>
              <a:lnSpc>
                <a:spcPts val="2200"/>
              </a:lnSpc>
              <a:spcBef>
                <a:spcPts val="0"/>
              </a:spcBef>
              <a:defRPr sz="1800">
                <a:latin typeface="Arial" panose="020B0604020202020204" pitchFamily="34" charset="0"/>
                <a:cs typeface="Arial" panose="020B0604020202020204" pitchFamily="34" charset="0"/>
              </a:defRPr>
            </a:lvl4pPr>
            <a:lvl5pPr>
              <a:lnSpc>
                <a:spcPts val="2200"/>
              </a:lnSpc>
              <a:spcBef>
                <a:spcPts val="0"/>
              </a:spcBef>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77753B78-9F80-7F4D-A792-1F1008585785}"/>
              </a:ext>
            </a:extLst>
          </p:cNvPr>
          <p:cNvSpPr>
            <a:spLocks noGrp="1"/>
          </p:cNvSpPr>
          <p:nvPr>
            <p:ph type="body" sz="quarter" idx="13" hasCustomPrompt="1"/>
          </p:nvPr>
        </p:nvSpPr>
        <p:spPr>
          <a:xfrm>
            <a:off x="1409700" y="6332539"/>
            <a:ext cx="5524500" cy="220662"/>
          </a:xfrm>
        </p:spPr>
        <p:txBody>
          <a:bodyPr anchor="t">
            <a:noAutofit/>
          </a:bodyPr>
          <a:lstStyle>
            <a:lvl1pPr marL="0" indent="0">
              <a:buNone/>
              <a:defRPr sz="1100">
                <a:solidFill>
                  <a:schemeClr val="tx1">
                    <a:lumMod val="50000"/>
                    <a:lumOff val="50000"/>
                  </a:schemeClr>
                </a:solidFill>
                <a:latin typeface="Arial" panose="020B0604020202020204" pitchFamily="34" charset="0"/>
                <a:cs typeface="Arial" panose="020B0604020202020204" pitchFamily="34"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Federal CX Initiative / 2020 Action </a:t>
            </a:r>
            <a:r>
              <a:rPr lang="en-US" dirty="0" smtClean="0"/>
              <a:t>Plan</a:t>
            </a:r>
            <a:endParaRPr lang="en-US" dirty="0"/>
          </a:p>
        </p:txBody>
      </p:sp>
    </p:spTree>
    <p:extLst>
      <p:ext uri="{BB962C8B-B14F-4D97-AF65-F5344CB8AC3E}">
        <p14:creationId xmlns:p14="http://schemas.microsoft.com/office/powerpoint/2010/main" val="24127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rgbClr val="E3E7EC"/>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4A23D4-EA45-784E-8866-28FD4A3B696E}"/>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1DA940-AEE6-3C4A-ACE7-2C427C4051C7}"/>
              </a:ext>
            </a:extLst>
          </p:cNvPr>
          <p:cNvSpPr>
            <a:spLocks noGrp="1"/>
          </p:cNvSpPr>
          <p:nvPr>
            <p:ph type="title"/>
          </p:nvPr>
        </p:nvSpPr>
        <p:spPr>
          <a:xfrm>
            <a:off x="457200" y="0"/>
            <a:ext cx="11277600" cy="1409700"/>
          </a:xfrm>
        </p:spPr>
        <p:txBody>
          <a:bodyPr>
            <a:normAutofit/>
          </a:bodyPr>
          <a:lstStyle>
            <a:lvl1pPr>
              <a:defRPr sz="4100"/>
            </a:lvl1pPr>
          </a:lstStyle>
          <a:p>
            <a:r>
              <a:rPr lang="en-US" dirty="0"/>
              <a:t>Click to edit Master title style</a:t>
            </a:r>
          </a:p>
        </p:txBody>
      </p:sp>
      <p:sp>
        <p:nvSpPr>
          <p:cNvPr id="4" name="Slide Number Placeholder 3">
            <a:extLst>
              <a:ext uri="{FF2B5EF4-FFF2-40B4-BE49-F238E27FC236}">
                <a16:creationId xmlns:a16="http://schemas.microsoft.com/office/drawing/2014/main" id="{18728FEB-9166-7B4C-BFD6-967AEC49A64F}"/>
              </a:ext>
            </a:extLst>
          </p:cNvPr>
          <p:cNvSpPr>
            <a:spLocks noGrp="1"/>
          </p:cNvSpPr>
          <p:nvPr>
            <p:ph type="sldNum" sz="quarter" idx="11"/>
          </p:nvPr>
        </p:nvSpPr>
        <p:spPr>
          <a:xfrm>
            <a:off x="457200" y="6332074"/>
            <a:ext cx="762000" cy="365125"/>
          </a:xfrm>
          <a:prstGeom prst="rect">
            <a:avLst/>
          </a:prstGeom>
        </p:spPr>
        <p:txBody>
          <a:bodyPr anchor="t"/>
          <a:lstStyle>
            <a:lvl1pPr>
              <a:defRPr sz="1100">
                <a:solidFill>
                  <a:schemeClr val="tx1">
                    <a:lumMod val="50000"/>
                    <a:lumOff val="50000"/>
                  </a:schemeClr>
                </a:solidFill>
              </a:defRPr>
            </a:lvl1pPr>
          </a:lstStyle>
          <a:p>
            <a:fld id="{691F592C-7ECE-2844-B343-9ABF22CC403A}" type="slidenum">
              <a:rPr lang="en-US" smtClean="0"/>
              <a:pPr/>
              <a:t>‹#›</a:t>
            </a:fld>
            <a:endParaRPr lang="en-US" dirty="0"/>
          </a:p>
        </p:txBody>
      </p:sp>
      <p:sp>
        <p:nvSpPr>
          <p:cNvPr id="6" name="Text Placeholder 5">
            <a:extLst>
              <a:ext uri="{FF2B5EF4-FFF2-40B4-BE49-F238E27FC236}">
                <a16:creationId xmlns:a16="http://schemas.microsoft.com/office/drawing/2014/main" id="{B3653B65-35E9-1E47-AE51-6A6A3739587D}"/>
              </a:ext>
            </a:extLst>
          </p:cNvPr>
          <p:cNvSpPr>
            <a:spLocks noGrp="1"/>
          </p:cNvSpPr>
          <p:nvPr>
            <p:ph type="body" sz="quarter" idx="12"/>
          </p:nvPr>
        </p:nvSpPr>
        <p:spPr>
          <a:xfrm>
            <a:off x="457200" y="1409700"/>
            <a:ext cx="11277600" cy="4381500"/>
          </a:xfrm>
        </p:spPr>
        <p:txBody>
          <a:bodyPr numCol="2" spcCol="457200"/>
          <a:lstStyle>
            <a:lvl1pPr>
              <a:lnSpc>
                <a:spcPts val="2200"/>
              </a:lnSpc>
              <a:spcBef>
                <a:spcPts val="0"/>
              </a:spcBef>
              <a:defRPr sz="2200"/>
            </a:lvl1pPr>
            <a:lvl2pPr>
              <a:lnSpc>
                <a:spcPts val="2200"/>
              </a:lnSpc>
              <a:spcBef>
                <a:spcPts val="0"/>
              </a:spcBef>
              <a:defRPr sz="1800"/>
            </a:lvl2pPr>
            <a:lvl3pPr>
              <a:lnSpc>
                <a:spcPts val="2200"/>
              </a:lnSpc>
              <a:spcBef>
                <a:spcPts val="0"/>
              </a:spcBef>
              <a:defRPr sz="1800"/>
            </a:lvl3pPr>
            <a:lvl4pPr>
              <a:lnSpc>
                <a:spcPts val="2200"/>
              </a:lnSpc>
              <a:spcBef>
                <a:spcPts val="0"/>
              </a:spcBef>
              <a:defRPr sz="1800"/>
            </a:lvl4pPr>
            <a:lvl5pPr>
              <a:lnSpc>
                <a:spcPts val="2200"/>
              </a:lnSpc>
              <a:spcBef>
                <a:spcPts val="0"/>
              </a:spcBef>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77753B78-9F80-7F4D-A792-1F1008585785}"/>
              </a:ext>
            </a:extLst>
          </p:cNvPr>
          <p:cNvSpPr>
            <a:spLocks noGrp="1"/>
          </p:cNvSpPr>
          <p:nvPr>
            <p:ph type="body" sz="quarter" idx="13" hasCustomPrompt="1"/>
          </p:nvPr>
        </p:nvSpPr>
        <p:spPr>
          <a:xfrm>
            <a:off x="1409700" y="6332539"/>
            <a:ext cx="5524500" cy="220662"/>
          </a:xfrm>
        </p:spPr>
        <p:txBody>
          <a:bodyPr anchor="t">
            <a:noAutofit/>
          </a:bodyPr>
          <a:lstStyle>
            <a:lvl1pPr marL="0" indent="0">
              <a:buNone/>
              <a:defRPr sz="1100">
                <a:solidFill>
                  <a:srgbClr val="7F7F7F"/>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Federal CX Initiative / 2020 Action </a:t>
            </a:r>
            <a:r>
              <a:rPr lang="en-US" dirty="0" smtClean="0"/>
              <a:t>Plan</a:t>
            </a:r>
            <a:endParaRPr lang="en-US" dirty="0"/>
          </a:p>
        </p:txBody>
      </p:sp>
    </p:spTree>
    <p:extLst>
      <p:ext uri="{BB962C8B-B14F-4D97-AF65-F5344CB8AC3E}">
        <p14:creationId xmlns:p14="http://schemas.microsoft.com/office/powerpoint/2010/main" val="398096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4A23D4-EA45-784E-8866-28FD4A3B696E}"/>
              </a:ext>
            </a:extLst>
          </p:cNvPr>
          <p:cNvPicPr>
            <a:picLocks noChangeAspect="1"/>
          </p:cNvPicPr>
          <p:nvPr userDrawn="1"/>
        </p:nvPicPr>
        <p:blipFill>
          <a:blip r:embed="rId2"/>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18728FEB-9166-7B4C-BFD6-967AEC49A64F}"/>
              </a:ext>
            </a:extLst>
          </p:cNvPr>
          <p:cNvSpPr>
            <a:spLocks noGrp="1"/>
          </p:cNvSpPr>
          <p:nvPr>
            <p:ph type="sldNum" sz="quarter" idx="11"/>
          </p:nvPr>
        </p:nvSpPr>
        <p:spPr>
          <a:xfrm>
            <a:off x="457200" y="6332074"/>
            <a:ext cx="762000" cy="365125"/>
          </a:xfrm>
          <a:prstGeom prst="rect">
            <a:avLst/>
          </a:prstGeom>
        </p:spPr>
        <p:txBody>
          <a:bodyPr anchor="t"/>
          <a:lstStyle>
            <a:lvl1pPr>
              <a:defRPr sz="1100">
                <a:solidFill>
                  <a:schemeClr val="bg1">
                    <a:lumMod val="50000"/>
                  </a:schemeClr>
                </a:solidFill>
              </a:defRPr>
            </a:lvl1pPr>
          </a:lstStyle>
          <a:p>
            <a:fld id="{691F592C-7ECE-2844-B343-9ABF22CC403A}" type="slidenum">
              <a:rPr lang="en-US" smtClean="0"/>
              <a:pPr/>
              <a:t>‹#›</a:t>
            </a:fld>
            <a:endParaRPr lang="en-US" dirty="0"/>
          </a:p>
        </p:txBody>
      </p:sp>
      <p:sp>
        <p:nvSpPr>
          <p:cNvPr id="8" name="Text Placeholder 7">
            <a:extLst>
              <a:ext uri="{FF2B5EF4-FFF2-40B4-BE49-F238E27FC236}">
                <a16:creationId xmlns:a16="http://schemas.microsoft.com/office/drawing/2014/main" id="{77753B78-9F80-7F4D-A792-1F1008585785}"/>
              </a:ext>
            </a:extLst>
          </p:cNvPr>
          <p:cNvSpPr>
            <a:spLocks noGrp="1"/>
          </p:cNvSpPr>
          <p:nvPr>
            <p:ph type="body" sz="quarter" idx="13" hasCustomPrompt="1"/>
          </p:nvPr>
        </p:nvSpPr>
        <p:spPr>
          <a:xfrm>
            <a:off x="1409700" y="6332539"/>
            <a:ext cx="5524500" cy="220662"/>
          </a:xfrm>
        </p:spPr>
        <p:txBody>
          <a:bodyPr>
            <a:noAutofit/>
          </a:bodyPr>
          <a:lstStyle>
            <a:lvl1pPr marL="0" indent="0">
              <a:buNone/>
              <a:defRPr sz="1100">
                <a:solidFill>
                  <a:schemeClr val="tx1">
                    <a:lumMod val="50000"/>
                    <a:lumOff val="50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Federal CX Initiative / 2020 Action </a:t>
            </a:r>
            <a:r>
              <a:rPr lang="en-US" dirty="0" smtClean="0"/>
              <a:t>Plan</a:t>
            </a:r>
            <a:endParaRPr lang="en-US" dirty="0"/>
          </a:p>
        </p:txBody>
      </p:sp>
    </p:spTree>
    <p:extLst>
      <p:ext uri="{BB962C8B-B14F-4D97-AF65-F5344CB8AC3E}">
        <p14:creationId xmlns:p14="http://schemas.microsoft.com/office/powerpoint/2010/main" val="369710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8374DC-E6BA-6A40-9F81-459182C33DDF}"/>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8728FEB-9166-7B4C-BFD6-967AEC49A64F}"/>
              </a:ext>
            </a:extLst>
          </p:cNvPr>
          <p:cNvSpPr>
            <a:spLocks noGrp="1"/>
          </p:cNvSpPr>
          <p:nvPr>
            <p:ph type="sldNum" sz="quarter" idx="11"/>
          </p:nvPr>
        </p:nvSpPr>
        <p:spPr>
          <a:xfrm>
            <a:off x="457200" y="6332074"/>
            <a:ext cx="762000" cy="365125"/>
          </a:xfrm>
          <a:prstGeom prst="rect">
            <a:avLst/>
          </a:prstGeom>
        </p:spPr>
        <p:txBody>
          <a:bodyPr anchor="t"/>
          <a:lstStyle>
            <a:lvl1pPr>
              <a:defRPr sz="1100">
                <a:solidFill>
                  <a:schemeClr val="tx1">
                    <a:lumMod val="50000"/>
                    <a:lumOff val="50000"/>
                  </a:schemeClr>
                </a:solidFill>
              </a:defRPr>
            </a:lvl1pPr>
          </a:lstStyle>
          <a:p>
            <a:fld id="{691F592C-7ECE-2844-B343-9ABF22CC403A}" type="slidenum">
              <a:rPr lang="en-US" smtClean="0"/>
              <a:pPr/>
              <a:t>‹#›</a:t>
            </a:fld>
            <a:endParaRPr lang="en-US" dirty="0"/>
          </a:p>
        </p:txBody>
      </p:sp>
      <p:sp>
        <p:nvSpPr>
          <p:cNvPr id="8" name="Text Placeholder 7">
            <a:extLst>
              <a:ext uri="{FF2B5EF4-FFF2-40B4-BE49-F238E27FC236}">
                <a16:creationId xmlns:a16="http://schemas.microsoft.com/office/drawing/2014/main" id="{77753B78-9F80-7F4D-A792-1F1008585785}"/>
              </a:ext>
            </a:extLst>
          </p:cNvPr>
          <p:cNvSpPr>
            <a:spLocks noGrp="1"/>
          </p:cNvSpPr>
          <p:nvPr>
            <p:ph type="body" sz="quarter" idx="13" hasCustomPrompt="1"/>
          </p:nvPr>
        </p:nvSpPr>
        <p:spPr>
          <a:xfrm>
            <a:off x="1409700" y="6332539"/>
            <a:ext cx="5524500" cy="220662"/>
          </a:xfrm>
        </p:spPr>
        <p:txBody>
          <a:bodyPr>
            <a:noAutofit/>
          </a:bodyPr>
          <a:lstStyle>
            <a:lvl1pPr marL="0" indent="0">
              <a:buNone/>
              <a:defRPr sz="1100">
                <a:solidFill>
                  <a:schemeClr val="tx1">
                    <a:lumMod val="50000"/>
                    <a:lumOff val="50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Federal CX Initiative / 2020 Action Plans</a:t>
            </a:r>
          </a:p>
        </p:txBody>
      </p:sp>
      <p:pic>
        <p:nvPicPr>
          <p:cNvPr id="7" name="Picture 6">
            <a:extLst>
              <a:ext uri="{FF2B5EF4-FFF2-40B4-BE49-F238E27FC236}">
                <a16:creationId xmlns:a16="http://schemas.microsoft.com/office/drawing/2014/main" id="{3B1C29A3-47C9-DF41-B34A-058C0B1D1C7B}"/>
              </a:ext>
            </a:extLst>
          </p:cNvPr>
          <p:cNvPicPr>
            <a:picLocks noChangeAspect="1"/>
          </p:cNvPicPr>
          <p:nvPr userDrawn="1"/>
        </p:nvPicPr>
        <p:blipFill>
          <a:blip r:embed="rId2"/>
          <a:srcRect/>
          <a:stretch/>
        </p:blipFill>
        <p:spPr>
          <a:xfrm>
            <a:off x="0" y="0"/>
            <a:ext cx="12192000" cy="6858000"/>
          </a:xfrm>
          <a:prstGeom prst="rect">
            <a:avLst/>
          </a:prstGeom>
          <a:solidFill>
            <a:srgbClr val="F2F2F2"/>
          </a:solidFill>
        </p:spPr>
      </p:pic>
    </p:spTree>
    <p:extLst>
      <p:ext uri="{BB962C8B-B14F-4D97-AF65-F5344CB8AC3E}">
        <p14:creationId xmlns:p14="http://schemas.microsoft.com/office/powerpoint/2010/main" val="204337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8374DC-E6BA-6A40-9F81-459182C33DDF}"/>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8728FEB-9166-7B4C-BFD6-967AEC49A64F}"/>
              </a:ext>
            </a:extLst>
          </p:cNvPr>
          <p:cNvSpPr>
            <a:spLocks noGrp="1"/>
          </p:cNvSpPr>
          <p:nvPr>
            <p:ph type="sldNum" sz="quarter" idx="11"/>
          </p:nvPr>
        </p:nvSpPr>
        <p:spPr>
          <a:xfrm>
            <a:off x="457200" y="6332074"/>
            <a:ext cx="762000" cy="365125"/>
          </a:xfrm>
          <a:prstGeom prst="rect">
            <a:avLst/>
          </a:prstGeom>
        </p:spPr>
        <p:txBody>
          <a:bodyPr anchor="t"/>
          <a:lstStyle>
            <a:lvl1pPr>
              <a:defRPr sz="1100">
                <a:solidFill>
                  <a:schemeClr val="tx1">
                    <a:lumMod val="50000"/>
                    <a:lumOff val="50000"/>
                  </a:schemeClr>
                </a:solidFill>
              </a:defRPr>
            </a:lvl1pPr>
          </a:lstStyle>
          <a:p>
            <a:fld id="{691F592C-7ECE-2844-B343-9ABF22CC403A}" type="slidenum">
              <a:rPr lang="en-US" smtClean="0"/>
              <a:pPr/>
              <a:t>‹#›</a:t>
            </a:fld>
            <a:endParaRPr lang="en-US" dirty="0"/>
          </a:p>
        </p:txBody>
      </p:sp>
      <p:sp>
        <p:nvSpPr>
          <p:cNvPr id="8" name="Text Placeholder 7">
            <a:extLst>
              <a:ext uri="{FF2B5EF4-FFF2-40B4-BE49-F238E27FC236}">
                <a16:creationId xmlns:a16="http://schemas.microsoft.com/office/drawing/2014/main" id="{77753B78-9F80-7F4D-A792-1F1008585785}"/>
              </a:ext>
            </a:extLst>
          </p:cNvPr>
          <p:cNvSpPr>
            <a:spLocks noGrp="1"/>
          </p:cNvSpPr>
          <p:nvPr>
            <p:ph type="body" sz="quarter" idx="13" hasCustomPrompt="1"/>
          </p:nvPr>
        </p:nvSpPr>
        <p:spPr>
          <a:xfrm>
            <a:off x="1409700" y="6332539"/>
            <a:ext cx="5524500" cy="220662"/>
          </a:xfrm>
        </p:spPr>
        <p:txBody>
          <a:bodyPr>
            <a:noAutofit/>
          </a:bodyPr>
          <a:lstStyle>
            <a:lvl1pPr marL="0" indent="0">
              <a:buNone/>
              <a:defRPr sz="1100">
                <a:solidFill>
                  <a:schemeClr val="tx1">
                    <a:lumMod val="50000"/>
                    <a:lumOff val="50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Federal CX Initiative / 2020 Action </a:t>
            </a:r>
            <a:r>
              <a:rPr lang="en-US" dirty="0" smtClean="0"/>
              <a:t>Plan</a:t>
            </a:r>
            <a:endParaRPr lang="en-US" dirty="0"/>
          </a:p>
        </p:txBody>
      </p:sp>
    </p:spTree>
    <p:extLst>
      <p:ext uri="{BB962C8B-B14F-4D97-AF65-F5344CB8AC3E}">
        <p14:creationId xmlns:p14="http://schemas.microsoft.com/office/powerpoint/2010/main" val="254959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E6B1C-76DA-D340-8C08-CC506872E7F4}"/>
              </a:ext>
            </a:extLst>
          </p:cNvPr>
          <p:cNvSpPr>
            <a:spLocks noGrp="1"/>
          </p:cNvSpPr>
          <p:nvPr>
            <p:ph type="title"/>
          </p:nvPr>
        </p:nvSpPr>
        <p:spPr>
          <a:xfrm>
            <a:off x="457200" y="0"/>
            <a:ext cx="11277600" cy="13270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B4F7F97-8C94-1C4F-AF51-E771719C0D7D}"/>
              </a:ext>
            </a:extLst>
          </p:cNvPr>
          <p:cNvSpPr>
            <a:spLocks noGrp="1"/>
          </p:cNvSpPr>
          <p:nvPr>
            <p:ph type="body" idx="1"/>
          </p:nvPr>
        </p:nvSpPr>
        <p:spPr>
          <a:xfrm>
            <a:off x="457200" y="1424535"/>
            <a:ext cx="10896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Footer Placeholder 25">
            <a:extLst>
              <a:ext uri="{FF2B5EF4-FFF2-40B4-BE49-F238E27FC236}">
                <a16:creationId xmlns:a16="http://schemas.microsoft.com/office/drawing/2014/main" id="{B236208E-F623-7A48-9C33-BBCFBD4F6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t"/>
          <a:lstStyle>
            <a:lvl1pPr algn="ctr">
              <a:defRPr sz="1100">
                <a:solidFill>
                  <a:schemeClr val="tx1">
                    <a:lumMod val="50000"/>
                    <a:lumOff val="50000"/>
                  </a:schemeClr>
                </a:solidFill>
              </a:defRPr>
            </a:lvl1pPr>
          </a:lstStyle>
          <a:p>
            <a:endParaRPr lang="en-US" dirty="0"/>
          </a:p>
        </p:txBody>
      </p:sp>
      <p:sp>
        <p:nvSpPr>
          <p:cNvPr id="27" name="Slide Number Placeholder 26">
            <a:extLst>
              <a:ext uri="{FF2B5EF4-FFF2-40B4-BE49-F238E27FC236}">
                <a16:creationId xmlns:a16="http://schemas.microsoft.com/office/drawing/2014/main" id="{54041E66-47F1-7D49-BAB1-85704BD1320D}"/>
              </a:ext>
            </a:extLst>
          </p:cNvPr>
          <p:cNvSpPr>
            <a:spLocks noGrp="1"/>
          </p:cNvSpPr>
          <p:nvPr>
            <p:ph type="sldNum" sz="quarter" idx="4"/>
          </p:nvPr>
        </p:nvSpPr>
        <p:spPr>
          <a:xfrm>
            <a:off x="457200" y="6356350"/>
            <a:ext cx="2743200" cy="365125"/>
          </a:xfrm>
          <a:prstGeom prst="rect">
            <a:avLst/>
          </a:prstGeom>
        </p:spPr>
        <p:txBody>
          <a:bodyPr vert="horz" lIns="91440" tIns="45720" rIns="91440" bIns="45720" rtlCol="0" anchor="t"/>
          <a:lstStyle>
            <a:lvl1pPr algn="l">
              <a:defRPr sz="1100">
                <a:solidFill>
                  <a:schemeClr val="tx1">
                    <a:lumMod val="50000"/>
                    <a:lumOff val="50000"/>
                  </a:schemeClr>
                </a:solidFill>
              </a:defRPr>
            </a:lvl1pPr>
          </a:lstStyle>
          <a:p>
            <a:fld id="{6EBCB71A-4BF6-E14F-BCC8-4AD362E6917C}" type="slidenum">
              <a:rPr lang="en-US" smtClean="0"/>
              <a:pPr/>
              <a:t>‹#›</a:t>
            </a:fld>
            <a:endParaRPr lang="en-US" dirty="0"/>
          </a:p>
        </p:txBody>
      </p:sp>
    </p:spTree>
    <p:extLst>
      <p:ext uri="{BB962C8B-B14F-4D97-AF65-F5344CB8AC3E}">
        <p14:creationId xmlns:p14="http://schemas.microsoft.com/office/powerpoint/2010/main" val="243308202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5" r:id="rId4"/>
    <p:sldLayoutId id="2147483662" r:id="rId5"/>
    <p:sldLayoutId id="2147483663" r:id="rId6"/>
    <p:sldLayoutId id="2147483664" r:id="rId7"/>
  </p:sldLayoutIdLst>
  <p:hf hdr="0" ftr="0" dt="0"/>
  <p:txStyles>
    <p:titleStyle>
      <a:lvl1pPr algn="l" defTabSz="914400" rtl="0" eaLnBrk="1" latinLnBrk="0" hangingPunct="1">
        <a:lnSpc>
          <a:spcPct val="90000"/>
        </a:lnSpc>
        <a:spcBef>
          <a:spcPct val="0"/>
        </a:spcBef>
        <a:buNone/>
        <a:defRPr sz="4400" b="0" i="0" kern="1200">
          <a:solidFill>
            <a:srgbClr val="0F2548"/>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288" userDrawn="1">
          <p15:clr>
            <a:srgbClr val="F26B43"/>
          </p15:clr>
        </p15:guide>
        <p15:guide id="6" orient="horz" pos="528" userDrawn="1">
          <p15:clr>
            <a:srgbClr val="F26B43"/>
          </p15:clr>
        </p15:guide>
        <p15:guide id="7" orient="horz" pos="888" userDrawn="1">
          <p15:clr>
            <a:srgbClr val="F26B43"/>
          </p15:clr>
        </p15:guide>
        <p15:guide id="8" orient="horz" pos="1248" userDrawn="1">
          <p15:clr>
            <a:srgbClr val="F26B43"/>
          </p15:clr>
        </p15:guide>
        <p15:guide id="9" orient="horz" pos="4008" userDrawn="1">
          <p15:clr>
            <a:srgbClr val="F26B43"/>
          </p15:clr>
        </p15:guide>
        <p15:guide id="10" orient="horz" pos="4128" userDrawn="1">
          <p15:clr>
            <a:srgbClr val="F26B43"/>
          </p15:clr>
        </p15:guide>
        <p15:guide id="11" pos="768" userDrawn="1">
          <p15:clr>
            <a:srgbClr val="F26B43"/>
          </p15:clr>
        </p15:guide>
        <p15:guide id="12" pos="888" userDrawn="1">
          <p15:clr>
            <a:srgbClr val="F26B43"/>
          </p15:clr>
        </p15:guide>
        <p15:guide id="13" pos="1368" userDrawn="1">
          <p15:clr>
            <a:srgbClr val="F26B43"/>
          </p15:clr>
        </p15:guide>
        <p15:guide id="14" pos="1488" userDrawn="1">
          <p15:clr>
            <a:srgbClr val="F26B43"/>
          </p15:clr>
        </p15:guide>
        <p15:guide id="15" pos="1968" userDrawn="1">
          <p15:clr>
            <a:srgbClr val="F26B43"/>
          </p15:clr>
        </p15:guide>
        <p15:guide id="16" pos="2088" userDrawn="1">
          <p15:clr>
            <a:srgbClr val="F26B43"/>
          </p15:clr>
        </p15:guide>
        <p15:guide id="17" pos="2568" userDrawn="1">
          <p15:clr>
            <a:srgbClr val="F26B43"/>
          </p15:clr>
        </p15:guide>
        <p15:guide id="18" pos="2688" userDrawn="1">
          <p15:clr>
            <a:srgbClr val="F26B43"/>
          </p15:clr>
        </p15:guide>
        <p15:guide id="19" pos="3168" userDrawn="1">
          <p15:clr>
            <a:srgbClr val="F26B43"/>
          </p15:clr>
        </p15:guide>
        <p15:guide id="20" pos="3288" userDrawn="1">
          <p15:clr>
            <a:srgbClr val="F26B43"/>
          </p15:clr>
        </p15:guide>
        <p15:guide id="21" pos="3768" userDrawn="1">
          <p15:clr>
            <a:srgbClr val="F26B43"/>
          </p15:clr>
        </p15:guide>
        <p15:guide id="22" pos="3888" userDrawn="1">
          <p15:clr>
            <a:srgbClr val="F26B43"/>
          </p15:clr>
        </p15:guide>
        <p15:guide id="23" pos="4368" userDrawn="1">
          <p15:clr>
            <a:srgbClr val="F26B43"/>
          </p15:clr>
        </p15:guide>
        <p15:guide id="24" pos="4488" userDrawn="1">
          <p15:clr>
            <a:srgbClr val="F26B43"/>
          </p15:clr>
        </p15:guide>
        <p15:guide id="25" pos="4992" userDrawn="1">
          <p15:clr>
            <a:srgbClr val="F26B43"/>
          </p15:clr>
        </p15:guide>
        <p15:guide id="26" pos="5112" userDrawn="1">
          <p15:clr>
            <a:srgbClr val="F26B43"/>
          </p15:clr>
        </p15:guide>
        <p15:guide id="27" pos="5592" userDrawn="1">
          <p15:clr>
            <a:srgbClr val="F26B43"/>
          </p15:clr>
        </p15:guide>
        <p15:guide id="28" pos="5712" userDrawn="1">
          <p15:clr>
            <a:srgbClr val="F26B43"/>
          </p15:clr>
        </p15:guide>
        <p15:guide id="29" pos="6192" userDrawn="1">
          <p15:clr>
            <a:srgbClr val="F26B43"/>
          </p15:clr>
        </p15:guide>
        <p15:guide id="30" pos="6312" userDrawn="1">
          <p15:clr>
            <a:srgbClr val="F26B43"/>
          </p15:clr>
        </p15:guide>
        <p15:guide id="31" pos="6792" userDrawn="1">
          <p15:clr>
            <a:srgbClr val="F26B43"/>
          </p15:clr>
        </p15:guide>
        <p15:guide id="32" pos="6912" userDrawn="1">
          <p15:clr>
            <a:srgbClr val="F26B43"/>
          </p15:clr>
        </p15:guide>
        <p15:guide id="33" orient="horz" pos="3648" userDrawn="1">
          <p15:clr>
            <a:srgbClr val="F26B43"/>
          </p15:clr>
        </p15:guide>
        <p15:guide id="34"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6E537F8-044C-BF43-A113-1CEFADD84899}"/>
              </a:ext>
            </a:extLst>
          </p:cNvPr>
          <p:cNvSpPr>
            <a:spLocks noGrp="1"/>
          </p:cNvSpPr>
          <p:nvPr>
            <p:ph type="body" sz="quarter" idx="12"/>
          </p:nvPr>
        </p:nvSpPr>
        <p:spPr/>
        <p:txBody>
          <a:bodyPr>
            <a:normAutofit fontScale="92500" lnSpcReduction="20000"/>
          </a:bodyPr>
          <a:lstStyle/>
          <a:p>
            <a:endParaRPr lang="en-US" dirty="0"/>
          </a:p>
        </p:txBody>
      </p:sp>
      <p:sp>
        <p:nvSpPr>
          <p:cNvPr id="7" name="Text Placeholder 6">
            <a:extLst>
              <a:ext uri="{FF2B5EF4-FFF2-40B4-BE49-F238E27FC236}">
                <a16:creationId xmlns:a16="http://schemas.microsoft.com/office/drawing/2014/main" id="{B7C30140-C8A1-D440-95EF-903FF7225905}"/>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DAE7B752-5F29-7447-AF06-B91F9B0AD24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9489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2804C6-C059-7E43-A9C7-B420DE24BB43}"/>
              </a:ext>
            </a:extLst>
          </p:cNvPr>
          <p:cNvSpPr>
            <a:spLocks noGrp="1"/>
          </p:cNvSpPr>
          <p:nvPr>
            <p:ph type="title"/>
          </p:nvPr>
        </p:nvSpPr>
        <p:spPr/>
        <p:txBody>
          <a:bodyPr/>
          <a:lstStyle/>
          <a:p>
            <a:r>
              <a:rPr lang="en-US" dirty="0"/>
              <a:t>Template Colors</a:t>
            </a:r>
          </a:p>
        </p:txBody>
      </p:sp>
      <p:sp>
        <p:nvSpPr>
          <p:cNvPr id="3" name="Slide Number Placeholder 2">
            <a:extLst>
              <a:ext uri="{FF2B5EF4-FFF2-40B4-BE49-F238E27FC236}">
                <a16:creationId xmlns:a16="http://schemas.microsoft.com/office/drawing/2014/main" id="{8D301421-8BEB-0540-9240-6C17084D1033}"/>
              </a:ext>
            </a:extLst>
          </p:cNvPr>
          <p:cNvSpPr>
            <a:spLocks noGrp="1"/>
          </p:cNvSpPr>
          <p:nvPr>
            <p:ph type="sldNum" sz="quarter" idx="11"/>
          </p:nvPr>
        </p:nvSpPr>
        <p:spPr/>
        <p:txBody>
          <a:bodyPr/>
          <a:lstStyle/>
          <a:p>
            <a:fld id="{691F592C-7ECE-2844-B343-9ABF22CC403A}" type="slidenum">
              <a:rPr lang="en-US" smtClean="0"/>
              <a:pPr/>
              <a:t>10</a:t>
            </a:fld>
            <a:endParaRPr lang="en-US" dirty="0"/>
          </a:p>
        </p:txBody>
      </p:sp>
      <p:sp>
        <p:nvSpPr>
          <p:cNvPr id="9" name="Text Placeholder 8">
            <a:extLst>
              <a:ext uri="{FF2B5EF4-FFF2-40B4-BE49-F238E27FC236}">
                <a16:creationId xmlns:a16="http://schemas.microsoft.com/office/drawing/2014/main" id="{8093FE59-8027-9A43-A41E-F7FF3711BBC1}"/>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137314AF-7045-814E-B475-BE7CB1F05631}"/>
              </a:ext>
            </a:extLst>
          </p:cNvPr>
          <p:cNvSpPr/>
          <p:nvPr/>
        </p:nvSpPr>
        <p:spPr>
          <a:xfrm>
            <a:off x="457200" y="1409700"/>
            <a:ext cx="76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BE2F1A-43E0-964C-A5ED-B446F9FE6F16}"/>
              </a:ext>
            </a:extLst>
          </p:cNvPr>
          <p:cNvSpPr/>
          <p:nvPr/>
        </p:nvSpPr>
        <p:spPr>
          <a:xfrm>
            <a:off x="457200" y="2508812"/>
            <a:ext cx="7620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4CD523-C42E-CB40-BF44-60D6AD14BB1B}"/>
              </a:ext>
            </a:extLst>
          </p:cNvPr>
          <p:cNvSpPr/>
          <p:nvPr/>
        </p:nvSpPr>
        <p:spPr>
          <a:xfrm>
            <a:off x="1409700" y="1409700"/>
            <a:ext cx="762000"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3D2B62-D1CC-AA46-A7E3-B827D3235232}"/>
              </a:ext>
            </a:extLst>
          </p:cNvPr>
          <p:cNvSpPr/>
          <p:nvPr/>
        </p:nvSpPr>
        <p:spPr>
          <a:xfrm>
            <a:off x="1409700" y="3607924"/>
            <a:ext cx="762000"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FFC01F-37D7-B94E-8181-E8A2A236CA7C}"/>
              </a:ext>
            </a:extLst>
          </p:cNvPr>
          <p:cNvSpPr/>
          <p:nvPr/>
        </p:nvSpPr>
        <p:spPr>
          <a:xfrm>
            <a:off x="2362200" y="1409700"/>
            <a:ext cx="762000" cy="76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113C3A-2FD9-E647-8BCF-68BDAB273BF9}"/>
              </a:ext>
            </a:extLst>
          </p:cNvPr>
          <p:cNvSpPr/>
          <p:nvPr/>
        </p:nvSpPr>
        <p:spPr>
          <a:xfrm>
            <a:off x="457200" y="3607924"/>
            <a:ext cx="762000" cy="76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8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2804C6-C059-7E43-A9C7-B420DE24BB43}"/>
              </a:ext>
            </a:extLst>
          </p:cNvPr>
          <p:cNvSpPr>
            <a:spLocks noGrp="1"/>
          </p:cNvSpPr>
          <p:nvPr>
            <p:ph type="title"/>
          </p:nvPr>
        </p:nvSpPr>
        <p:spPr/>
        <p:txBody>
          <a:bodyPr/>
          <a:lstStyle/>
          <a:p>
            <a:r>
              <a:rPr lang="en-US" dirty="0"/>
              <a:t>Template Fonts</a:t>
            </a:r>
          </a:p>
        </p:txBody>
      </p:sp>
      <p:sp>
        <p:nvSpPr>
          <p:cNvPr id="3" name="Slide Number Placeholder 2">
            <a:extLst>
              <a:ext uri="{FF2B5EF4-FFF2-40B4-BE49-F238E27FC236}">
                <a16:creationId xmlns:a16="http://schemas.microsoft.com/office/drawing/2014/main" id="{8D301421-8BEB-0540-9240-6C17084D1033}"/>
              </a:ext>
            </a:extLst>
          </p:cNvPr>
          <p:cNvSpPr>
            <a:spLocks noGrp="1"/>
          </p:cNvSpPr>
          <p:nvPr>
            <p:ph type="sldNum" sz="quarter" idx="11"/>
          </p:nvPr>
        </p:nvSpPr>
        <p:spPr/>
        <p:txBody>
          <a:bodyPr/>
          <a:lstStyle/>
          <a:p>
            <a:fld id="{691F592C-7ECE-2844-B343-9ABF22CC403A}" type="slidenum">
              <a:rPr lang="en-US" smtClean="0"/>
              <a:pPr/>
              <a:t>11</a:t>
            </a:fld>
            <a:endParaRPr lang="en-US" dirty="0"/>
          </a:p>
        </p:txBody>
      </p:sp>
      <p:sp>
        <p:nvSpPr>
          <p:cNvPr id="2" name="Text Placeholder 1">
            <a:extLst>
              <a:ext uri="{FF2B5EF4-FFF2-40B4-BE49-F238E27FC236}">
                <a16:creationId xmlns:a16="http://schemas.microsoft.com/office/drawing/2014/main" id="{60EF2662-26B3-FE4C-A3C4-2642AC2ED0F0}"/>
              </a:ext>
            </a:extLst>
          </p:cNvPr>
          <p:cNvSpPr>
            <a:spLocks noGrp="1"/>
          </p:cNvSpPr>
          <p:nvPr>
            <p:ph type="body" sz="quarter" idx="12"/>
          </p:nvPr>
        </p:nvSpPr>
        <p:spPr/>
        <p:txBody>
          <a:bodyPr/>
          <a:lstStyle/>
          <a:p>
            <a:pPr marL="0" indent="0">
              <a:buNone/>
            </a:pPr>
            <a:r>
              <a:rPr lang="en-US" dirty="0">
                <a:latin typeface="+mj-lt"/>
              </a:rPr>
              <a:t>Franklin Gothic Medium</a:t>
            </a:r>
          </a:p>
          <a:p>
            <a:pPr marL="0" indent="0">
              <a:buNone/>
            </a:pPr>
            <a:endParaRPr lang="en-US" dirty="0">
              <a:latin typeface="+mj-lt"/>
            </a:endParaRPr>
          </a:p>
          <a:p>
            <a:pPr marL="0" indent="0">
              <a:buNone/>
            </a:pPr>
            <a:r>
              <a:rPr lang="en-US" dirty="0">
                <a:latin typeface="+mj-lt"/>
              </a:rPr>
              <a:t>Arial Regular</a:t>
            </a:r>
            <a:endParaRPr lang="en-US" dirty="0"/>
          </a:p>
          <a:p>
            <a:pPr marL="0" indent="0">
              <a:buNone/>
            </a:pPr>
            <a:endParaRPr lang="en-US" dirty="0"/>
          </a:p>
          <a:p>
            <a:pPr marL="0" indent="0">
              <a:buNone/>
            </a:pPr>
            <a:r>
              <a:rPr lang="en-US" b="1" dirty="0"/>
              <a:t>Arial Bold</a:t>
            </a:r>
          </a:p>
          <a:p>
            <a:pPr marL="0" indent="0">
              <a:buNone/>
            </a:pPr>
            <a:endParaRPr lang="en-US" dirty="0">
              <a:latin typeface="+mj-lt"/>
            </a:endParaRPr>
          </a:p>
        </p:txBody>
      </p:sp>
      <p:sp>
        <p:nvSpPr>
          <p:cNvPr id="4" name="Text Placeholder 3">
            <a:extLst>
              <a:ext uri="{FF2B5EF4-FFF2-40B4-BE49-F238E27FC236}">
                <a16:creationId xmlns:a16="http://schemas.microsoft.com/office/drawing/2014/main" id="{7178A1D3-988C-E145-B960-C6F870D86EC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115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F119F-1FC3-BE4B-A82F-FAE7141627FF}"/>
              </a:ext>
            </a:extLst>
          </p:cNvPr>
          <p:cNvSpPr>
            <a:spLocks noGrp="1"/>
          </p:cNvSpPr>
          <p:nvPr>
            <p:ph type="title"/>
          </p:nvPr>
        </p:nvSpPr>
        <p:spPr>
          <a:xfrm>
            <a:off x="457200" y="0"/>
            <a:ext cx="11277600" cy="1409700"/>
          </a:xfrm>
        </p:spPr>
        <p:txBody>
          <a:bodyPr anchor="ctr"/>
          <a:lstStyle/>
          <a:p>
            <a:r>
              <a:rPr lang="en-US" dirty="0"/>
              <a:t>Goal and Timeline</a:t>
            </a:r>
          </a:p>
        </p:txBody>
      </p:sp>
      <p:sp>
        <p:nvSpPr>
          <p:cNvPr id="4" name="Slide Number Placeholder 3">
            <a:extLst>
              <a:ext uri="{FF2B5EF4-FFF2-40B4-BE49-F238E27FC236}">
                <a16:creationId xmlns:a16="http://schemas.microsoft.com/office/drawing/2014/main" id="{590DB2BB-DFEC-8944-9893-8C9F0C486B21}"/>
              </a:ext>
            </a:extLst>
          </p:cNvPr>
          <p:cNvSpPr>
            <a:spLocks noGrp="1"/>
          </p:cNvSpPr>
          <p:nvPr>
            <p:ph type="sldNum" sz="quarter" idx="11"/>
          </p:nvPr>
        </p:nvSpPr>
        <p:spPr/>
        <p:txBody>
          <a:bodyPr/>
          <a:lstStyle/>
          <a:p>
            <a:fld id="{E033503A-0FAD-984A-939E-36929814B285}" type="slidenum">
              <a:rPr lang="en-US" smtClean="0"/>
              <a:pPr/>
              <a:t>2</a:t>
            </a:fld>
            <a:endParaRPr lang="en-US" dirty="0"/>
          </a:p>
        </p:txBody>
      </p:sp>
      <p:sp>
        <p:nvSpPr>
          <p:cNvPr id="6" name="Text Placeholder 5">
            <a:extLst>
              <a:ext uri="{FF2B5EF4-FFF2-40B4-BE49-F238E27FC236}">
                <a16:creationId xmlns:a16="http://schemas.microsoft.com/office/drawing/2014/main" id="{19CA0B7D-27D2-CD42-B069-A530DAD08E4A}"/>
              </a:ext>
            </a:extLst>
          </p:cNvPr>
          <p:cNvSpPr>
            <a:spLocks noGrp="1"/>
          </p:cNvSpPr>
          <p:nvPr>
            <p:ph type="body" sz="quarter" idx="12"/>
          </p:nvPr>
        </p:nvSpPr>
        <p:spPr>
          <a:xfrm>
            <a:off x="457200" y="1228462"/>
            <a:ext cx="11277600" cy="4922376"/>
          </a:xfrm>
        </p:spPr>
        <p:txBody>
          <a:bodyPr spcCol="457200">
            <a:noAutofit/>
          </a:bodyPr>
          <a:lstStyle/>
          <a:p>
            <a:pPr marL="0" indent="0">
              <a:lnSpc>
                <a:spcPts val="2200"/>
              </a:lnSpc>
              <a:buNone/>
            </a:pPr>
            <a:r>
              <a:rPr lang="en-US" sz="1600" dirty="0">
                <a:latin typeface="+mj-lt"/>
              </a:rPr>
              <a:t>Purpose</a:t>
            </a:r>
          </a:p>
          <a:p>
            <a:pPr marL="0" indent="0">
              <a:lnSpc>
                <a:spcPts val="2200"/>
              </a:lnSpc>
              <a:buNone/>
            </a:pPr>
            <a:r>
              <a:rPr lang="en-US" sz="1600" dirty="0"/>
              <a:t>HISP action planning is the activity of setting experience improvement priorities and preparing </a:t>
            </a:r>
            <a:r>
              <a:rPr lang="en-US" sz="1600" dirty="0" smtClean="0"/>
              <a:t>for annual budget, performance, strategic, and learning planning efforts. This priorities are based on what High Impact Service Providers learn form their annual capacity assessment exercise, and quantitative and qualitative feedback from their customers.</a:t>
            </a:r>
            <a:r>
              <a:rPr lang="en-US" sz="1600" dirty="0"/>
              <a:t> </a:t>
            </a:r>
          </a:p>
          <a:p>
            <a:pPr marL="0" indent="0">
              <a:lnSpc>
                <a:spcPts val="2200"/>
              </a:lnSpc>
              <a:buNone/>
            </a:pPr>
            <a:endParaRPr lang="en-US" sz="1600" dirty="0"/>
          </a:p>
          <a:p>
            <a:pPr marL="0" indent="0">
              <a:lnSpc>
                <a:spcPts val="2200"/>
              </a:lnSpc>
              <a:buNone/>
            </a:pPr>
            <a:r>
              <a:rPr lang="en-US" sz="1600" dirty="0"/>
              <a:t>The final Action Plan is a public </a:t>
            </a:r>
            <a:r>
              <a:rPr lang="en-US" sz="1600" dirty="0" smtClean="0"/>
              <a:t>commitment, the process of developing it aims to involve stakeholders both across the agency and with their resource management and other offices at OMB. </a:t>
            </a:r>
          </a:p>
          <a:p>
            <a:pPr marL="0" indent="0">
              <a:lnSpc>
                <a:spcPts val="2200"/>
              </a:lnSpc>
              <a:buNone/>
            </a:pPr>
            <a:endParaRPr lang="en-US" sz="1600" dirty="0"/>
          </a:p>
          <a:p>
            <a:pPr marL="0" indent="0">
              <a:lnSpc>
                <a:spcPts val="2200"/>
              </a:lnSpc>
              <a:buNone/>
            </a:pPr>
            <a:r>
              <a:rPr lang="en-US" sz="1600" dirty="0"/>
              <a:t>It is also a way to promote </a:t>
            </a:r>
            <a:r>
              <a:rPr lang="en-US" sz="1600" dirty="0" smtClean="0"/>
              <a:t>HISP </a:t>
            </a:r>
            <a:r>
              <a:rPr lang="en-US" sz="1600" dirty="0"/>
              <a:t>progress and get feedback from the </a:t>
            </a:r>
            <a:r>
              <a:rPr lang="en-US" sz="1600" dirty="0" smtClean="0"/>
              <a:t>government-wide Customer Experience Initiative team working to build </a:t>
            </a:r>
            <a:r>
              <a:rPr lang="en-US" sz="1600" dirty="0"/>
              <a:t>a 21st century framework for federal services delivery.</a:t>
            </a:r>
          </a:p>
          <a:p>
            <a:pPr marL="0" indent="0">
              <a:lnSpc>
                <a:spcPts val="2200"/>
              </a:lnSpc>
              <a:buNone/>
            </a:pPr>
            <a:r>
              <a:rPr lang="en-US" sz="1600" dirty="0" smtClean="0">
                <a:latin typeface="+mj-lt"/>
              </a:rPr>
              <a:t>What’s </a:t>
            </a:r>
            <a:r>
              <a:rPr lang="en-US" sz="1600" dirty="0">
                <a:latin typeface="+mj-lt"/>
              </a:rPr>
              <a:t>New for </a:t>
            </a:r>
            <a:r>
              <a:rPr lang="en-US" sz="1600" dirty="0" smtClean="0">
                <a:latin typeface="+mj-lt"/>
              </a:rPr>
              <a:t>2020 Plans</a:t>
            </a:r>
            <a:endParaRPr lang="en-US" sz="1600" dirty="0">
              <a:latin typeface="+mj-lt"/>
            </a:endParaRPr>
          </a:p>
          <a:p>
            <a:pPr marL="0" indent="0">
              <a:lnSpc>
                <a:spcPts val="2200"/>
              </a:lnSpc>
              <a:buNone/>
            </a:pPr>
            <a:r>
              <a:rPr lang="en-US" sz="1600" dirty="0"/>
              <a:t>This Action Plan template </a:t>
            </a:r>
            <a:r>
              <a:rPr lang="en-US" sz="1600" dirty="0" smtClean="0"/>
              <a:t>aims to focus HISPs </a:t>
            </a:r>
            <a:r>
              <a:rPr lang="en-US" sz="1600" dirty="0"/>
              <a:t>more </a:t>
            </a:r>
            <a:r>
              <a:rPr lang="en-US" sz="1600" dirty="0" smtClean="0"/>
              <a:t>on committing to </a:t>
            </a:r>
            <a:r>
              <a:rPr lang="en-US" sz="1600" dirty="0"/>
              <a:t>initiatives </a:t>
            </a:r>
            <a:r>
              <a:rPr lang="en-US" sz="1600" dirty="0" smtClean="0"/>
              <a:t>that </a:t>
            </a:r>
            <a:r>
              <a:rPr lang="en-US" sz="1600" dirty="0"/>
              <a:t>improve services directly and less on those that build internal capabilities. </a:t>
            </a:r>
            <a:endParaRPr lang="en-US" sz="1600" dirty="0" smtClean="0"/>
          </a:p>
          <a:p>
            <a:pPr marL="0" indent="0">
              <a:lnSpc>
                <a:spcPts val="2200"/>
              </a:lnSpc>
              <a:buNone/>
            </a:pPr>
            <a:endParaRPr lang="en-US" sz="1600" dirty="0"/>
          </a:p>
          <a:p>
            <a:pPr marL="0" indent="0">
              <a:lnSpc>
                <a:spcPts val="2200"/>
              </a:lnSpc>
              <a:buNone/>
            </a:pPr>
            <a:r>
              <a:rPr lang="en-US" sz="1600" dirty="0">
                <a:latin typeface="+mj-lt"/>
              </a:rPr>
              <a:t>Dates</a:t>
            </a:r>
          </a:p>
          <a:p>
            <a:pPr marL="0" indent="0">
              <a:lnSpc>
                <a:spcPts val="2200"/>
              </a:lnSpc>
              <a:buNone/>
            </a:pPr>
            <a:r>
              <a:rPr lang="en-US" sz="1600" dirty="0"/>
              <a:t>Submission date for 2020 is EOD April </a:t>
            </a:r>
            <a:r>
              <a:rPr lang="en-US" sz="1600" dirty="0" smtClean="0"/>
              <a:t>30</a:t>
            </a:r>
            <a:r>
              <a:rPr lang="en-US" sz="1600" baseline="30000" dirty="0" smtClean="0"/>
              <a:t>th</a:t>
            </a:r>
            <a:r>
              <a:rPr lang="en-US" sz="1600" dirty="0" smtClean="0"/>
              <a:t>, 2020. </a:t>
            </a:r>
          </a:p>
          <a:p>
            <a:pPr marL="0" indent="0">
              <a:lnSpc>
                <a:spcPts val="2200"/>
              </a:lnSpc>
              <a:buNone/>
            </a:pPr>
            <a:r>
              <a:rPr lang="en-US" sz="1600" dirty="0" smtClean="0"/>
              <a:t>The plan is meant to align to FY22 commitments, to align with the planning efforts your agency will begin in the summer of 2020. </a:t>
            </a:r>
          </a:p>
          <a:p>
            <a:pPr marL="0" indent="0">
              <a:lnSpc>
                <a:spcPts val="2200"/>
              </a:lnSpc>
              <a:buNone/>
            </a:pPr>
            <a:endParaRPr lang="en-US" sz="1600" dirty="0"/>
          </a:p>
        </p:txBody>
      </p:sp>
      <p:sp>
        <p:nvSpPr>
          <p:cNvPr id="2" name="Text Placeholder 1">
            <a:extLst>
              <a:ext uri="{FF2B5EF4-FFF2-40B4-BE49-F238E27FC236}">
                <a16:creationId xmlns:a16="http://schemas.microsoft.com/office/drawing/2014/main" id="{5F4A54AD-958E-F741-8EE0-74FD4C1D8388}"/>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9909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F119F-1FC3-BE4B-A82F-FAE7141627FF}"/>
              </a:ext>
            </a:extLst>
          </p:cNvPr>
          <p:cNvSpPr>
            <a:spLocks noGrp="1"/>
          </p:cNvSpPr>
          <p:nvPr>
            <p:ph type="title"/>
          </p:nvPr>
        </p:nvSpPr>
        <p:spPr>
          <a:xfrm>
            <a:off x="457200" y="0"/>
            <a:ext cx="11277600" cy="1409700"/>
          </a:xfrm>
        </p:spPr>
        <p:txBody>
          <a:bodyPr/>
          <a:lstStyle/>
          <a:p>
            <a:r>
              <a:rPr lang="en-US" dirty="0"/>
              <a:t>Instructions</a:t>
            </a:r>
          </a:p>
        </p:txBody>
      </p:sp>
      <p:sp>
        <p:nvSpPr>
          <p:cNvPr id="4" name="Slide Number Placeholder 3">
            <a:extLst>
              <a:ext uri="{FF2B5EF4-FFF2-40B4-BE49-F238E27FC236}">
                <a16:creationId xmlns:a16="http://schemas.microsoft.com/office/drawing/2014/main" id="{590DB2BB-DFEC-8944-9893-8C9F0C486B21}"/>
              </a:ext>
            </a:extLst>
          </p:cNvPr>
          <p:cNvSpPr>
            <a:spLocks noGrp="1"/>
          </p:cNvSpPr>
          <p:nvPr>
            <p:ph type="sldNum" sz="quarter" idx="11"/>
          </p:nvPr>
        </p:nvSpPr>
        <p:spPr/>
        <p:txBody>
          <a:bodyPr/>
          <a:lstStyle/>
          <a:p>
            <a:fld id="{E033503A-0FAD-984A-939E-36929814B285}" type="slidenum">
              <a:rPr lang="en-US" smtClean="0"/>
              <a:pPr/>
              <a:t>3</a:t>
            </a:fld>
            <a:endParaRPr lang="en-US" dirty="0"/>
          </a:p>
        </p:txBody>
      </p:sp>
      <p:sp>
        <p:nvSpPr>
          <p:cNvPr id="6" name="Text Placeholder 5">
            <a:extLst>
              <a:ext uri="{FF2B5EF4-FFF2-40B4-BE49-F238E27FC236}">
                <a16:creationId xmlns:a16="http://schemas.microsoft.com/office/drawing/2014/main" id="{19CA0B7D-27D2-CD42-B069-A530DAD08E4A}"/>
              </a:ext>
            </a:extLst>
          </p:cNvPr>
          <p:cNvSpPr>
            <a:spLocks noGrp="1"/>
          </p:cNvSpPr>
          <p:nvPr>
            <p:ph type="body" sz="quarter" idx="12"/>
          </p:nvPr>
        </p:nvSpPr>
        <p:spPr>
          <a:xfrm>
            <a:off x="457200" y="1302607"/>
            <a:ext cx="11277600" cy="3379116"/>
          </a:xfrm>
        </p:spPr>
        <p:txBody>
          <a:bodyPr spcCol="457200">
            <a:noAutofit/>
          </a:bodyPr>
          <a:lstStyle/>
          <a:p>
            <a:pPr marL="342900" indent="-342900">
              <a:lnSpc>
                <a:spcPts val="2200"/>
              </a:lnSpc>
              <a:spcBef>
                <a:spcPts val="600"/>
              </a:spcBef>
              <a:buFont typeface="+mj-lt"/>
              <a:buAutoNum type="arabicPeriod"/>
            </a:pPr>
            <a:r>
              <a:rPr lang="en-US" sz="1600" dirty="0">
                <a:latin typeface="+mn-lt"/>
              </a:rPr>
              <a:t>Review your agency’s 2019 action </a:t>
            </a:r>
            <a:r>
              <a:rPr lang="en-US" sz="1600" dirty="0" smtClean="0">
                <a:latin typeface="+mn-lt"/>
              </a:rPr>
              <a:t>plan, 2020 capacity assessment, collected customer feedback and research, and “service mapping” worksheets from Dec. 2019 to begin to form priority areas for action. Consider which priorities could align to IDEA-Act digital services priority list, the next round of strategic planning for your agency, as well as your agency’s first-ever Learning Agenda. Connect with your Performance Office, Chief Evaluation Officer, CIO, and others. </a:t>
            </a:r>
          </a:p>
          <a:p>
            <a:pPr marL="342900" indent="-342900">
              <a:lnSpc>
                <a:spcPts val="2200"/>
              </a:lnSpc>
              <a:spcBef>
                <a:spcPts val="600"/>
              </a:spcBef>
              <a:buFont typeface="+mj-lt"/>
              <a:buAutoNum type="arabicPeriod"/>
            </a:pPr>
            <a:endParaRPr lang="en-US" sz="1600" dirty="0">
              <a:latin typeface="+mn-lt"/>
            </a:endParaRPr>
          </a:p>
          <a:p>
            <a:pPr marL="342900" indent="-342900">
              <a:lnSpc>
                <a:spcPts val="2200"/>
              </a:lnSpc>
              <a:spcBef>
                <a:spcPts val="600"/>
              </a:spcBef>
              <a:buFont typeface="+mj-lt"/>
              <a:buAutoNum type="arabicPeriod"/>
            </a:pPr>
            <a:endParaRPr lang="en-US" sz="1600" dirty="0" smtClean="0">
              <a:latin typeface="+mn-lt"/>
            </a:endParaRPr>
          </a:p>
          <a:p>
            <a:pPr marL="342900" indent="-342900">
              <a:lnSpc>
                <a:spcPts val="2200"/>
              </a:lnSpc>
              <a:spcBef>
                <a:spcPts val="600"/>
              </a:spcBef>
              <a:buFont typeface="+mj-lt"/>
              <a:buAutoNum type="arabicPeriod"/>
            </a:pPr>
            <a:endParaRPr lang="en-US" sz="1600" dirty="0">
              <a:latin typeface="+mn-lt"/>
            </a:endParaRPr>
          </a:p>
          <a:p>
            <a:pPr marL="342900" indent="-342900">
              <a:lnSpc>
                <a:spcPts val="2200"/>
              </a:lnSpc>
              <a:spcBef>
                <a:spcPts val="600"/>
              </a:spcBef>
              <a:buFont typeface="+mj-lt"/>
              <a:buAutoNum type="arabicPeriod"/>
            </a:pPr>
            <a:endParaRPr lang="en-US" sz="1600" dirty="0" smtClean="0">
              <a:latin typeface="+mn-lt"/>
            </a:endParaRPr>
          </a:p>
          <a:p>
            <a:pPr marL="342900" indent="-342900">
              <a:lnSpc>
                <a:spcPts val="2200"/>
              </a:lnSpc>
              <a:spcBef>
                <a:spcPts val="600"/>
              </a:spcBef>
              <a:buFont typeface="+mj-lt"/>
              <a:buAutoNum type="arabicPeriod"/>
            </a:pPr>
            <a:endParaRPr lang="en-US" sz="1600" dirty="0">
              <a:latin typeface="+mn-lt"/>
            </a:endParaRPr>
          </a:p>
          <a:p>
            <a:pPr marL="342900" indent="-342900">
              <a:lnSpc>
                <a:spcPts val="2200"/>
              </a:lnSpc>
              <a:spcBef>
                <a:spcPts val="600"/>
              </a:spcBef>
              <a:buFont typeface="+mj-lt"/>
              <a:buAutoNum type="arabicPeriod"/>
            </a:pPr>
            <a:endParaRPr lang="en-US" sz="1600" dirty="0" smtClean="0">
              <a:latin typeface="+mn-lt"/>
            </a:endParaRPr>
          </a:p>
          <a:p>
            <a:pPr marL="342900" indent="-342900">
              <a:lnSpc>
                <a:spcPts val="2200"/>
              </a:lnSpc>
              <a:spcBef>
                <a:spcPts val="600"/>
              </a:spcBef>
              <a:buFont typeface="+mj-lt"/>
              <a:buAutoNum type="arabicPeriod"/>
            </a:pPr>
            <a:endParaRPr lang="en-US" sz="1600" dirty="0">
              <a:latin typeface="+mn-lt"/>
            </a:endParaRPr>
          </a:p>
          <a:p>
            <a:pPr marL="342900" indent="-342900">
              <a:lnSpc>
                <a:spcPts val="2200"/>
              </a:lnSpc>
              <a:spcBef>
                <a:spcPts val="600"/>
              </a:spcBef>
              <a:buFont typeface="+mj-lt"/>
              <a:buAutoNum type="arabicPeriod"/>
            </a:pPr>
            <a:r>
              <a:rPr lang="en-US" sz="1600" dirty="0" smtClean="0">
                <a:latin typeface="+mn-lt"/>
              </a:rPr>
              <a:t>Begin completing slides 5-8. Each </a:t>
            </a:r>
            <a:r>
              <a:rPr lang="en-US" sz="1600" dirty="0">
                <a:latin typeface="+mn-lt"/>
              </a:rPr>
              <a:t>page builds upon the last, leading up to a description of the project that will seek to improve the service experience:</a:t>
            </a:r>
          </a:p>
          <a:p>
            <a:pPr marL="628650" lvl="1" indent="-284163">
              <a:lnSpc>
                <a:spcPts val="2200"/>
              </a:lnSpc>
            </a:pPr>
            <a:r>
              <a:rPr lang="en-US" sz="1600" dirty="0" smtClean="0">
                <a:latin typeface="+mn-lt"/>
              </a:rPr>
              <a:t>Slide 5: (Optional) HISP overview / context for forthcoming action commitment</a:t>
            </a:r>
            <a:endParaRPr lang="en-US" sz="1600" dirty="0">
              <a:latin typeface="+mn-lt"/>
            </a:endParaRPr>
          </a:p>
          <a:p>
            <a:pPr marL="628650" lvl="1" indent="-284163">
              <a:lnSpc>
                <a:spcPts val="2200"/>
              </a:lnSpc>
            </a:pPr>
            <a:r>
              <a:rPr lang="en-US" sz="1600" dirty="0" smtClean="0">
                <a:latin typeface="+mn-lt"/>
              </a:rPr>
              <a:t>Slide 6: Service </a:t>
            </a:r>
            <a:r>
              <a:rPr lang="en-US" sz="1600" dirty="0">
                <a:latin typeface="+mn-lt"/>
              </a:rPr>
              <a:t>definition</a:t>
            </a:r>
          </a:p>
          <a:p>
            <a:pPr marL="628650" lvl="1" indent="-284163">
              <a:lnSpc>
                <a:spcPts val="2200"/>
              </a:lnSpc>
            </a:pPr>
            <a:r>
              <a:rPr lang="en-US" sz="1600" dirty="0" smtClean="0">
                <a:latin typeface="+mn-lt"/>
              </a:rPr>
              <a:t>Slide 7: Priority </a:t>
            </a:r>
            <a:r>
              <a:rPr lang="en-US" sz="1600" dirty="0">
                <a:latin typeface="+mn-lt"/>
              </a:rPr>
              <a:t>pain points</a:t>
            </a:r>
          </a:p>
          <a:p>
            <a:pPr marL="628650" lvl="1" indent="-284163">
              <a:lnSpc>
                <a:spcPts val="2200"/>
              </a:lnSpc>
            </a:pPr>
            <a:r>
              <a:rPr lang="en-US" sz="1600" dirty="0" smtClean="0">
                <a:latin typeface="+mn-lt"/>
              </a:rPr>
              <a:t>Slide 8: Improvement projects </a:t>
            </a:r>
            <a:r>
              <a:rPr lang="en-US" sz="1600" dirty="0">
                <a:latin typeface="+mn-lt"/>
              </a:rPr>
              <a:t>and initiatives</a:t>
            </a:r>
          </a:p>
          <a:p>
            <a:pPr marL="342900" indent="-342900">
              <a:lnSpc>
                <a:spcPts val="2200"/>
              </a:lnSpc>
              <a:spcBef>
                <a:spcPts val="600"/>
              </a:spcBef>
              <a:buFont typeface="+mj-lt"/>
              <a:buAutoNum type="arabicPeriod"/>
            </a:pPr>
            <a:r>
              <a:rPr lang="en-US" sz="1600" dirty="0" smtClean="0">
                <a:latin typeface="+mn-lt"/>
              </a:rPr>
              <a:t>Slide 9 is for sharing </a:t>
            </a:r>
            <a:r>
              <a:rPr lang="en-US" sz="1600" dirty="0">
                <a:latin typeface="+mn-lt"/>
              </a:rPr>
              <a:t>success </a:t>
            </a:r>
            <a:r>
              <a:rPr lang="en-US" sz="1600" dirty="0" smtClean="0">
                <a:latin typeface="+mn-lt"/>
              </a:rPr>
              <a:t>stories (no matter how seemingly small!) </a:t>
            </a:r>
            <a:r>
              <a:rPr lang="en-US" sz="1600" dirty="0">
                <a:latin typeface="+mn-lt"/>
              </a:rPr>
              <a:t>and lessons learned from prior </a:t>
            </a:r>
            <a:r>
              <a:rPr lang="en-US" sz="1600" dirty="0" smtClean="0">
                <a:latin typeface="+mn-lt"/>
              </a:rPr>
              <a:t>efforts to help us </a:t>
            </a:r>
            <a:r>
              <a:rPr lang="en-US" sz="1600" dirty="0" err="1" smtClean="0">
                <a:latin typeface="+mn-lt"/>
              </a:rPr>
              <a:t>storytell</a:t>
            </a:r>
            <a:r>
              <a:rPr lang="en-US" sz="1600" dirty="0" smtClean="0">
                <a:latin typeface="+mn-lt"/>
              </a:rPr>
              <a:t> the amazing work you are doing.</a:t>
            </a:r>
            <a:endParaRPr lang="en-US" sz="1600" dirty="0">
              <a:latin typeface="+mn-lt"/>
            </a:endParaRPr>
          </a:p>
          <a:p>
            <a:pPr marL="342900" indent="-342900">
              <a:lnSpc>
                <a:spcPts val="2200"/>
              </a:lnSpc>
              <a:spcBef>
                <a:spcPts val="600"/>
              </a:spcBef>
              <a:buFont typeface="+mj-lt"/>
              <a:buAutoNum type="arabicPeriod"/>
            </a:pPr>
            <a:r>
              <a:rPr lang="en-US" sz="1600" dirty="0" smtClean="0">
                <a:latin typeface="+mn-lt"/>
              </a:rPr>
              <a:t>Other notes:</a:t>
            </a:r>
          </a:p>
          <a:p>
            <a:pPr marL="628650" lvl="1" indent="-284163"/>
            <a:r>
              <a:rPr lang="en-US" sz="1600" dirty="0">
                <a:latin typeface="+mn-lt"/>
              </a:rPr>
              <a:t>Please duplicate a page as needed rather than shrink the font </a:t>
            </a:r>
            <a:r>
              <a:rPr lang="en-US" sz="1600" dirty="0" smtClean="0">
                <a:latin typeface="+mn-lt"/>
              </a:rPr>
              <a:t>size.</a:t>
            </a:r>
            <a:endParaRPr lang="en-US" sz="1600" dirty="0">
              <a:latin typeface="+mn-lt"/>
            </a:endParaRPr>
          </a:p>
          <a:p>
            <a:pPr marL="628650" lvl="1" indent="-284163"/>
            <a:r>
              <a:rPr lang="en-US" sz="1600" dirty="0" smtClean="0">
                <a:latin typeface="+mn-lt"/>
              </a:rPr>
              <a:t>Reference </a:t>
            </a:r>
            <a:r>
              <a:rPr lang="en-US" sz="1600" dirty="0">
                <a:latin typeface="+mn-lt"/>
              </a:rPr>
              <a:t>the completed examples provided, </a:t>
            </a:r>
            <a:br>
              <a:rPr lang="en-US" sz="1600" dirty="0">
                <a:latin typeface="+mn-lt"/>
              </a:rPr>
            </a:br>
            <a:r>
              <a:rPr lang="en-US" sz="1600" dirty="0">
                <a:latin typeface="+mn-lt"/>
              </a:rPr>
              <a:t>e.g., </a:t>
            </a:r>
            <a:r>
              <a:rPr lang="en-US" sz="1600" dirty="0" smtClean="0">
                <a:latin typeface="+mn-lt"/>
              </a:rPr>
              <a:t>OST</a:t>
            </a:r>
          </a:p>
          <a:p>
            <a:pPr marL="628650" lvl="1" indent="-284163"/>
            <a:r>
              <a:rPr lang="en-US" sz="1600" dirty="0" smtClean="0">
                <a:latin typeface="+mn-lt"/>
              </a:rPr>
              <a:t>Questions? Email </a:t>
            </a:r>
            <a:r>
              <a:rPr lang="en-US" sz="1600" dirty="0">
                <a:solidFill>
                  <a:srgbClr val="B31942"/>
                </a:solidFill>
                <a:latin typeface="+mn-lt"/>
              </a:rPr>
              <a:t>ANGELO.FRIGO@GSA.GOV</a:t>
            </a:r>
          </a:p>
        </p:txBody>
      </p:sp>
      <p:sp>
        <p:nvSpPr>
          <p:cNvPr id="8" name="Text Placeholder 7">
            <a:extLst>
              <a:ext uri="{FF2B5EF4-FFF2-40B4-BE49-F238E27FC236}">
                <a16:creationId xmlns:a16="http://schemas.microsoft.com/office/drawing/2014/main" id="{5FF30FE6-AFB7-3F46-9C56-961219BA2A7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7901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F119F-1FC3-BE4B-A82F-FAE7141627FF}"/>
              </a:ext>
            </a:extLst>
          </p:cNvPr>
          <p:cNvSpPr>
            <a:spLocks noGrp="1"/>
          </p:cNvSpPr>
          <p:nvPr>
            <p:ph type="title"/>
          </p:nvPr>
        </p:nvSpPr>
        <p:spPr>
          <a:xfrm>
            <a:off x="457200" y="0"/>
            <a:ext cx="11277600" cy="1409700"/>
          </a:xfrm>
        </p:spPr>
        <p:txBody>
          <a:bodyPr/>
          <a:lstStyle/>
          <a:p>
            <a:r>
              <a:rPr lang="en-US" dirty="0"/>
              <a:t>Instructions</a:t>
            </a:r>
          </a:p>
        </p:txBody>
      </p:sp>
      <p:sp>
        <p:nvSpPr>
          <p:cNvPr id="4" name="Slide Number Placeholder 3">
            <a:extLst>
              <a:ext uri="{FF2B5EF4-FFF2-40B4-BE49-F238E27FC236}">
                <a16:creationId xmlns:a16="http://schemas.microsoft.com/office/drawing/2014/main" id="{590DB2BB-DFEC-8944-9893-8C9F0C486B21}"/>
              </a:ext>
            </a:extLst>
          </p:cNvPr>
          <p:cNvSpPr>
            <a:spLocks noGrp="1"/>
          </p:cNvSpPr>
          <p:nvPr>
            <p:ph type="sldNum" sz="quarter" idx="11"/>
          </p:nvPr>
        </p:nvSpPr>
        <p:spPr/>
        <p:txBody>
          <a:bodyPr/>
          <a:lstStyle/>
          <a:p>
            <a:fld id="{E033503A-0FAD-984A-939E-36929814B285}" type="slidenum">
              <a:rPr lang="en-US" smtClean="0"/>
              <a:pPr/>
              <a:t>4</a:t>
            </a:fld>
            <a:endParaRPr lang="en-US" dirty="0"/>
          </a:p>
        </p:txBody>
      </p:sp>
      <p:sp>
        <p:nvSpPr>
          <p:cNvPr id="8" name="Text Placeholder 7">
            <a:extLst>
              <a:ext uri="{FF2B5EF4-FFF2-40B4-BE49-F238E27FC236}">
                <a16:creationId xmlns:a16="http://schemas.microsoft.com/office/drawing/2014/main" id="{5FF30FE6-AFB7-3F46-9C56-961219BA2A74}"/>
              </a:ext>
            </a:extLst>
          </p:cNvPr>
          <p:cNvSpPr>
            <a:spLocks noGrp="1"/>
          </p:cNvSpPr>
          <p:nvPr>
            <p:ph type="body" sz="quarter" idx="13"/>
          </p:nvPr>
        </p:nvSpPr>
        <p:spPr/>
        <p:txBody>
          <a:bodyPr/>
          <a:lstStyle/>
          <a:p>
            <a:endParaRPr lang="en-US"/>
          </a:p>
        </p:txBody>
      </p:sp>
      <p:sp>
        <p:nvSpPr>
          <p:cNvPr id="7" name="TextBox 6">
            <a:extLst>
              <a:ext uri="{FF2B5EF4-FFF2-40B4-BE49-F238E27FC236}">
                <a16:creationId xmlns:a16="http://schemas.microsoft.com/office/drawing/2014/main" id="{6C95CD2B-1487-944C-80B8-0A5FD109C475}"/>
              </a:ext>
            </a:extLst>
          </p:cNvPr>
          <p:cNvSpPr txBox="1"/>
          <p:nvPr/>
        </p:nvSpPr>
        <p:spPr>
          <a:xfrm>
            <a:off x="457200" y="2508067"/>
            <a:ext cx="3619500" cy="1877437"/>
          </a:xfrm>
          <a:prstGeom prst="rect">
            <a:avLst/>
          </a:prstGeom>
          <a:noFill/>
        </p:spPr>
        <p:txBody>
          <a:bodyPr wrap="square" rtlCol="0">
            <a:spAutoFit/>
          </a:bodyPr>
          <a:lstStyle/>
          <a:p>
            <a:r>
              <a:rPr lang="en-US" sz="1400" dirty="0">
                <a:solidFill>
                  <a:srgbClr val="B31942"/>
                </a:solidFill>
              </a:rPr>
              <a:t>(the why) </a:t>
            </a:r>
            <a:r>
              <a:rPr lang="en-US" sz="1400" dirty="0"/>
              <a:t>A customer* situation and goal. Can be written as a story describing their intent or a life event. Include information on the scale of the demand or impact of the problem and characteristics of the person.</a:t>
            </a:r>
          </a:p>
          <a:p>
            <a:pPr>
              <a:spcBef>
                <a:spcPts val="600"/>
              </a:spcBef>
            </a:pPr>
            <a:r>
              <a:rPr lang="en-US" sz="1400" dirty="0"/>
              <a:t>* = ‘customers’ are individuals or companies seeking to be served by your agency</a:t>
            </a:r>
          </a:p>
          <a:p>
            <a:endParaRPr lang="en-US" sz="1300" dirty="0"/>
          </a:p>
        </p:txBody>
      </p:sp>
      <p:sp>
        <p:nvSpPr>
          <p:cNvPr id="9" name="TextBox 8">
            <a:extLst>
              <a:ext uri="{FF2B5EF4-FFF2-40B4-BE49-F238E27FC236}">
                <a16:creationId xmlns:a16="http://schemas.microsoft.com/office/drawing/2014/main" id="{34239226-45B4-5041-BB45-B3BEEAC76C5D}"/>
              </a:ext>
            </a:extLst>
          </p:cNvPr>
          <p:cNvSpPr txBox="1"/>
          <p:nvPr/>
        </p:nvSpPr>
        <p:spPr>
          <a:xfrm>
            <a:off x="4267200" y="2508067"/>
            <a:ext cx="3619500" cy="1600438"/>
          </a:xfrm>
          <a:prstGeom prst="rect">
            <a:avLst/>
          </a:prstGeom>
          <a:noFill/>
        </p:spPr>
        <p:txBody>
          <a:bodyPr wrap="square" rtlCol="0">
            <a:spAutoFit/>
          </a:bodyPr>
          <a:lstStyle/>
          <a:p>
            <a:r>
              <a:rPr lang="en-US" sz="1400" dirty="0">
                <a:solidFill>
                  <a:srgbClr val="B31942"/>
                </a:solidFill>
              </a:rPr>
              <a:t>(verb) </a:t>
            </a:r>
            <a:r>
              <a:rPr lang="en-US" sz="1400" dirty="0"/>
              <a:t>the process a customer goes through - and the sum of the help provided by an agency and it’s partners throughout - to obtain or make use of the offering.</a:t>
            </a:r>
          </a:p>
          <a:p>
            <a:endParaRPr lang="en-US" sz="1400" dirty="0"/>
          </a:p>
          <a:p>
            <a:endParaRPr lang="en-US" sz="1400" dirty="0"/>
          </a:p>
          <a:p>
            <a:r>
              <a:rPr lang="en-US" sz="1400" i="1" dirty="0"/>
              <a:t>The service is made up of…</a:t>
            </a:r>
          </a:p>
        </p:txBody>
      </p:sp>
      <p:sp>
        <p:nvSpPr>
          <p:cNvPr id="10" name="TextBox 9">
            <a:extLst>
              <a:ext uri="{FF2B5EF4-FFF2-40B4-BE49-F238E27FC236}">
                <a16:creationId xmlns:a16="http://schemas.microsoft.com/office/drawing/2014/main" id="{E0BE5FD6-AD65-F745-B8A1-4B828BA7CEA4}"/>
              </a:ext>
            </a:extLst>
          </p:cNvPr>
          <p:cNvSpPr txBox="1"/>
          <p:nvPr/>
        </p:nvSpPr>
        <p:spPr>
          <a:xfrm>
            <a:off x="8112994" y="2508067"/>
            <a:ext cx="3507500" cy="954107"/>
          </a:xfrm>
          <a:prstGeom prst="rect">
            <a:avLst/>
          </a:prstGeom>
          <a:noFill/>
        </p:spPr>
        <p:txBody>
          <a:bodyPr wrap="square" rtlCol="0">
            <a:spAutoFit/>
          </a:bodyPr>
          <a:lstStyle/>
          <a:p>
            <a:r>
              <a:rPr lang="en-US" sz="1400" dirty="0">
                <a:solidFill>
                  <a:srgbClr val="B31942"/>
                </a:solidFill>
              </a:rPr>
              <a:t>(noun) </a:t>
            </a:r>
            <a:r>
              <a:rPr lang="en-US" sz="1400" dirty="0"/>
              <a:t>Product, good, or value received / task completed, e.g., passport, flu shot, loan, tax payment, </a:t>
            </a:r>
            <a:r>
              <a:rPr lang="en-US" sz="1400" dirty="0" smtClean="0"/>
              <a:t>progress through a border checkpoint</a:t>
            </a:r>
            <a:endParaRPr lang="en-US" sz="1400" dirty="0"/>
          </a:p>
        </p:txBody>
      </p:sp>
      <p:sp>
        <p:nvSpPr>
          <p:cNvPr id="11" name="TextBox 10">
            <a:extLst>
              <a:ext uri="{FF2B5EF4-FFF2-40B4-BE49-F238E27FC236}">
                <a16:creationId xmlns:a16="http://schemas.microsoft.com/office/drawing/2014/main" id="{EE05F582-9F89-9D4B-B80F-C6CD427A396B}"/>
              </a:ext>
            </a:extLst>
          </p:cNvPr>
          <p:cNvSpPr txBox="1"/>
          <p:nvPr/>
        </p:nvSpPr>
        <p:spPr>
          <a:xfrm>
            <a:off x="457200" y="2060491"/>
            <a:ext cx="3080084" cy="400110"/>
          </a:xfrm>
          <a:prstGeom prst="rect">
            <a:avLst/>
          </a:prstGeom>
          <a:noFill/>
        </p:spPr>
        <p:txBody>
          <a:bodyPr wrap="square" rtlCol="0">
            <a:spAutoFit/>
          </a:bodyPr>
          <a:lstStyle/>
          <a:p>
            <a:r>
              <a:rPr lang="en-US" sz="2000" dirty="0">
                <a:solidFill>
                  <a:srgbClr val="0F2548"/>
                </a:solidFill>
                <a:latin typeface="+mj-lt"/>
              </a:rPr>
              <a:t>Occasion</a:t>
            </a:r>
          </a:p>
        </p:txBody>
      </p:sp>
      <p:sp>
        <p:nvSpPr>
          <p:cNvPr id="12" name="TextBox 11">
            <a:extLst>
              <a:ext uri="{FF2B5EF4-FFF2-40B4-BE49-F238E27FC236}">
                <a16:creationId xmlns:a16="http://schemas.microsoft.com/office/drawing/2014/main" id="{2A7ADAA5-228F-9244-922B-21ACB2F5E3A3}"/>
              </a:ext>
            </a:extLst>
          </p:cNvPr>
          <p:cNvSpPr txBox="1"/>
          <p:nvPr/>
        </p:nvSpPr>
        <p:spPr>
          <a:xfrm>
            <a:off x="4267200" y="2060491"/>
            <a:ext cx="3080084" cy="400110"/>
          </a:xfrm>
          <a:prstGeom prst="rect">
            <a:avLst/>
          </a:prstGeom>
          <a:noFill/>
        </p:spPr>
        <p:txBody>
          <a:bodyPr wrap="square" rtlCol="0">
            <a:spAutoFit/>
          </a:bodyPr>
          <a:lstStyle/>
          <a:p>
            <a:r>
              <a:rPr lang="en-US" sz="2000" dirty="0">
                <a:solidFill>
                  <a:srgbClr val="0F2548"/>
                </a:solidFill>
                <a:latin typeface="+mj-lt"/>
              </a:rPr>
              <a:t>High-Impact Service</a:t>
            </a:r>
          </a:p>
        </p:txBody>
      </p:sp>
      <p:sp>
        <p:nvSpPr>
          <p:cNvPr id="13" name="TextBox 12">
            <a:extLst>
              <a:ext uri="{FF2B5EF4-FFF2-40B4-BE49-F238E27FC236}">
                <a16:creationId xmlns:a16="http://schemas.microsoft.com/office/drawing/2014/main" id="{9D26EF46-C143-F746-8A62-301D6B78514C}"/>
              </a:ext>
            </a:extLst>
          </p:cNvPr>
          <p:cNvSpPr txBox="1"/>
          <p:nvPr/>
        </p:nvSpPr>
        <p:spPr>
          <a:xfrm>
            <a:off x="8117305" y="2060491"/>
            <a:ext cx="3080084" cy="400110"/>
          </a:xfrm>
          <a:prstGeom prst="rect">
            <a:avLst/>
          </a:prstGeom>
          <a:noFill/>
        </p:spPr>
        <p:txBody>
          <a:bodyPr wrap="square" rtlCol="0">
            <a:spAutoFit/>
          </a:bodyPr>
          <a:lstStyle/>
          <a:p>
            <a:r>
              <a:rPr lang="en-US" sz="2000" dirty="0">
                <a:solidFill>
                  <a:srgbClr val="0F2548"/>
                </a:solidFill>
                <a:latin typeface="+mj-lt"/>
              </a:rPr>
              <a:t>Offering or Objective</a:t>
            </a:r>
          </a:p>
        </p:txBody>
      </p:sp>
      <p:cxnSp>
        <p:nvCxnSpPr>
          <p:cNvPr id="14" name="Straight Arrow Connector 13">
            <a:extLst>
              <a:ext uri="{FF2B5EF4-FFF2-40B4-BE49-F238E27FC236}">
                <a16:creationId xmlns:a16="http://schemas.microsoft.com/office/drawing/2014/main" id="{A3027963-F41A-F149-BC72-844159607635}"/>
              </a:ext>
            </a:extLst>
          </p:cNvPr>
          <p:cNvCxnSpPr>
            <a:cxnSpLocks/>
          </p:cNvCxnSpPr>
          <p:nvPr/>
        </p:nvCxnSpPr>
        <p:spPr>
          <a:xfrm>
            <a:off x="1708484" y="2265570"/>
            <a:ext cx="2368216" cy="0"/>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AF7991-79F7-2A48-9E1E-908E9B2AB494}"/>
              </a:ext>
            </a:extLst>
          </p:cNvPr>
          <p:cNvCxnSpPr>
            <a:cxnSpLocks/>
          </p:cNvCxnSpPr>
          <p:nvPr/>
        </p:nvCxnSpPr>
        <p:spPr>
          <a:xfrm>
            <a:off x="6692364" y="2265570"/>
            <a:ext cx="1232436" cy="0"/>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A0D258-00E3-BF4B-A054-BB3A1DD36897}"/>
              </a:ext>
            </a:extLst>
          </p:cNvPr>
          <p:cNvSpPr txBox="1"/>
          <p:nvPr/>
        </p:nvSpPr>
        <p:spPr>
          <a:xfrm>
            <a:off x="1698767" y="4941073"/>
            <a:ext cx="2667000" cy="1277273"/>
          </a:xfrm>
          <a:prstGeom prst="rect">
            <a:avLst/>
          </a:prstGeom>
          <a:noFill/>
        </p:spPr>
        <p:txBody>
          <a:bodyPr wrap="square" rtlCol="0">
            <a:spAutoFit/>
          </a:bodyPr>
          <a:lstStyle/>
          <a:p>
            <a:pPr>
              <a:spcAft>
                <a:spcPts val="600"/>
              </a:spcAft>
            </a:pPr>
            <a:r>
              <a:rPr lang="en-US" sz="1600" dirty="0" smtClean="0">
                <a:solidFill>
                  <a:srgbClr val="0F2548"/>
                </a:solidFill>
                <a:latin typeface="+mj-lt"/>
              </a:rPr>
              <a:t>Channels</a:t>
            </a:r>
            <a:endParaRPr lang="en-US" sz="1600" dirty="0">
              <a:solidFill>
                <a:srgbClr val="0F2548"/>
              </a:solidFill>
              <a:latin typeface="+mj-lt"/>
            </a:endParaRPr>
          </a:p>
          <a:p>
            <a:r>
              <a:rPr lang="en-US" sz="1400" dirty="0" smtClean="0">
                <a:solidFill>
                  <a:srgbClr val="B31942"/>
                </a:solidFill>
              </a:rPr>
              <a:t>(</a:t>
            </a:r>
            <a:r>
              <a:rPr lang="en-US" sz="1400" dirty="0">
                <a:solidFill>
                  <a:srgbClr val="B31942"/>
                </a:solidFill>
              </a:rPr>
              <a:t>places) </a:t>
            </a:r>
            <a:r>
              <a:rPr lang="en-US" sz="1400" dirty="0"/>
              <a:t>Where to access or interact with the service, e.g., </a:t>
            </a:r>
            <a:r>
              <a:rPr lang="en-US" sz="1400" dirty="0" smtClean="0"/>
              <a:t>communication letters, websites</a:t>
            </a:r>
            <a:r>
              <a:rPr lang="en-US" sz="1400" dirty="0"/>
              <a:t>, contact centers</a:t>
            </a:r>
            <a:endParaRPr lang="en-US" sz="2000" dirty="0">
              <a:solidFill>
                <a:srgbClr val="0F2548"/>
              </a:solidFill>
              <a:latin typeface="+mj-lt"/>
            </a:endParaRPr>
          </a:p>
        </p:txBody>
      </p:sp>
      <p:sp>
        <p:nvSpPr>
          <p:cNvPr id="17" name="TextBox 16">
            <a:extLst>
              <a:ext uri="{FF2B5EF4-FFF2-40B4-BE49-F238E27FC236}">
                <a16:creationId xmlns:a16="http://schemas.microsoft.com/office/drawing/2014/main" id="{CE039D47-27BE-F74D-8A0D-6CA11E9CAD57}"/>
              </a:ext>
            </a:extLst>
          </p:cNvPr>
          <p:cNvSpPr txBox="1"/>
          <p:nvPr/>
        </p:nvSpPr>
        <p:spPr>
          <a:xfrm>
            <a:off x="4564911" y="4941073"/>
            <a:ext cx="2667000" cy="1319336"/>
          </a:xfrm>
          <a:prstGeom prst="rect">
            <a:avLst/>
          </a:prstGeom>
          <a:noFill/>
        </p:spPr>
        <p:txBody>
          <a:bodyPr wrap="square" rtlCol="0">
            <a:spAutoFit/>
          </a:bodyPr>
          <a:lstStyle/>
          <a:p>
            <a:pPr>
              <a:spcAft>
                <a:spcPts val="600"/>
              </a:spcAft>
            </a:pPr>
            <a:r>
              <a:rPr lang="en-US" sz="1600" dirty="0">
                <a:solidFill>
                  <a:srgbClr val="0F2548"/>
                </a:solidFill>
                <a:latin typeface="+mj-lt"/>
              </a:rPr>
              <a:t>Roles + Operations</a:t>
            </a:r>
          </a:p>
          <a:p>
            <a:r>
              <a:rPr lang="en-US" sz="1400" dirty="0">
                <a:solidFill>
                  <a:srgbClr val="B31942"/>
                </a:solidFill>
              </a:rPr>
              <a:t>(people) </a:t>
            </a:r>
            <a:r>
              <a:rPr lang="en-US" sz="1400" dirty="0"/>
              <a:t>Tasks to perform </a:t>
            </a:r>
            <a:br>
              <a:rPr lang="en-US" sz="1400" dirty="0"/>
            </a:br>
            <a:r>
              <a:rPr lang="en-US" sz="1400" dirty="0"/>
              <a:t>and who does do them, e.g., concierge, county office employee, auditor, chat bot</a:t>
            </a:r>
          </a:p>
        </p:txBody>
      </p:sp>
      <p:sp>
        <p:nvSpPr>
          <p:cNvPr id="18" name="TextBox 17">
            <a:extLst>
              <a:ext uri="{FF2B5EF4-FFF2-40B4-BE49-F238E27FC236}">
                <a16:creationId xmlns:a16="http://schemas.microsoft.com/office/drawing/2014/main" id="{6ACBE1BC-72FF-AD45-A3B8-6BC77D4EFBA1}"/>
              </a:ext>
            </a:extLst>
          </p:cNvPr>
          <p:cNvSpPr txBox="1"/>
          <p:nvPr/>
        </p:nvSpPr>
        <p:spPr>
          <a:xfrm>
            <a:off x="7451867" y="4941717"/>
            <a:ext cx="2667000" cy="1319336"/>
          </a:xfrm>
          <a:prstGeom prst="rect">
            <a:avLst/>
          </a:prstGeom>
          <a:noFill/>
        </p:spPr>
        <p:txBody>
          <a:bodyPr wrap="square" rtlCol="0">
            <a:spAutoFit/>
          </a:bodyPr>
          <a:lstStyle/>
          <a:p>
            <a:pPr>
              <a:spcAft>
                <a:spcPts val="600"/>
              </a:spcAft>
            </a:pPr>
            <a:r>
              <a:rPr lang="en-US" sz="1600" dirty="0">
                <a:solidFill>
                  <a:srgbClr val="0F2548"/>
                </a:solidFill>
                <a:latin typeface="+mj-lt"/>
              </a:rPr>
              <a:t>Tools + Technologies</a:t>
            </a:r>
          </a:p>
          <a:p>
            <a:r>
              <a:rPr lang="en-US" sz="1400" dirty="0">
                <a:solidFill>
                  <a:srgbClr val="B31942"/>
                </a:solidFill>
              </a:rPr>
              <a:t>(things)</a:t>
            </a:r>
            <a:r>
              <a:rPr lang="en-US" sz="1400" dirty="0"/>
              <a:t> Foundational building blocks for delivering services, e.g., systems, tools, physical capital</a:t>
            </a:r>
          </a:p>
        </p:txBody>
      </p:sp>
      <p:cxnSp>
        <p:nvCxnSpPr>
          <p:cNvPr id="19" name="Straight Connector 18">
            <a:extLst>
              <a:ext uri="{FF2B5EF4-FFF2-40B4-BE49-F238E27FC236}">
                <a16:creationId xmlns:a16="http://schemas.microsoft.com/office/drawing/2014/main" id="{B1FC0510-6051-CA40-A751-0DF901ACAF79}"/>
              </a:ext>
            </a:extLst>
          </p:cNvPr>
          <p:cNvCxnSpPr>
            <a:cxnSpLocks/>
          </p:cNvCxnSpPr>
          <p:nvPr/>
        </p:nvCxnSpPr>
        <p:spPr>
          <a:xfrm>
            <a:off x="5494647" y="4119012"/>
            <a:ext cx="0" cy="75303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0C1D9B-5AFE-0144-B3A7-0C3430B50BE3}"/>
              </a:ext>
            </a:extLst>
          </p:cNvPr>
          <p:cNvCxnSpPr>
            <a:cxnSpLocks/>
          </p:cNvCxnSpPr>
          <p:nvPr/>
        </p:nvCxnSpPr>
        <p:spPr>
          <a:xfrm flipH="1">
            <a:off x="2578589" y="4518717"/>
            <a:ext cx="5832116" cy="233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B909F7-CC5C-D842-9D84-0175801088A7}"/>
              </a:ext>
            </a:extLst>
          </p:cNvPr>
          <p:cNvCxnSpPr>
            <a:cxnSpLocks/>
          </p:cNvCxnSpPr>
          <p:nvPr/>
        </p:nvCxnSpPr>
        <p:spPr>
          <a:xfrm>
            <a:off x="2578589" y="4542041"/>
            <a:ext cx="0" cy="3300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5D2996-3BCF-B14A-AA9F-49DFB62D6D08}"/>
              </a:ext>
            </a:extLst>
          </p:cNvPr>
          <p:cNvCxnSpPr>
            <a:cxnSpLocks/>
          </p:cNvCxnSpPr>
          <p:nvPr/>
        </p:nvCxnSpPr>
        <p:spPr>
          <a:xfrm>
            <a:off x="8410705" y="4518717"/>
            <a:ext cx="0" cy="3300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BE35A4-CE17-D34C-BB6D-31D5F82946FB}"/>
              </a:ext>
            </a:extLst>
          </p:cNvPr>
          <p:cNvSpPr txBox="1"/>
          <p:nvPr/>
        </p:nvSpPr>
        <p:spPr>
          <a:xfrm>
            <a:off x="457200" y="1107991"/>
            <a:ext cx="11277600" cy="584775"/>
          </a:xfrm>
          <a:prstGeom prst="rect">
            <a:avLst/>
          </a:prstGeom>
          <a:noFill/>
        </p:spPr>
        <p:txBody>
          <a:bodyPr wrap="square" rtlCol="0">
            <a:spAutoFit/>
          </a:bodyPr>
          <a:lstStyle/>
          <a:p>
            <a:r>
              <a:rPr lang="en-US" sz="1600" dirty="0"/>
              <a:t>First, an introduction to some terminology for defining Federal Services. Services respond to a customer life event and enable or complement offerings often through a process or workflow comprising multiple touchpoints with technology, objects, and people.</a:t>
            </a:r>
          </a:p>
        </p:txBody>
      </p:sp>
    </p:spTree>
    <p:extLst>
      <p:ext uri="{BB962C8B-B14F-4D97-AF65-F5344CB8AC3E}">
        <p14:creationId xmlns:p14="http://schemas.microsoft.com/office/powerpoint/2010/main" val="192703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6569EA-9584-8140-8E85-3025A4BF1AF9}"/>
              </a:ext>
            </a:extLst>
          </p:cNvPr>
          <p:cNvSpPr/>
          <p:nvPr/>
        </p:nvSpPr>
        <p:spPr>
          <a:xfrm>
            <a:off x="457199" y="1059366"/>
            <a:ext cx="5638801" cy="4998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7135BDE-08E5-874B-94B2-63687750FDA8}"/>
              </a:ext>
            </a:extLst>
          </p:cNvPr>
          <p:cNvSpPr>
            <a:spLocks noGrp="1"/>
          </p:cNvSpPr>
          <p:nvPr>
            <p:ph type="sldNum" sz="quarter" idx="11"/>
          </p:nvPr>
        </p:nvSpPr>
        <p:spPr/>
        <p:txBody>
          <a:bodyPr/>
          <a:lstStyle/>
          <a:p>
            <a:fld id="{691F592C-7ECE-2844-B343-9ABF22CC403A}" type="slidenum">
              <a:rPr lang="en-US" smtClean="0"/>
              <a:pPr/>
              <a:t>5</a:t>
            </a:fld>
            <a:endParaRPr lang="en-US" dirty="0"/>
          </a:p>
        </p:txBody>
      </p:sp>
      <p:sp>
        <p:nvSpPr>
          <p:cNvPr id="37" name="Text Placeholder 36">
            <a:extLst>
              <a:ext uri="{FF2B5EF4-FFF2-40B4-BE49-F238E27FC236}">
                <a16:creationId xmlns:a16="http://schemas.microsoft.com/office/drawing/2014/main" id="{2FD8BEDE-7E32-A141-BAD4-87894F9AB073}"/>
              </a:ext>
            </a:extLst>
          </p:cNvPr>
          <p:cNvSpPr>
            <a:spLocks noGrp="1"/>
          </p:cNvSpPr>
          <p:nvPr>
            <p:ph type="body" sz="quarter" idx="13"/>
          </p:nvPr>
        </p:nvSpPr>
        <p:spPr/>
        <p:txBody>
          <a:bodyPr/>
          <a:lstStyle/>
          <a:p>
            <a:endParaRPr lang="en-US"/>
          </a:p>
        </p:txBody>
      </p:sp>
      <p:sp>
        <p:nvSpPr>
          <p:cNvPr id="7" name="TextBox 6">
            <a:extLst>
              <a:ext uri="{FF2B5EF4-FFF2-40B4-BE49-F238E27FC236}">
                <a16:creationId xmlns:a16="http://schemas.microsoft.com/office/drawing/2014/main" id="{ABBE35A4-CE17-D34C-BB6D-31D5F82946FB}"/>
              </a:ext>
            </a:extLst>
          </p:cNvPr>
          <p:cNvSpPr txBox="1"/>
          <p:nvPr/>
        </p:nvSpPr>
        <p:spPr>
          <a:xfrm>
            <a:off x="457200" y="457200"/>
            <a:ext cx="11277600" cy="338554"/>
          </a:xfrm>
          <a:prstGeom prst="rect">
            <a:avLst/>
          </a:prstGeom>
          <a:noFill/>
        </p:spPr>
        <p:txBody>
          <a:bodyPr wrap="square" rtlCol="0">
            <a:spAutoFit/>
          </a:bodyPr>
          <a:lstStyle/>
          <a:p>
            <a:r>
              <a:rPr lang="en-US" sz="1600" dirty="0">
                <a:solidFill>
                  <a:schemeClr val="tx1">
                    <a:lumMod val="50000"/>
                    <a:lumOff val="50000"/>
                  </a:schemeClr>
                </a:solidFill>
              </a:rPr>
              <a:t>Optional: provide an opening statement or context for readers.</a:t>
            </a:r>
          </a:p>
        </p:txBody>
      </p:sp>
      <p:sp>
        <p:nvSpPr>
          <p:cNvPr id="34" name="TextBox 33">
            <a:extLst>
              <a:ext uri="{FF2B5EF4-FFF2-40B4-BE49-F238E27FC236}">
                <a16:creationId xmlns:a16="http://schemas.microsoft.com/office/drawing/2014/main" id="{E45473BE-57AC-D84B-846B-3D2E930E296F}"/>
              </a:ext>
            </a:extLst>
          </p:cNvPr>
          <p:cNvSpPr txBox="1"/>
          <p:nvPr/>
        </p:nvSpPr>
        <p:spPr>
          <a:xfrm>
            <a:off x="457200" y="1066800"/>
            <a:ext cx="5638800" cy="492443"/>
          </a:xfrm>
          <a:prstGeom prst="rect">
            <a:avLst/>
          </a:prstGeom>
          <a:noFill/>
        </p:spPr>
        <p:txBody>
          <a:bodyPr wrap="square" lIns="274320" tIns="274320" rIns="274320" rtlCol="0">
            <a:spAutoFit/>
          </a:bodyPr>
          <a:lstStyle/>
          <a:p>
            <a:r>
              <a:rPr lang="en-US" sz="1100" dirty="0"/>
              <a:t>Add text here</a:t>
            </a:r>
          </a:p>
        </p:txBody>
      </p:sp>
    </p:spTree>
    <p:extLst>
      <p:ext uri="{BB962C8B-B14F-4D97-AF65-F5344CB8AC3E}">
        <p14:creationId xmlns:p14="http://schemas.microsoft.com/office/powerpoint/2010/main" val="85566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135BDE-08E5-874B-94B2-63687750FDA8}"/>
              </a:ext>
            </a:extLst>
          </p:cNvPr>
          <p:cNvSpPr>
            <a:spLocks noGrp="1"/>
          </p:cNvSpPr>
          <p:nvPr>
            <p:ph type="sldNum" sz="quarter" idx="11"/>
          </p:nvPr>
        </p:nvSpPr>
        <p:spPr/>
        <p:txBody>
          <a:bodyPr/>
          <a:lstStyle/>
          <a:p>
            <a:fld id="{691F592C-7ECE-2844-B343-9ABF22CC403A}" type="slidenum">
              <a:rPr lang="en-US" smtClean="0"/>
              <a:pPr/>
              <a:t>6</a:t>
            </a:fld>
            <a:endParaRPr lang="en-US" dirty="0"/>
          </a:p>
        </p:txBody>
      </p:sp>
      <p:sp>
        <p:nvSpPr>
          <p:cNvPr id="4" name="Text Placeholder 3">
            <a:extLst>
              <a:ext uri="{FF2B5EF4-FFF2-40B4-BE49-F238E27FC236}">
                <a16:creationId xmlns:a16="http://schemas.microsoft.com/office/drawing/2014/main" id="{4B18C9D5-435A-8447-865F-4462283D3FDB}"/>
              </a:ext>
            </a:extLst>
          </p:cNvPr>
          <p:cNvSpPr>
            <a:spLocks noGrp="1"/>
          </p:cNvSpPr>
          <p:nvPr>
            <p:ph type="body" sz="quarter" idx="13"/>
          </p:nvPr>
        </p:nvSpPr>
        <p:spPr/>
        <p:txBody>
          <a:bodyPr/>
          <a:lstStyle/>
          <a:p>
            <a:endParaRPr lang="en-US" dirty="0"/>
          </a:p>
        </p:txBody>
      </p:sp>
      <p:graphicFrame>
        <p:nvGraphicFramePr>
          <p:cNvPr id="2" name="Table 1">
            <a:extLst>
              <a:ext uri="{FF2B5EF4-FFF2-40B4-BE49-F238E27FC236}">
                <a16:creationId xmlns:a16="http://schemas.microsoft.com/office/drawing/2014/main" id="{C07D4E55-4E0F-2F47-8843-C6FF0CDD555B}"/>
              </a:ext>
            </a:extLst>
          </p:cNvPr>
          <p:cNvGraphicFramePr>
            <a:graphicFrameLocks noGrp="1"/>
          </p:cNvGraphicFramePr>
          <p:nvPr>
            <p:extLst>
              <p:ext uri="{D42A27DB-BD31-4B8C-83A1-F6EECF244321}">
                <p14:modId xmlns:p14="http://schemas.microsoft.com/office/powerpoint/2010/main" val="2108419792"/>
              </p:ext>
            </p:extLst>
          </p:nvPr>
        </p:nvGraphicFramePr>
        <p:xfrm>
          <a:off x="457200" y="1046287"/>
          <a:ext cx="11281687" cy="4682829"/>
        </p:xfrm>
        <a:graphic>
          <a:graphicData uri="http://schemas.openxmlformats.org/drawingml/2006/table">
            <a:tbl>
              <a:tblPr firstRow="1" bandRow="1">
                <a:tableStyleId>{5940675A-B579-460E-94D1-54222C63F5DA}</a:tableStyleId>
              </a:tblPr>
              <a:tblGrid>
                <a:gridCol w="3621709">
                  <a:extLst>
                    <a:ext uri="{9D8B030D-6E8A-4147-A177-3AD203B41FA5}">
                      <a16:colId xmlns:a16="http://schemas.microsoft.com/office/drawing/2014/main" val="3291302271"/>
                    </a:ext>
                  </a:extLst>
                </a:gridCol>
                <a:gridCol w="208280">
                  <a:extLst>
                    <a:ext uri="{9D8B030D-6E8A-4147-A177-3AD203B41FA5}">
                      <a16:colId xmlns:a16="http://schemas.microsoft.com/office/drawing/2014/main" val="2267143212"/>
                    </a:ext>
                  </a:extLst>
                </a:gridCol>
                <a:gridCol w="3621709">
                  <a:extLst>
                    <a:ext uri="{9D8B030D-6E8A-4147-A177-3AD203B41FA5}">
                      <a16:colId xmlns:a16="http://schemas.microsoft.com/office/drawing/2014/main" val="3445907707"/>
                    </a:ext>
                  </a:extLst>
                </a:gridCol>
                <a:gridCol w="208280">
                  <a:extLst>
                    <a:ext uri="{9D8B030D-6E8A-4147-A177-3AD203B41FA5}">
                      <a16:colId xmlns:a16="http://schemas.microsoft.com/office/drawing/2014/main" val="457681072"/>
                    </a:ext>
                  </a:extLst>
                </a:gridCol>
                <a:gridCol w="3621709">
                  <a:extLst>
                    <a:ext uri="{9D8B030D-6E8A-4147-A177-3AD203B41FA5}">
                      <a16:colId xmlns:a16="http://schemas.microsoft.com/office/drawing/2014/main" val="1937209850"/>
                    </a:ext>
                  </a:extLst>
                </a:gridCol>
              </a:tblGrid>
              <a:tr h="438150">
                <a:tc>
                  <a:txBody>
                    <a:bodyPr/>
                    <a:lstStyle/>
                    <a:p>
                      <a:r>
                        <a:rPr lang="en-US" dirty="0">
                          <a:solidFill>
                            <a:srgbClr val="0F2548"/>
                          </a:solidFill>
                          <a:latin typeface="+mj-lt"/>
                        </a:rPr>
                        <a:t>Occasion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rgbClr val="0F2548"/>
                          </a:solidFill>
                          <a:latin typeface="+mj-lt"/>
                        </a:rPr>
                        <a:t>High-Impact Service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rgbClr val="0F2548"/>
                          </a:solidFill>
                          <a:latin typeface="+mj-lt"/>
                        </a:rPr>
                        <a:t>Offering or Objective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9276149"/>
                  </a:ext>
                </a:extLst>
              </a:tr>
              <a:tr h="1414893">
                <a:tc>
                  <a:txBody>
                    <a:bodyPr/>
                    <a:lstStyle/>
                    <a:p>
                      <a:r>
                        <a:rPr lang="en-US" sz="1100" dirty="0">
                          <a:latin typeface="Arial" panose="020B0604020202020204" pitchFamily="34" charset="0"/>
                          <a:cs typeface="Arial" panose="020B0604020202020204" pitchFamily="34" charset="0"/>
                        </a:rPr>
                        <a:t>Add text here</a:t>
                      </a:r>
                    </a:p>
                  </a:txBody>
                  <a:tcPr>
                    <a:lnL w="12700" cmpd="sng">
                      <a:noFill/>
                    </a:lnL>
                    <a:lnR w="12700" cmpd="sng">
                      <a:noFill/>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9909802"/>
                  </a:ext>
                </a:extLst>
              </a:tr>
              <a:tr h="1414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8280440"/>
                  </a:ext>
                </a:extLst>
              </a:tr>
              <a:tr h="1414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217236"/>
                  </a:ext>
                </a:extLst>
              </a:tr>
            </a:tbl>
          </a:graphicData>
        </a:graphic>
      </p:graphicFrame>
      <p:cxnSp>
        <p:nvCxnSpPr>
          <p:cNvPr id="6" name="Straight Arrow Connector 5">
            <a:extLst>
              <a:ext uri="{FF2B5EF4-FFF2-40B4-BE49-F238E27FC236}">
                <a16:creationId xmlns:a16="http://schemas.microsoft.com/office/drawing/2014/main" id="{5C98B0AA-7A42-C947-B537-CDE363ABC58A}"/>
              </a:ext>
            </a:extLst>
          </p:cNvPr>
          <p:cNvCxnSpPr>
            <a:cxnSpLocks/>
          </p:cNvCxnSpPr>
          <p:nvPr/>
        </p:nvCxnSpPr>
        <p:spPr>
          <a:xfrm>
            <a:off x="6481274" y="1239281"/>
            <a:ext cx="1443526" cy="7061"/>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68CAB0-112E-0A4B-95E6-CC96CE76185D}"/>
              </a:ext>
            </a:extLst>
          </p:cNvPr>
          <p:cNvCxnSpPr>
            <a:cxnSpLocks/>
          </p:cNvCxnSpPr>
          <p:nvPr/>
        </p:nvCxnSpPr>
        <p:spPr>
          <a:xfrm>
            <a:off x="1592579" y="1246342"/>
            <a:ext cx="2484121" cy="0"/>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E35A4-CE17-D34C-BB6D-31D5F82946FB}"/>
              </a:ext>
            </a:extLst>
          </p:cNvPr>
          <p:cNvSpPr txBox="1"/>
          <p:nvPr/>
        </p:nvSpPr>
        <p:spPr>
          <a:xfrm>
            <a:off x="457200" y="457200"/>
            <a:ext cx="11277600" cy="584775"/>
          </a:xfrm>
          <a:prstGeom prst="rect">
            <a:avLst/>
          </a:prstGeom>
          <a:noFill/>
        </p:spPr>
        <p:txBody>
          <a:bodyPr wrap="square" rtlCol="0">
            <a:spAutoFit/>
          </a:bodyPr>
          <a:lstStyle/>
          <a:p>
            <a:r>
              <a:rPr lang="en-US" sz="1600" dirty="0">
                <a:solidFill>
                  <a:schemeClr val="tx1">
                    <a:lumMod val="50000"/>
                    <a:lumOff val="50000"/>
                  </a:schemeClr>
                </a:solidFill>
              </a:rPr>
              <a:t>Describe </a:t>
            </a:r>
            <a:r>
              <a:rPr lang="en-US" sz="1600" dirty="0" smtClean="0">
                <a:solidFill>
                  <a:schemeClr val="tx1">
                    <a:lumMod val="50000"/>
                    <a:lumOff val="50000"/>
                  </a:schemeClr>
                </a:solidFill>
              </a:rPr>
              <a:t>three </a:t>
            </a:r>
            <a:r>
              <a:rPr lang="en-US" sz="1600" dirty="0">
                <a:solidFill>
                  <a:schemeClr val="tx1">
                    <a:lumMod val="50000"/>
                    <a:lumOff val="50000"/>
                  </a:schemeClr>
                </a:solidFill>
              </a:rPr>
              <a:t>“services” your high impact service provider delivers to the public in terms of the life events at which customers come to you, and the “offering” they are looking to connect to / </a:t>
            </a:r>
            <a:r>
              <a:rPr lang="en-US" sz="1600" dirty="0" smtClean="0">
                <a:solidFill>
                  <a:schemeClr val="tx1">
                    <a:lumMod val="50000"/>
                    <a:lumOff val="50000"/>
                  </a:schemeClr>
                </a:solidFill>
              </a:rPr>
              <a:t>achieve / task to accomplish. </a:t>
            </a:r>
            <a:r>
              <a:rPr lang="en-US" sz="1600" dirty="0">
                <a:solidFill>
                  <a:schemeClr val="tx1">
                    <a:lumMod val="50000"/>
                    <a:lumOff val="50000"/>
                  </a:schemeClr>
                </a:solidFill>
              </a:rPr>
              <a:t>Rows need not match up 1:1.</a:t>
            </a:r>
          </a:p>
        </p:txBody>
      </p:sp>
    </p:spTree>
    <p:extLst>
      <p:ext uri="{BB962C8B-B14F-4D97-AF65-F5344CB8AC3E}">
        <p14:creationId xmlns:p14="http://schemas.microsoft.com/office/powerpoint/2010/main" val="25376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135BDE-08E5-874B-94B2-63687750FDA8}"/>
              </a:ext>
            </a:extLst>
          </p:cNvPr>
          <p:cNvSpPr>
            <a:spLocks noGrp="1"/>
          </p:cNvSpPr>
          <p:nvPr>
            <p:ph type="sldNum" sz="quarter" idx="11"/>
          </p:nvPr>
        </p:nvSpPr>
        <p:spPr/>
        <p:txBody>
          <a:bodyPr/>
          <a:lstStyle/>
          <a:p>
            <a:fld id="{691F592C-7ECE-2844-B343-9ABF22CC403A}" type="slidenum">
              <a:rPr lang="en-US" smtClean="0"/>
              <a:pPr/>
              <a:t>7</a:t>
            </a:fld>
            <a:endParaRPr lang="en-US" dirty="0"/>
          </a:p>
        </p:txBody>
      </p:sp>
      <p:sp>
        <p:nvSpPr>
          <p:cNvPr id="4" name="Text Placeholder 3">
            <a:extLst>
              <a:ext uri="{FF2B5EF4-FFF2-40B4-BE49-F238E27FC236}">
                <a16:creationId xmlns:a16="http://schemas.microsoft.com/office/drawing/2014/main" id="{4B18C9D5-435A-8447-865F-4462283D3FDB}"/>
              </a:ext>
            </a:extLst>
          </p:cNvPr>
          <p:cNvSpPr>
            <a:spLocks noGrp="1"/>
          </p:cNvSpPr>
          <p:nvPr>
            <p:ph type="body" sz="quarter" idx="13"/>
          </p:nvPr>
        </p:nvSpPr>
        <p:spPr/>
        <p:txBody>
          <a:bodyPr/>
          <a:lstStyle/>
          <a:p>
            <a:endParaRPr lang="en-US" dirty="0"/>
          </a:p>
        </p:txBody>
      </p:sp>
      <p:graphicFrame>
        <p:nvGraphicFramePr>
          <p:cNvPr id="10" name="Table 9">
            <a:extLst>
              <a:ext uri="{FF2B5EF4-FFF2-40B4-BE49-F238E27FC236}">
                <a16:creationId xmlns:a16="http://schemas.microsoft.com/office/drawing/2014/main" id="{DA3902D2-D28C-C841-9566-FA3FB2DB34C5}"/>
              </a:ext>
            </a:extLst>
          </p:cNvPr>
          <p:cNvGraphicFramePr>
            <a:graphicFrameLocks noGrp="1"/>
          </p:cNvGraphicFramePr>
          <p:nvPr>
            <p:extLst>
              <p:ext uri="{D42A27DB-BD31-4B8C-83A1-F6EECF244321}">
                <p14:modId xmlns:p14="http://schemas.microsoft.com/office/powerpoint/2010/main" val="2592457249"/>
              </p:ext>
            </p:extLst>
          </p:nvPr>
        </p:nvGraphicFramePr>
        <p:xfrm>
          <a:off x="457198" y="1191346"/>
          <a:ext cx="11277599" cy="5038203"/>
        </p:xfrm>
        <a:graphic>
          <a:graphicData uri="http://schemas.openxmlformats.org/drawingml/2006/table">
            <a:tbl>
              <a:tblPr firstRow="1" bandRow="1">
                <a:tableStyleId>{5940675A-B579-460E-94D1-54222C63F5DA}</a:tableStyleId>
              </a:tblPr>
              <a:tblGrid>
                <a:gridCol w="1719332">
                  <a:extLst>
                    <a:ext uri="{9D8B030D-6E8A-4147-A177-3AD203B41FA5}">
                      <a16:colId xmlns:a16="http://schemas.microsoft.com/office/drawing/2014/main" val="1746416894"/>
                    </a:ext>
                  </a:extLst>
                </a:gridCol>
                <a:gridCol w="3186089">
                  <a:extLst>
                    <a:ext uri="{9D8B030D-6E8A-4147-A177-3AD203B41FA5}">
                      <a16:colId xmlns:a16="http://schemas.microsoft.com/office/drawing/2014/main" val="775889606"/>
                    </a:ext>
                  </a:extLst>
                </a:gridCol>
                <a:gridCol w="3186089">
                  <a:extLst>
                    <a:ext uri="{9D8B030D-6E8A-4147-A177-3AD203B41FA5}">
                      <a16:colId xmlns:a16="http://schemas.microsoft.com/office/drawing/2014/main" val="3764383224"/>
                    </a:ext>
                  </a:extLst>
                </a:gridCol>
                <a:gridCol w="3186089">
                  <a:extLst>
                    <a:ext uri="{9D8B030D-6E8A-4147-A177-3AD203B41FA5}">
                      <a16:colId xmlns:a16="http://schemas.microsoft.com/office/drawing/2014/main" val="3366777559"/>
                    </a:ext>
                  </a:extLst>
                </a:gridCol>
              </a:tblGrid>
              <a:tr h="524715">
                <a:tc>
                  <a:txBody>
                    <a:bodyPr/>
                    <a:lstStyle/>
                    <a:p>
                      <a:r>
                        <a:rPr lang="en-US" sz="1800" dirty="0">
                          <a:solidFill>
                            <a:srgbClr val="0F2548"/>
                          </a:solidFill>
                          <a:latin typeface="+mj-lt"/>
                        </a:rPr>
                        <a:t>Steps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800" dirty="0">
                          <a:solidFill>
                            <a:srgbClr val="0F2548"/>
                          </a:solidFill>
                          <a:latin typeface="+mj-lt"/>
                        </a:rPr>
                        <a:t>1: Add text here</a:t>
                      </a:r>
                    </a:p>
                  </a:txBody>
                  <a:tcPr anchor="ctr">
                    <a:lnL w="12700" cmpd="sng">
                      <a:noFill/>
                    </a:lnL>
                    <a:lnR w="12700" cap="flat" cmpd="sng" algn="ctr">
                      <a:solidFill>
                        <a:srgbClr val="E6E6E6"/>
                      </a:solidFill>
                      <a:prstDash val="sysDash"/>
                      <a:round/>
                      <a:headEnd type="none" w="med" len="med"/>
                      <a:tailEnd type="none" w="med" len="med"/>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F2548"/>
                          </a:solidFill>
                          <a:latin typeface="+mj-lt"/>
                        </a:rPr>
                        <a:t>2: Add text here</a:t>
                      </a:r>
                    </a:p>
                  </a:txBody>
                  <a:tcPr anchor="ctr">
                    <a:lnL w="12700" cap="flat" cmpd="sng" algn="ctr">
                      <a:solidFill>
                        <a:srgbClr val="E6E6E6"/>
                      </a:solidFill>
                      <a:prstDash val="sysDash"/>
                      <a:round/>
                      <a:headEnd type="none" w="med" len="med"/>
                      <a:tailEnd type="none" w="med" len="med"/>
                    </a:lnL>
                    <a:lnR w="12700" cap="flat" cmpd="sng" algn="ctr">
                      <a:solidFill>
                        <a:srgbClr val="E6E6E6"/>
                      </a:solidFill>
                      <a:prstDash val="sysDash"/>
                      <a:round/>
                      <a:headEnd type="none" w="med" len="med"/>
                      <a:tailEnd type="none" w="med" len="med"/>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F2548"/>
                          </a:solidFill>
                          <a:latin typeface="+mj-lt"/>
                        </a:rPr>
                        <a:t>3: Add text here</a:t>
                      </a:r>
                    </a:p>
                  </a:txBody>
                  <a:tcPr anchor="ctr">
                    <a:lnL w="12700" cap="flat" cmpd="sng" algn="ctr">
                      <a:solidFill>
                        <a:srgbClr val="E6E6E6"/>
                      </a:solidFill>
                      <a:prstDash val="sysDash"/>
                      <a:round/>
                      <a:headEnd type="none" w="med" len="med"/>
                      <a:tailEnd type="none" w="med" len="med"/>
                    </a:lnL>
                    <a:lnR w="12700" cmpd="sng">
                      <a:noFill/>
                    </a:lnR>
                    <a:lnT w="12700" cmpd="sng">
                      <a:noFill/>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38041585"/>
                  </a:ext>
                </a:extLst>
              </a:tr>
              <a:tr h="1504496">
                <a:tc>
                  <a:txBody>
                    <a:bodyPr/>
                    <a:lstStyle/>
                    <a:p>
                      <a:pPr>
                        <a:spcAft>
                          <a:spcPts val="300"/>
                        </a:spcAft>
                      </a:pPr>
                      <a:r>
                        <a:rPr lang="en-US" sz="1400" dirty="0">
                          <a:solidFill>
                            <a:schemeClr val="tx1">
                              <a:lumMod val="50000"/>
                              <a:lumOff val="50000"/>
                            </a:schemeClr>
                          </a:solidFill>
                          <a:latin typeface="+mj-lt"/>
                        </a:rPr>
                        <a:t>Customer Steps</a:t>
                      </a:r>
                    </a:p>
                    <a:p>
                      <a:r>
                        <a:rPr lang="en-US" sz="1100" dirty="0">
                          <a:solidFill>
                            <a:schemeClr val="tx1">
                              <a:lumMod val="50000"/>
                              <a:lumOff val="50000"/>
                            </a:schemeClr>
                          </a:solidFill>
                        </a:rPr>
                        <a:t>Name and describe the main steps that a person takes to use the service, left to right, start to finish.</a:t>
                      </a:r>
                    </a:p>
                  </a:txBody>
                  <a:tcPr marR="2743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100" dirty="0"/>
                        <a:t>Add text here</a:t>
                      </a:r>
                    </a:p>
                  </a:txBody>
                  <a:tcPr>
                    <a:lnL w="12700" cmpd="sng">
                      <a:noFill/>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ap="flat" cmpd="sng" algn="ctr">
                      <a:solidFill>
                        <a:srgbClr val="E6E6E6"/>
                      </a:solidFill>
                      <a:prstDash val="sysDash"/>
                      <a:round/>
                      <a:headEnd type="none" w="med" len="med"/>
                      <a:tailEnd type="none" w="med" len="med"/>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ap="flat" cmpd="sng" algn="ctr">
                      <a:solidFill>
                        <a:srgbClr val="E6E6E6"/>
                      </a:solidFill>
                      <a:prstDash val="sysDash"/>
                      <a:round/>
                      <a:headEnd type="none" w="med" len="med"/>
                      <a:tailEnd type="none" w="med" len="med"/>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5018176"/>
                  </a:ext>
                </a:extLst>
              </a:tr>
              <a:tr h="1504496">
                <a:tc>
                  <a:txBody>
                    <a:bodyPr/>
                    <a:lstStyle/>
                    <a:p>
                      <a:pPr>
                        <a:spcAft>
                          <a:spcPts val="300"/>
                        </a:spcAft>
                      </a:pPr>
                      <a:r>
                        <a:rPr lang="en-US" sz="1400" dirty="0">
                          <a:solidFill>
                            <a:schemeClr val="tx1">
                              <a:lumMod val="50000"/>
                              <a:lumOff val="50000"/>
                            </a:schemeClr>
                          </a:solidFill>
                          <a:latin typeface="+mj-lt"/>
                        </a:rPr>
                        <a:t>Service System</a:t>
                      </a:r>
                    </a:p>
                    <a:p>
                      <a:r>
                        <a:rPr lang="en-US" sz="1100" dirty="0">
                          <a:solidFill>
                            <a:schemeClr val="tx1">
                              <a:lumMod val="50000"/>
                              <a:lumOff val="50000"/>
                            </a:schemeClr>
                          </a:solidFill>
                        </a:rPr>
                        <a:t>Describe the channels, roles, </a:t>
                      </a:r>
                      <a:br>
                        <a:rPr lang="en-US" sz="1100" dirty="0">
                          <a:solidFill>
                            <a:schemeClr val="tx1">
                              <a:lumMod val="50000"/>
                              <a:lumOff val="50000"/>
                            </a:schemeClr>
                          </a:solidFill>
                        </a:rPr>
                      </a:br>
                      <a:r>
                        <a:rPr lang="en-US" sz="1100" dirty="0">
                          <a:solidFill>
                            <a:schemeClr val="tx1">
                              <a:lumMod val="50000"/>
                              <a:lumOff val="50000"/>
                            </a:schemeClr>
                          </a:solidFill>
                        </a:rPr>
                        <a:t>and tools from your agency or partners.</a:t>
                      </a:r>
                    </a:p>
                    <a:p>
                      <a:endParaRPr lang="en-US" sz="1100" dirty="0">
                        <a:solidFill>
                          <a:schemeClr val="tx1">
                            <a:lumMod val="50000"/>
                            <a:lumOff val="50000"/>
                          </a:schemeClr>
                        </a:solidFill>
                      </a:endParaRPr>
                    </a:p>
                  </a:txBody>
                  <a:tcPr marR="2743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mpd="sng">
                      <a:noFill/>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a:lnL w="12700" cap="flat" cmpd="sng" algn="ctr">
                      <a:solidFill>
                        <a:srgbClr val="E6E6E6"/>
                      </a:solidFill>
                      <a:prstDash val="sysDash"/>
                      <a:round/>
                      <a:headEnd type="none" w="med" len="med"/>
                      <a:tailEnd type="none" w="med" len="med"/>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ap="flat" cmpd="sng" algn="ctr">
                      <a:solidFill>
                        <a:srgbClr val="E6E6E6"/>
                      </a:solidFill>
                      <a:prstDash val="sysDash"/>
                      <a:round/>
                      <a:headEnd type="none" w="med" len="med"/>
                      <a:tailEnd type="none" w="med" len="med"/>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7386035"/>
                  </a:ext>
                </a:extLst>
              </a:tr>
              <a:tr h="1504496">
                <a:tc>
                  <a:txBody>
                    <a:bodyPr/>
                    <a:lstStyle/>
                    <a:p>
                      <a:pPr>
                        <a:spcAft>
                          <a:spcPts val="300"/>
                        </a:spcAft>
                      </a:pPr>
                      <a:r>
                        <a:rPr lang="en-US" sz="1400" dirty="0">
                          <a:solidFill>
                            <a:schemeClr val="tx1">
                              <a:lumMod val="50000"/>
                              <a:lumOff val="50000"/>
                            </a:schemeClr>
                          </a:solidFill>
                          <a:latin typeface="+mj-lt"/>
                        </a:rPr>
                        <a:t>Pain Points</a:t>
                      </a:r>
                    </a:p>
                    <a:p>
                      <a:r>
                        <a:rPr lang="en-US" sz="1100" dirty="0">
                          <a:solidFill>
                            <a:schemeClr val="tx1">
                              <a:lumMod val="50000"/>
                              <a:lumOff val="50000"/>
                            </a:schemeClr>
                          </a:solidFill>
                        </a:rPr>
                        <a:t>Describe the highest priority problems to solve</a:t>
                      </a:r>
                    </a:p>
                    <a:p>
                      <a:endParaRPr lang="en-US" sz="1100" dirty="0">
                        <a:solidFill>
                          <a:schemeClr val="tx1">
                            <a:lumMod val="50000"/>
                            <a:lumOff val="50000"/>
                          </a:schemeClr>
                        </a:solidFill>
                      </a:endParaRPr>
                    </a:p>
                  </a:txBody>
                  <a:tcPr marR="2743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mpd="sng">
                      <a:noFill/>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ap="flat" cmpd="sng" algn="ctr">
                      <a:solidFill>
                        <a:srgbClr val="E6E6E6"/>
                      </a:solidFill>
                      <a:prstDash val="sysDash"/>
                      <a:round/>
                      <a:headEnd type="none" w="med" len="med"/>
                      <a:tailEnd type="none" w="med" len="med"/>
                    </a:lnL>
                    <a:lnR w="12700" cap="flat" cmpd="sng" algn="ctr">
                      <a:solidFill>
                        <a:srgbClr val="E6E6E6"/>
                      </a:solidFill>
                      <a:prstDash val="sysDash"/>
                      <a:round/>
                      <a:headEnd type="none" w="med" len="med"/>
                      <a:tailEnd type="none" w="med" len="med"/>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 text here</a:t>
                      </a:r>
                    </a:p>
                    <a:p>
                      <a:endParaRPr lang="en-US" sz="1100" dirty="0"/>
                    </a:p>
                  </a:txBody>
                  <a:tcPr>
                    <a:lnL w="12700" cap="flat" cmpd="sng" algn="ctr">
                      <a:solidFill>
                        <a:srgbClr val="E6E6E6"/>
                      </a:solidFill>
                      <a:prstDash val="sysDash"/>
                      <a:round/>
                      <a:headEnd type="none" w="med" len="med"/>
                      <a:tailEnd type="none" w="med" len="med"/>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403503"/>
                  </a:ext>
                </a:extLst>
              </a:tr>
            </a:tbl>
          </a:graphicData>
        </a:graphic>
      </p:graphicFrame>
      <p:cxnSp>
        <p:nvCxnSpPr>
          <p:cNvPr id="11" name="Straight Arrow Connector 10">
            <a:extLst>
              <a:ext uri="{FF2B5EF4-FFF2-40B4-BE49-F238E27FC236}">
                <a16:creationId xmlns:a16="http://schemas.microsoft.com/office/drawing/2014/main" id="{080AA60B-2B4E-5444-8B36-525745B7BCC5}"/>
              </a:ext>
            </a:extLst>
          </p:cNvPr>
          <p:cNvCxnSpPr>
            <a:cxnSpLocks/>
          </p:cNvCxnSpPr>
          <p:nvPr/>
        </p:nvCxnSpPr>
        <p:spPr>
          <a:xfrm>
            <a:off x="1113905" y="1458631"/>
            <a:ext cx="942802" cy="0"/>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BBE35A4-CE17-D34C-BB6D-31D5F82946FB}"/>
              </a:ext>
            </a:extLst>
          </p:cNvPr>
          <p:cNvSpPr txBox="1"/>
          <p:nvPr/>
        </p:nvSpPr>
        <p:spPr>
          <a:xfrm>
            <a:off x="457200" y="457200"/>
            <a:ext cx="11277600" cy="584775"/>
          </a:xfrm>
          <a:prstGeom prst="rect">
            <a:avLst/>
          </a:prstGeom>
          <a:noFill/>
        </p:spPr>
        <p:txBody>
          <a:bodyPr wrap="square" rtlCol="0">
            <a:spAutoFit/>
          </a:bodyPr>
          <a:lstStyle/>
          <a:p>
            <a:r>
              <a:rPr lang="en-US" sz="1600" dirty="0">
                <a:solidFill>
                  <a:schemeClr val="tx1">
                    <a:lumMod val="50000"/>
                    <a:lumOff val="50000"/>
                  </a:schemeClr>
                </a:solidFill>
              </a:rPr>
              <a:t>For </a:t>
            </a:r>
            <a:r>
              <a:rPr lang="en-US" sz="1600" dirty="0" smtClean="0">
                <a:solidFill>
                  <a:schemeClr val="tx1">
                    <a:lumMod val="50000"/>
                    <a:lumOff val="50000"/>
                  </a:schemeClr>
                </a:solidFill>
              </a:rPr>
              <a:t>at least one of the services </a:t>
            </a:r>
            <a:r>
              <a:rPr lang="en-US" sz="1600" dirty="0">
                <a:solidFill>
                  <a:schemeClr val="tx1">
                    <a:lumMod val="50000"/>
                    <a:lumOff val="50000"/>
                  </a:schemeClr>
                </a:solidFill>
              </a:rPr>
              <a:t>you identified on the previous page, describe the workflow steps most customers take, the work the agency does, and the pain points to improve in FY22.</a:t>
            </a:r>
          </a:p>
        </p:txBody>
      </p:sp>
    </p:spTree>
    <p:extLst>
      <p:ext uri="{BB962C8B-B14F-4D97-AF65-F5344CB8AC3E}">
        <p14:creationId xmlns:p14="http://schemas.microsoft.com/office/powerpoint/2010/main" val="340186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135BDE-08E5-874B-94B2-63687750FDA8}"/>
              </a:ext>
            </a:extLst>
          </p:cNvPr>
          <p:cNvSpPr>
            <a:spLocks noGrp="1"/>
          </p:cNvSpPr>
          <p:nvPr>
            <p:ph type="sldNum" sz="quarter" idx="11"/>
          </p:nvPr>
        </p:nvSpPr>
        <p:spPr/>
        <p:txBody>
          <a:bodyPr/>
          <a:lstStyle/>
          <a:p>
            <a:fld id="{691F592C-7ECE-2844-B343-9ABF22CC403A}" type="slidenum">
              <a:rPr lang="en-US" smtClean="0"/>
              <a:pPr/>
              <a:t>8</a:t>
            </a:fld>
            <a:endParaRPr lang="en-US" dirty="0"/>
          </a:p>
        </p:txBody>
      </p:sp>
      <p:sp>
        <p:nvSpPr>
          <p:cNvPr id="4" name="Text Placeholder 3">
            <a:extLst>
              <a:ext uri="{FF2B5EF4-FFF2-40B4-BE49-F238E27FC236}">
                <a16:creationId xmlns:a16="http://schemas.microsoft.com/office/drawing/2014/main" id="{4B18C9D5-435A-8447-865F-4462283D3FDB}"/>
              </a:ext>
            </a:extLst>
          </p:cNvPr>
          <p:cNvSpPr>
            <a:spLocks noGrp="1"/>
          </p:cNvSpPr>
          <p:nvPr>
            <p:ph type="body" sz="quarter" idx="13"/>
          </p:nvPr>
        </p:nvSpPr>
        <p:spPr/>
        <p:txBody>
          <a:bodyPr/>
          <a:lstStyle/>
          <a:p>
            <a:endParaRPr lang="en-US"/>
          </a:p>
        </p:txBody>
      </p:sp>
      <p:sp>
        <p:nvSpPr>
          <p:cNvPr id="7" name="TextBox 6">
            <a:extLst>
              <a:ext uri="{FF2B5EF4-FFF2-40B4-BE49-F238E27FC236}">
                <a16:creationId xmlns:a16="http://schemas.microsoft.com/office/drawing/2014/main" id="{ABBE35A4-CE17-D34C-BB6D-31D5F82946FB}"/>
              </a:ext>
            </a:extLst>
          </p:cNvPr>
          <p:cNvSpPr txBox="1"/>
          <p:nvPr/>
        </p:nvSpPr>
        <p:spPr>
          <a:xfrm>
            <a:off x="457200" y="457200"/>
            <a:ext cx="11277600" cy="584775"/>
          </a:xfrm>
          <a:prstGeom prst="rect">
            <a:avLst/>
          </a:prstGeom>
          <a:noFill/>
        </p:spPr>
        <p:txBody>
          <a:bodyPr wrap="square" rtlCol="0">
            <a:spAutoFit/>
          </a:bodyPr>
          <a:lstStyle/>
          <a:p>
            <a:r>
              <a:rPr lang="en-US" sz="1600" dirty="0">
                <a:solidFill>
                  <a:schemeClr val="tx1">
                    <a:lumMod val="50000"/>
                    <a:lumOff val="50000"/>
                  </a:schemeClr>
                </a:solidFill>
              </a:rPr>
              <a:t>Now, describe the project that will seek to improve </a:t>
            </a:r>
            <a:r>
              <a:rPr lang="en-US" sz="1600" dirty="0" smtClean="0">
                <a:solidFill>
                  <a:schemeClr val="tx1">
                    <a:lumMod val="50000"/>
                    <a:lumOff val="50000"/>
                  </a:schemeClr>
                </a:solidFill>
              </a:rPr>
              <a:t>a </a:t>
            </a:r>
            <a:r>
              <a:rPr lang="en-US" sz="1600" dirty="0">
                <a:solidFill>
                  <a:schemeClr val="tx1">
                    <a:lumMod val="50000"/>
                    <a:lumOff val="50000"/>
                  </a:schemeClr>
                </a:solidFill>
              </a:rPr>
              <a:t>pain point identified on </a:t>
            </a:r>
            <a:r>
              <a:rPr lang="en-US" sz="1600" dirty="0" smtClean="0">
                <a:solidFill>
                  <a:schemeClr val="tx1">
                    <a:lumMod val="50000"/>
                    <a:lumOff val="50000"/>
                  </a:schemeClr>
                </a:solidFill>
              </a:rPr>
              <a:t>the previous slide. Copy this slide as needed for every action you plan to have taken by the end of FY22 (it may involve steps beginning now, in FY20, and throughout FY21). </a:t>
            </a:r>
            <a:endParaRPr lang="en-US" sz="1600" dirty="0">
              <a:solidFill>
                <a:schemeClr val="tx1">
                  <a:lumMod val="50000"/>
                  <a:lumOff val="50000"/>
                </a:schemeClr>
              </a:solidFill>
            </a:endParaRPr>
          </a:p>
        </p:txBody>
      </p:sp>
      <p:graphicFrame>
        <p:nvGraphicFramePr>
          <p:cNvPr id="8" name="Table 7">
            <a:extLst>
              <a:ext uri="{FF2B5EF4-FFF2-40B4-BE49-F238E27FC236}">
                <a16:creationId xmlns:a16="http://schemas.microsoft.com/office/drawing/2014/main" id="{C07D4E55-4E0F-2F47-8843-C6FF0CDD555B}"/>
              </a:ext>
            </a:extLst>
          </p:cNvPr>
          <p:cNvGraphicFramePr>
            <a:graphicFrameLocks noGrp="1"/>
          </p:cNvGraphicFramePr>
          <p:nvPr>
            <p:extLst/>
          </p:nvPr>
        </p:nvGraphicFramePr>
        <p:xfrm>
          <a:off x="457200" y="1023044"/>
          <a:ext cx="11283719" cy="5034855"/>
        </p:xfrm>
        <a:graphic>
          <a:graphicData uri="http://schemas.openxmlformats.org/drawingml/2006/table">
            <a:tbl>
              <a:tblPr firstRow="1" bandRow="1">
                <a:tableStyleId>{5940675A-B579-460E-94D1-54222C63F5DA}</a:tableStyleId>
              </a:tblPr>
              <a:tblGrid>
                <a:gridCol w="3621709">
                  <a:extLst>
                    <a:ext uri="{9D8B030D-6E8A-4147-A177-3AD203B41FA5}">
                      <a16:colId xmlns:a16="http://schemas.microsoft.com/office/drawing/2014/main" val="3291302271"/>
                    </a:ext>
                  </a:extLst>
                </a:gridCol>
                <a:gridCol w="210312">
                  <a:extLst>
                    <a:ext uri="{9D8B030D-6E8A-4147-A177-3AD203B41FA5}">
                      <a16:colId xmlns:a16="http://schemas.microsoft.com/office/drawing/2014/main" val="2267143212"/>
                    </a:ext>
                  </a:extLst>
                </a:gridCol>
                <a:gridCol w="3621709">
                  <a:extLst>
                    <a:ext uri="{9D8B030D-6E8A-4147-A177-3AD203B41FA5}">
                      <a16:colId xmlns:a16="http://schemas.microsoft.com/office/drawing/2014/main" val="3445907707"/>
                    </a:ext>
                  </a:extLst>
                </a:gridCol>
                <a:gridCol w="208280">
                  <a:extLst>
                    <a:ext uri="{9D8B030D-6E8A-4147-A177-3AD203B41FA5}">
                      <a16:colId xmlns:a16="http://schemas.microsoft.com/office/drawing/2014/main" val="457681072"/>
                    </a:ext>
                  </a:extLst>
                </a:gridCol>
                <a:gridCol w="3621709">
                  <a:extLst>
                    <a:ext uri="{9D8B030D-6E8A-4147-A177-3AD203B41FA5}">
                      <a16:colId xmlns:a16="http://schemas.microsoft.com/office/drawing/2014/main" val="1937209850"/>
                    </a:ext>
                  </a:extLst>
                </a:gridCol>
              </a:tblGrid>
              <a:tr h="372670">
                <a:tc>
                  <a:txBody>
                    <a:bodyPr/>
                    <a:lstStyle/>
                    <a:p>
                      <a:r>
                        <a:rPr lang="en-US" dirty="0" smtClean="0">
                          <a:solidFill>
                            <a:srgbClr val="0F2548"/>
                          </a:solidFill>
                          <a:latin typeface="+mj-lt"/>
                        </a:rPr>
                        <a:t>Purpose</a:t>
                      </a:r>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rgbClr val="0F2548"/>
                          </a:solidFill>
                          <a:latin typeface="+mj-lt"/>
                        </a:rPr>
                        <a:t>Approach</a:t>
                      </a:r>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rgbClr val="0F2548"/>
                          </a:solidFill>
                          <a:latin typeface="+mj-lt"/>
                        </a:rPr>
                        <a:t>Resources</a:t>
                      </a:r>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9276149"/>
                  </a:ext>
                </a:extLst>
              </a:tr>
              <a:tr h="652172">
                <a:tc>
                  <a:txBody>
                    <a:bodyPr/>
                    <a:lstStyle/>
                    <a:p>
                      <a:r>
                        <a:rPr lang="en-US" sz="1100" i="1" dirty="0">
                          <a:solidFill>
                            <a:srgbClr val="0F2548"/>
                          </a:solidFill>
                          <a:latin typeface="Arial" panose="020B0604020202020204" pitchFamily="34" charset="0"/>
                          <a:cs typeface="Arial" panose="020B0604020202020204" pitchFamily="34" charset="0"/>
                        </a:rPr>
                        <a:t>Why did your agency undertake this project? What does it hope to achieve, in specific performance indicators, if possible.</a:t>
                      </a:r>
                    </a:p>
                  </a:txBody>
                  <a:tcPr marR="640080" marB="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F2548"/>
                          </a:solidFill>
                          <a:effectLst/>
                          <a:uLnTx/>
                          <a:uFillTx/>
                          <a:latin typeface="Arial" panose="020B0604020202020204" pitchFamily="34" charset="0"/>
                          <a:ea typeface="+mn-ea"/>
                          <a:cs typeface="Arial" panose="020B0604020202020204" pitchFamily="34" charset="0"/>
                        </a:rPr>
                        <a:t>Describe the timeline and work plan to achieve that purpose. If this is an ongoing initiative, describe your progress.</a:t>
                      </a:r>
                    </a:p>
                  </a:txBody>
                  <a:tcPr marR="64008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F2548"/>
                          </a:solidFill>
                          <a:effectLst/>
                          <a:uLnTx/>
                          <a:uFillTx/>
                          <a:latin typeface="Arial" panose="020B0604020202020204" pitchFamily="34" charset="0"/>
                          <a:ea typeface="+mn-ea"/>
                          <a:cs typeface="Arial" panose="020B0604020202020204" pitchFamily="34" charset="0"/>
                        </a:rPr>
                        <a:t>Describe the stakeholders involved, financial and human capital dedicated to the work, and any partners contributing to the work.</a:t>
                      </a:r>
                    </a:p>
                  </a:txBody>
                  <a:tcPr marR="64008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6315305"/>
                  </a:ext>
                </a:extLst>
              </a:tr>
              <a:tr h="1336671">
                <a:tc rowSpan="3">
                  <a:txBody>
                    <a:bodyPr/>
                    <a:lstStyle/>
                    <a:p>
                      <a:r>
                        <a:rPr lang="en-US" sz="1100" i="1" dirty="0">
                          <a:solidFill>
                            <a:schemeClr val="tx1">
                              <a:lumMod val="50000"/>
                              <a:lumOff val="50000"/>
                            </a:schemeClr>
                          </a:solidFill>
                          <a:latin typeface="Arial" panose="020B0604020202020204" pitchFamily="34" charset="0"/>
                          <a:cs typeface="Arial" panose="020B0604020202020204" pitchFamily="34" charset="0"/>
                        </a:rPr>
                        <a:t>What is the problem?</a:t>
                      </a:r>
                      <a:r>
                        <a:rPr lang="en-US" sz="1100" dirty="0">
                          <a:latin typeface="Arial" panose="020B0604020202020204" pitchFamily="34" charset="0"/>
                          <a:cs typeface="Arial" panose="020B0604020202020204" pitchFamily="34" charset="0"/>
                        </a:rPr>
                        <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Desired future state?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Any measurable indicators and targets?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Process, methods, and expertise?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Timeline, stage gates and 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Deliverables being produced?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Who is responsible?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Who is contributing to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Optional: estimated budget allocated to the 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Add text here</a:t>
                      </a:r>
                    </a:p>
                    <a:p>
                      <a:endParaRPr 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9909802"/>
                  </a:ext>
                </a:extLst>
              </a:tr>
              <a:tr h="1336671">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8280440"/>
                  </a:ext>
                </a:extLst>
              </a:tr>
              <a:tr h="1336671">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217236"/>
                  </a:ext>
                </a:extLst>
              </a:tr>
            </a:tbl>
          </a:graphicData>
        </a:graphic>
      </p:graphicFrame>
    </p:spTree>
    <p:extLst>
      <p:ext uri="{BB962C8B-B14F-4D97-AF65-F5344CB8AC3E}">
        <p14:creationId xmlns:p14="http://schemas.microsoft.com/office/powerpoint/2010/main" val="342615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135BDE-08E5-874B-94B2-63687750FDA8}"/>
              </a:ext>
            </a:extLst>
          </p:cNvPr>
          <p:cNvSpPr>
            <a:spLocks noGrp="1"/>
          </p:cNvSpPr>
          <p:nvPr>
            <p:ph type="sldNum" sz="quarter" idx="11"/>
          </p:nvPr>
        </p:nvSpPr>
        <p:spPr/>
        <p:txBody>
          <a:bodyPr/>
          <a:lstStyle/>
          <a:p>
            <a:fld id="{691F592C-7ECE-2844-B343-9ABF22CC403A}" type="slidenum">
              <a:rPr lang="en-US" smtClean="0"/>
              <a:pPr/>
              <a:t>9</a:t>
            </a:fld>
            <a:endParaRPr lang="en-US" dirty="0"/>
          </a:p>
        </p:txBody>
      </p:sp>
      <p:sp>
        <p:nvSpPr>
          <p:cNvPr id="4" name="Text Placeholder 3">
            <a:extLst>
              <a:ext uri="{FF2B5EF4-FFF2-40B4-BE49-F238E27FC236}">
                <a16:creationId xmlns:a16="http://schemas.microsoft.com/office/drawing/2014/main" id="{4B18C9D5-435A-8447-865F-4462283D3FDB}"/>
              </a:ext>
            </a:extLst>
          </p:cNvPr>
          <p:cNvSpPr>
            <a:spLocks noGrp="1"/>
          </p:cNvSpPr>
          <p:nvPr>
            <p:ph type="body" sz="quarter" idx="13"/>
          </p:nvPr>
        </p:nvSpPr>
        <p:spPr/>
        <p:txBody>
          <a:bodyPr/>
          <a:lstStyle/>
          <a:p>
            <a:endParaRPr lang="en-US" dirty="0"/>
          </a:p>
        </p:txBody>
      </p:sp>
      <p:sp>
        <p:nvSpPr>
          <p:cNvPr id="7" name="TextBox 6">
            <a:extLst>
              <a:ext uri="{FF2B5EF4-FFF2-40B4-BE49-F238E27FC236}">
                <a16:creationId xmlns:a16="http://schemas.microsoft.com/office/drawing/2014/main" id="{ABBE35A4-CE17-D34C-BB6D-31D5F82946FB}"/>
              </a:ext>
            </a:extLst>
          </p:cNvPr>
          <p:cNvSpPr txBox="1"/>
          <p:nvPr/>
        </p:nvSpPr>
        <p:spPr>
          <a:xfrm>
            <a:off x="457200" y="457200"/>
            <a:ext cx="11277600" cy="584775"/>
          </a:xfrm>
          <a:prstGeom prst="rect">
            <a:avLst/>
          </a:prstGeom>
          <a:noFill/>
        </p:spPr>
        <p:txBody>
          <a:bodyPr wrap="square" rtlCol="0">
            <a:spAutoFit/>
          </a:bodyPr>
          <a:lstStyle/>
          <a:p>
            <a:r>
              <a:rPr lang="en-US" sz="1600" dirty="0" smtClean="0">
                <a:solidFill>
                  <a:schemeClr val="tx1">
                    <a:lumMod val="50000"/>
                    <a:lumOff val="50000"/>
                  </a:schemeClr>
                </a:solidFill>
              </a:rPr>
              <a:t>Please tell us of at least one success story. It could be a heroic moment (when someone went above and beyond for a customer) or a more systemic change that was made in the past year. </a:t>
            </a:r>
            <a:endParaRPr lang="en-US" sz="1600" dirty="0">
              <a:solidFill>
                <a:schemeClr val="tx1">
                  <a:lumMod val="50000"/>
                  <a:lumOff val="50000"/>
                </a:schemeClr>
              </a:solidFill>
            </a:endParaRPr>
          </a:p>
        </p:txBody>
      </p:sp>
      <p:graphicFrame>
        <p:nvGraphicFramePr>
          <p:cNvPr id="2" name="Table 1">
            <a:extLst>
              <a:ext uri="{FF2B5EF4-FFF2-40B4-BE49-F238E27FC236}">
                <a16:creationId xmlns:a16="http://schemas.microsoft.com/office/drawing/2014/main" id="{C07D4E55-4E0F-2F47-8843-C6FF0CDD555B}"/>
              </a:ext>
            </a:extLst>
          </p:cNvPr>
          <p:cNvGraphicFramePr>
            <a:graphicFrameLocks noGrp="1"/>
          </p:cNvGraphicFramePr>
          <p:nvPr>
            <p:extLst/>
          </p:nvPr>
        </p:nvGraphicFramePr>
        <p:xfrm>
          <a:off x="457200" y="1023044"/>
          <a:ext cx="11277599" cy="5034855"/>
        </p:xfrm>
        <a:graphic>
          <a:graphicData uri="http://schemas.openxmlformats.org/drawingml/2006/table">
            <a:tbl>
              <a:tblPr firstRow="1" bandRow="1">
                <a:tableStyleId>{5940675A-B579-460E-94D1-54222C63F5DA}</a:tableStyleId>
              </a:tblPr>
              <a:tblGrid>
                <a:gridCol w="5532628">
                  <a:extLst>
                    <a:ext uri="{9D8B030D-6E8A-4147-A177-3AD203B41FA5}">
                      <a16:colId xmlns:a16="http://schemas.microsoft.com/office/drawing/2014/main" val="3291302271"/>
                    </a:ext>
                  </a:extLst>
                </a:gridCol>
                <a:gridCol w="212343">
                  <a:extLst>
                    <a:ext uri="{9D8B030D-6E8A-4147-A177-3AD203B41FA5}">
                      <a16:colId xmlns:a16="http://schemas.microsoft.com/office/drawing/2014/main" val="2267143212"/>
                    </a:ext>
                  </a:extLst>
                </a:gridCol>
                <a:gridCol w="5532628">
                  <a:extLst>
                    <a:ext uri="{9D8B030D-6E8A-4147-A177-3AD203B41FA5}">
                      <a16:colId xmlns:a16="http://schemas.microsoft.com/office/drawing/2014/main" val="1937209850"/>
                    </a:ext>
                  </a:extLst>
                </a:gridCol>
              </a:tblGrid>
              <a:tr h="507615">
                <a:tc>
                  <a:txBody>
                    <a:bodyPr/>
                    <a:lstStyle/>
                    <a:p>
                      <a:r>
                        <a:rPr lang="en-US" dirty="0">
                          <a:solidFill>
                            <a:srgbClr val="0F2548"/>
                          </a:solidFill>
                          <a:latin typeface="+mj-lt"/>
                        </a:rPr>
                        <a:t>Service Improvement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rgbClr val="0F2548"/>
                          </a:solidFill>
                          <a:latin typeface="+mj-lt"/>
                        </a:rPr>
                        <a:t>Capacity Building</a:t>
                      </a:r>
                      <a:endParaRPr lang="en-US" dirty="0">
                        <a:solidFill>
                          <a:srgbClr val="0F2548"/>
                        </a:solidFill>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9276149"/>
                  </a:ext>
                </a:extLst>
              </a:tr>
              <a:tr h="150908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dirty="0">
                          <a:solidFill>
                            <a:schemeClr val="tx1">
                              <a:lumMod val="50000"/>
                              <a:lumOff val="50000"/>
                            </a:schemeClr>
                          </a:solidFill>
                        </a:rPr>
                        <a:t>Who is the user and what was the problem</a:t>
                      </a:r>
                      <a:r>
                        <a:rPr lang="en-US" sz="1100" i="1" dirty="0" smtClean="0">
                          <a:solidFill>
                            <a:schemeClr val="tx1">
                              <a:lumMod val="50000"/>
                              <a:lumOff val="50000"/>
                            </a:schemeClr>
                          </a:solidFill>
                        </a:rPr>
                        <a:t>? If you have baseline statistics, include (ex. “34% of users dropped off on this page, or “call volume on this made up 20% of our calls)</a:t>
                      </a:r>
                      <a:r>
                        <a:rPr lang="en-US" sz="1100" dirty="0"/>
                        <a:t/>
                      </a:r>
                      <a:br>
                        <a:rPr lang="en-US" sz="1100" dirty="0"/>
                      </a:br>
                      <a:r>
                        <a:rPr lang="en-US" sz="1100" dirty="0"/>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What did you </a:t>
                      </a: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build / improve? </a:t>
                      </a: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What does it do for the </a:t>
                      </a: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public or how you deliver your mission? What was the resulting impact? (Include numbers whenever possible)</a:t>
                      </a:r>
                      <a:endPar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Any lessons for other agencies emulating this work?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Sum up what happened in two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Paste an image (or two) that corresponds with this story (maybe a before/after, maybe a screenshot of a process diagram that was changed, people doing the work) on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t/>
                      </a:r>
                      <a:br>
                        <a:rPr lang="en-US"/>
                      </a:b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Was this a governance, measurement, organizational, customer understanding, service development, or service delivery capability?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What </a:t>
                      </a: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was the new action taken capability </a:t>
                      </a: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and it’s goal or purpose?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What was the resulting impact? Include numbers whenever possible.</a:t>
                      </a:r>
                      <a:endPar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50000"/>
                              <a:lumOff val="50000"/>
                            </a:schemeClr>
                          </a:solidFill>
                          <a:effectLst/>
                          <a:uLnTx/>
                          <a:uFillTx/>
                          <a:latin typeface="+mn-lt"/>
                          <a:ea typeface="+mn-ea"/>
                          <a:cs typeface="+mn-cs"/>
                        </a:rPr>
                        <a:t>Any lessons for other agencies emulating this work?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Add text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Can you sum up what happened in two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Add text here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Paste an image (or two) that corresponds with this story (employees being trained, new job description or posting, etc.) on the next slide.</a:t>
                      </a:r>
                    </a:p>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9909802"/>
                  </a:ext>
                </a:extLst>
              </a:tr>
              <a:tr h="1509080">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ap="flat" cmpd="sng" algn="ctr">
                      <a:solidFill>
                        <a:srgbClr val="E6E6E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8280440"/>
                  </a:ext>
                </a:extLst>
              </a:tr>
              <a:tr h="1509080">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dirty="0"/>
                    </a:p>
                  </a:txBody>
                  <a:tcPr>
                    <a:lnL w="12700" cmpd="sng">
                      <a:noFill/>
                    </a:lnL>
                    <a:lnR w="12700" cmpd="sng">
                      <a:noFill/>
                    </a:lnR>
                    <a:lnT w="12700" cap="flat" cmpd="sng" algn="ctr">
                      <a:solidFill>
                        <a:srgbClr val="E6E6E6"/>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0217236"/>
                  </a:ext>
                </a:extLst>
              </a:tr>
            </a:tbl>
          </a:graphicData>
        </a:graphic>
      </p:graphicFrame>
    </p:spTree>
    <p:extLst>
      <p:ext uri="{BB962C8B-B14F-4D97-AF65-F5344CB8AC3E}">
        <p14:creationId xmlns:p14="http://schemas.microsoft.com/office/powerpoint/2010/main" val="2911918459"/>
      </p:ext>
    </p:extLst>
  </p:cSld>
  <p:clrMapOvr>
    <a:masterClrMapping/>
  </p:clrMapOvr>
</p:sld>
</file>

<file path=ppt/theme/theme1.xml><?xml version="1.0" encoding="utf-8"?>
<a:theme xmlns:a="http://schemas.openxmlformats.org/drawingml/2006/main" name="Office Theme">
  <a:themeElements>
    <a:clrScheme name="Federal CX">
      <a:dk1>
        <a:srgbClr val="000000"/>
      </a:dk1>
      <a:lt1>
        <a:srgbClr val="FFFFFF"/>
      </a:lt1>
      <a:dk2>
        <a:srgbClr val="0E2448"/>
      </a:dk2>
      <a:lt2>
        <a:srgbClr val="E2E6EC"/>
      </a:lt2>
      <a:accent1>
        <a:srgbClr val="B21941"/>
      </a:accent1>
      <a:accent2>
        <a:srgbClr val="CFD3DA"/>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1398</Words>
  <Application>Microsoft Office PowerPoint</Application>
  <PresentationFormat>Widescreen</PresentationFormat>
  <Paragraphs>172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Franklin Gothic Medium</vt:lpstr>
      <vt:lpstr>Office Theme</vt:lpstr>
      <vt:lpstr>PowerPoint Presentation</vt:lpstr>
      <vt:lpstr>Goal and Timeline</vt:lpstr>
      <vt:lpstr>Instructions</vt:lpstr>
      <vt:lpstr>Instructions</vt:lpstr>
      <vt:lpstr>PowerPoint Presentation</vt:lpstr>
      <vt:lpstr>PowerPoint Presentation</vt:lpstr>
      <vt:lpstr>PowerPoint Presentation</vt:lpstr>
      <vt:lpstr>PowerPoint Presentation</vt:lpstr>
      <vt:lpstr>PowerPoint Presentation</vt:lpstr>
      <vt:lpstr>Template Colors</vt:lpstr>
      <vt:lpstr>Template Fonts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Stienstra</dc:creator>
  <cp:lastModifiedBy>Boland, Amira C. EOP/OMB</cp:lastModifiedBy>
  <cp:revision>56</cp:revision>
  <dcterms:created xsi:type="dcterms:W3CDTF">2020-03-26T14:23:38Z</dcterms:created>
  <dcterms:modified xsi:type="dcterms:W3CDTF">2020-07-10T19:38:29Z</dcterms:modified>
</cp:coreProperties>
</file>