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73" r:id="rId2"/>
    <p:sldId id="287" r:id="rId3"/>
    <p:sldId id="288" r:id="rId4"/>
    <p:sldId id="289" r:id="rId5"/>
    <p:sldId id="276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942"/>
    <a:srgbClr val="0F2548"/>
    <a:srgbClr val="E3E7EC"/>
    <a:srgbClr val="CFD3DA"/>
    <a:srgbClr val="F2F2F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9"/>
    <p:restoredTop sz="94674"/>
  </p:normalViewPr>
  <p:slideViewPr>
    <p:cSldViewPr snapToGrid="0" snapToObjects="1">
      <p:cViewPr varScale="1">
        <p:scale>
          <a:sx n="58" d="100"/>
          <a:sy n="58" d="100"/>
        </p:scale>
        <p:origin x="121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87D6-F7FF-7041-BD2E-27CF09D1F19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65C10-712C-2E42-A9DA-DA9737BBB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83421-E580-BE4F-AF7E-F9D99BB1A4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AFF599-1F74-D348-99B0-125D6E25A3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4700" y="1409700"/>
            <a:ext cx="8420100" cy="381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Agency Name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F69E2FA-30A7-F849-AE8D-EECC4116C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4700" y="1985246"/>
            <a:ext cx="8420100" cy="1443754"/>
          </a:xfrm>
        </p:spPr>
        <p:txBody>
          <a:bodyPr>
            <a:normAutofit/>
          </a:bodyPr>
          <a:lstStyle>
            <a:lvl1pPr marL="0" indent="0">
              <a:lnSpc>
                <a:spcPts val="4400"/>
              </a:lnSpc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HISP Title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0D0C5-8593-274A-A4EC-B17D9C9AB5B4}"/>
              </a:ext>
            </a:extLst>
          </p:cNvPr>
          <p:cNvSpPr/>
          <p:nvPr userDrawn="1"/>
        </p:nvSpPr>
        <p:spPr>
          <a:xfrm>
            <a:off x="3314700" y="3583957"/>
            <a:ext cx="2667000" cy="469338"/>
          </a:xfrm>
          <a:prstGeom prst="rect">
            <a:avLst/>
          </a:prstGeom>
          <a:solidFill>
            <a:srgbClr val="B31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What</a:t>
            </a:r>
            <a:r>
              <a:rPr lang="en-US" baseline="0" dirty="0" smtClean="0">
                <a:latin typeface="+mj-lt"/>
              </a:rPr>
              <a:t> is a service?</a:t>
            </a:r>
            <a:endParaRPr lang="en-US" dirty="0"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F434C2-BBD5-9C47-A200-86BCC9D327A3}"/>
              </a:ext>
            </a:extLst>
          </p:cNvPr>
          <p:cNvCxnSpPr>
            <a:cxnSpLocks/>
          </p:cNvCxnSpPr>
          <p:nvPr userDrawn="1"/>
        </p:nvCxnSpPr>
        <p:spPr>
          <a:xfrm>
            <a:off x="3124200" y="1409700"/>
            <a:ext cx="0" cy="26435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04077C1-4D04-C841-A49D-3275F3CAB1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893362"/>
            <a:ext cx="5715000" cy="469338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0F25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Federal </a:t>
            </a:r>
            <a:r>
              <a:rPr lang="en-US" dirty="0" smtClean="0"/>
              <a:t>Customer Experience </a:t>
            </a:r>
            <a:r>
              <a:rPr lang="en-US" dirty="0"/>
              <a:t>Initiative</a:t>
            </a:r>
          </a:p>
        </p:txBody>
      </p:sp>
    </p:spTree>
    <p:extLst>
      <p:ext uri="{BB962C8B-B14F-4D97-AF65-F5344CB8AC3E}">
        <p14:creationId xmlns:p14="http://schemas.microsoft.com/office/powerpoint/2010/main" val="311703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D085-A7E2-F045-A429-76B8B7D19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A67A3-AE96-A647-B85E-E806829A8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7DDF-3E7A-9F4A-A1C9-673E8795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15890"/>
            <a:ext cx="5791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52A2-2CB4-124D-9B75-5D4EF09E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15890"/>
            <a:ext cx="2743200" cy="36512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33503A-0FAD-984A-939E-36929814B2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9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4A23D4-EA45-784E-8866-28FD4A3B6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A940-AEE6-3C4A-ACE7-2C427C40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409700"/>
          </a:xfrm>
        </p:spPr>
        <p:txBody>
          <a:bodyPr>
            <a:normAutofit/>
          </a:bodyPr>
          <a:lstStyle>
            <a:lvl1pPr>
              <a:defRPr sz="4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8FEB-9166-7B4C-BFD6-967AEC49A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57200" y="6332074"/>
            <a:ext cx="762000" cy="365125"/>
          </a:xfrm>
          <a:prstGeom prst="rect">
            <a:avLst/>
          </a:prstGeom>
        </p:spPr>
        <p:txBody>
          <a:bodyPr anchor="t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1F592C-7ECE-2844-B343-9ABF22CC40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53B65-35E9-1E47-AE51-6A6A373958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409700"/>
            <a:ext cx="11277600" cy="4381500"/>
          </a:xfrm>
        </p:spPr>
        <p:txBody>
          <a:bodyPr numCol="2" spcCol="457200"/>
          <a:lstStyle>
            <a:lvl1pPr>
              <a:lnSpc>
                <a:spcPts val="2200"/>
              </a:lnSpc>
              <a:spcBef>
                <a:spcPts val="0"/>
              </a:spcBef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ts val="22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ts val="22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ts val="22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753B78-9F80-7F4D-A792-1F1008585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9700" y="6332539"/>
            <a:ext cx="5524500" cy="220662"/>
          </a:xfrm>
        </p:spPr>
        <p:txBody>
          <a:bodyPr anchor="t"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Federal CX Initiative / 2020 Action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E3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4A23D4-EA45-784E-8866-28FD4A3B6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A940-AEE6-3C4A-ACE7-2C427C40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409700"/>
          </a:xfrm>
        </p:spPr>
        <p:txBody>
          <a:bodyPr>
            <a:normAutofit/>
          </a:bodyPr>
          <a:lstStyle>
            <a:lvl1pPr>
              <a:defRPr sz="4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8FEB-9166-7B4C-BFD6-967AEC49A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57200" y="6332074"/>
            <a:ext cx="762000" cy="365125"/>
          </a:xfrm>
          <a:prstGeom prst="rect">
            <a:avLst/>
          </a:prstGeom>
        </p:spPr>
        <p:txBody>
          <a:bodyPr anchor="t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1F592C-7ECE-2844-B343-9ABF22CC40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53B65-35E9-1E47-AE51-6A6A373958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409700"/>
            <a:ext cx="11277600" cy="4381500"/>
          </a:xfrm>
        </p:spPr>
        <p:txBody>
          <a:bodyPr numCol="2" spcCol="457200"/>
          <a:lstStyle>
            <a:lvl1pPr>
              <a:lnSpc>
                <a:spcPts val="2200"/>
              </a:lnSpc>
              <a:spcBef>
                <a:spcPts val="0"/>
              </a:spcBef>
              <a:defRPr sz="2200"/>
            </a:lvl1pPr>
            <a:lvl2pPr>
              <a:lnSpc>
                <a:spcPts val="2200"/>
              </a:lnSpc>
              <a:spcBef>
                <a:spcPts val="0"/>
              </a:spcBef>
              <a:defRPr sz="1800"/>
            </a:lvl2pPr>
            <a:lvl3pPr>
              <a:lnSpc>
                <a:spcPts val="2200"/>
              </a:lnSpc>
              <a:spcBef>
                <a:spcPts val="0"/>
              </a:spcBef>
              <a:defRPr sz="1800"/>
            </a:lvl3pPr>
            <a:lvl4pPr>
              <a:lnSpc>
                <a:spcPts val="2200"/>
              </a:lnSpc>
              <a:spcBef>
                <a:spcPts val="0"/>
              </a:spcBef>
              <a:defRPr sz="1800"/>
            </a:lvl4pPr>
            <a:lvl5pPr>
              <a:lnSpc>
                <a:spcPts val="22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753B78-9F80-7F4D-A792-1F1008585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9700" y="6332539"/>
            <a:ext cx="5524500" cy="220662"/>
          </a:xfrm>
        </p:spPr>
        <p:txBody>
          <a:bodyPr anchor="t">
            <a:noAutofit/>
          </a:bodyPr>
          <a:lstStyle>
            <a:lvl1pPr marL="0" indent="0">
              <a:buNone/>
              <a:defRPr sz="110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Federal CX Initiative / 2020 Action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6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4A23D4-EA45-784E-8866-28FD4A3B6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8FEB-9166-7B4C-BFD6-967AEC49A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57200" y="6332074"/>
            <a:ext cx="762000" cy="365125"/>
          </a:xfrm>
          <a:prstGeom prst="rect">
            <a:avLst/>
          </a:prstGeom>
        </p:spPr>
        <p:txBody>
          <a:bodyPr anchor="t"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1F592C-7ECE-2844-B343-9ABF22CC40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753B78-9F80-7F4D-A792-1F1008585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9700" y="6332539"/>
            <a:ext cx="5524500" cy="22066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Federal CX Initiative / 2020 Action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374DC-E6BA-6A40-9F81-459182C33D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8FEB-9166-7B4C-BFD6-967AEC49A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57200" y="6332074"/>
            <a:ext cx="762000" cy="365125"/>
          </a:xfrm>
          <a:prstGeom prst="rect">
            <a:avLst/>
          </a:prstGeom>
        </p:spPr>
        <p:txBody>
          <a:bodyPr anchor="t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1F592C-7ECE-2844-B343-9ABF22CC40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753B78-9F80-7F4D-A792-1F1008585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9700" y="6332539"/>
            <a:ext cx="5524500" cy="22066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Federal CX Initiative / 2020 Action Plans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1C29A3-47C9-DF41-B34A-058C0B1D1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</p:spPr>
      </p:pic>
    </p:spTree>
    <p:extLst>
      <p:ext uri="{BB962C8B-B14F-4D97-AF65-F5344CB8AC3E}">
        <p14:creationId xmlns:p14="http://schemas.microsoft.com/office/powerpoint/2010/main" val="20433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374DC-E6BA-6A40-9F81-459182C33D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8FEB-9166-7B4C-BFD6-967AEC49A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57200" y="6332074"/>
            <a:ext cx="762000" cy="365125"/>
          </a:xfrm>
          <a:prstGeom prst="rect">
            <a:avLst/>
          </a:prstGeom>
        </p:spPr>
        <p:txBody>
          <a:bodyPr anchor="t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1F592C-7ECE-2844-B343-9ABF22CC40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753B78-9F80-7F4D-A792-1F1008585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9700" y="6332539"/>
            <a:ext cx="5524500" cy="22066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Federal CX Initiative / 2020 Action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9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E6B1C-76DA-D340-8C08-CC506872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327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7F97-8C94-1C4F-AF51-E771719C0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4535"/>
            <a:ext cx="10896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236208E-F623-7A48-9C33-BBCFBD4F6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4041E66-47F1-7D49-BAB1-85704BD1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BCB71A-4BF6-E14F-BCC8-4AD362E691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8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65" r:id="rId4"/>
    <p:sldLayoutId id="2147483662" r:id="rId5"/>
    <p:sldLayoutId id="2147483663" r:id="rId6"/>
    <p:sldLayoutId id="21474836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F2548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orient="horz" pos="528" userDrawn="1">
          <p15:clr>
            <a:srgbClr val="F26B43"/>
          </p15:clr>
        </p15:guide>
        <p15:guide id="7" orient="horz" pos="888" userDrawn="1">
          <p15:clr>
            <a:srgbClr val="F26B43"/>
          </p15:clr>
        </p15:guide>
        <p15:guide id="8" orient="horz" pos="1248" userDrawn="1">
          <p15:clr>
            <a:srgbClr val="F26B43"/>
          </p15:clr>
        </p15:guide>
        <p15:guide id="9" orient="horz" pos="4008" userDrawn="1">
          <p15:clr>
            <a:srgbClr val="F26B43"/>
          </p15:clr>
        </p15:guide>
        <p15:guide id="10" orient="horz" pos="4128" userDrawn="1">
          <p15:clr>
            <a:srgbClr val="F26B43"/>
          </p15:clr>
        </p15:guide>
        <p15:guide id="11" pos="768" userDrawn="1">
          <p15:clr>
            <a:srgbClr val="F26B43"/>
          </p15:clr>
        </p15:guide>
        <p15:guide id="12" pos="888" userDrawn="1">
          <p15:clr>
            <a:srgbClr val="F26B43"/>
          </p15:clr>
        </p15:guide>
        <p15:guide id="13" pos="1368" userDrawn="1">
          <p15:clr>
            <a:srgbClr val="F26B43"/>
          </p15:clr>
        </p15:guide>
        <p15:guide id="14" pos="1488" userDrawn="1">
          <p15:clr>
            <a:srgbClr val="F26B43"/>
          </p15:clr>
        </p15:guide>
        <p15:guide id="15" pos="1968" userDrawn="1">
          <p15:clr>
            <a:srgbClr val="F26B43"/>
          </p15:clr>
        </p15:guide>
        <p15:guide id="16" pos="2088" userDrawn="1">
          <p15:clr>
            <a:srgbClr val="F26B43"/>
          </p15:clr>
        </p15:guide>
        <p15:guide id="17" pos="2568" userDrawn="1">
          <p15:clr>
            <a:srgbClr val="F26B43"/>
          </p15:clr>
        </p15:guide>
        <p15:guide id="18" pos="2688" userDrawn="1">
          <p15:clr>
            <a:srgbClr val="F26B43"/>
          </p15:clr>
        </p15:guide>
        <p15:guide id="19" pos="3168" userDrawn="1">
          <p15:clr>
            <a:srgbClr val="F26B43"/>
          </p15:clr>
        </p15:guide>
        <p15:guide id="20" pos="3288" userDrawn="1">
          <p15:clr>
            <a:srgbClr val="F26B43"/>
          </p15:clr>
        </p15:guide>
        <p15:guide id="21" pos="3768" userDrawn="1">
          <p15:clr>
            <a:srgbClr val="F26B43"/>
          </p15:clr>
        </p15:guide>
        <p15:guide id="22" pos="3888" userDrawn="1">
          <p15:clr>
            <a:srgbClr val="F26B43"/>
          </p15:clr>
        </p15:guide>
        <p15:guide id="23" pos="4368" userDrawn="1">
          <p15:clr>
            <a:srgbClr val="F26B43"/>
          </p15:clr>
        </p15:guide>
        <p15:guide id="24" pos="4488" userDrawn="1">
          <p15:clr>
            <a:srgbClr val="F26B43"/>
          </p15:clr>
        </p15:guide>
        <p15:guide id="25" pos="4992" userDrawn="1">
          <p15:clr>
            <a:srgbClr val="F26B43"/>
          </p15:clr>
        </p15:guide>
        <p15:guide id="26" pos="5112" userDrawn="1">
          <p15:clr>
            <a:srgbClr val="F26B43"/>
          </p15:clr>
        </p15:guide>
        <p15:guide id="27" pos="5592" userDrawn="1">
          <p15:clr>
            <a:srgbClr val="F26B43"/>
          </p15:clr>
        </p15:guide>
        <p15:guide id="28" pos="5712" userDrawn="1">
          <p15:clr>
            <a:srgbClr val="F26B43"/>
          </p15:clr>
        </p15:guide>
        <p15:guide id="29" pos="6192" userDrawn="1">
          <p15:clr>
            <a:srgbClr val="F26B43"/>
          </p15:clr>
        </p15:guide>
        <p15:guide id="30" pos="6312" userDrawn="1">
          <p15:clr>
            <a:srgbClr val="F26B43"/>
          </p15:clr>
        </p15:guide>
        <p15:guide id="31" pos="6792" userDrawn="1">
          <p15:clr>
            <a:srgbClr val="F26B43"/>
          </p15:clr>
        </p15:guide>
        <p15:guide id="32" pos="6912" userDrawn="1">
          <p15:clr>
            <a:srgbClr val="F26B43"/>
          </p15:clr>
        </p15:guide>
        <p15:guide id="33" orient="horz" pos="3648" userDrawn="1">
          <p15:clr>
            <a:srgbClr val="F26B43"/>
          </p15:clr>
        </p15:guide>
        <p15:guide id="34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1211078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537F8-044C-BF43-A113-1CEFADD848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Federal Customer Experience Initiative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30140-C8A1-D440-95EF-903FF72259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A-11 Section 280 Supporting Document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E7B752-5F29-7447-AF06-B91F9B0AD2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5893362"/>
            <a:ext cx="6363730" cy="79576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document is a living discussion document that has been used to support HISPs in the development of their CX Action Plans and </a:t>
            </a:r>
            <a:r>
              <a:rPr lang="en-US" dirty="0" err="1" smtClean="0"/>
              <a:t>IDEAct</a:t>
            </a:r>
            <a:r>
              <a:rPr lang="en-US" dirty="0" smtClean="0"/>
              <a:t> reporting requirements. It is not an authoritative or final perspective of the U.S. government.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9F119F-1FC3-BE4B-A82F-FAE71416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409700"/>
          </a:xfrm>
        </p:spPr>
        <p:txBody>
          <a:bodyPr anchor="ctr"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B2BB-DFEC-8944-9893-8C9F0C486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3503A-0FAD-984A-939E-36929814B2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A0B7D-27D2-CD42-B069-A530DAD08E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28462"/>
            <a:ext cx="11277600" cy="4315603"/>
          </a:xfrm>
        </p:spPr>
        <p:txBody>
          <a:bodyPr spcCol="457200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400" b="1" dirty="0"/>
              <a:t>“Federal services” are the primary unit of optimization </a:t>
            </a:r>
            <a:r>
              <a:rPr lang="en-US" sz="1400" dirty="0"/>
              <a:t>set the President’s Management Agenda’s cross-cutting </a:t>
            </a:r>
            <a:r>
              <a:rPr lang="en-US" sz="1400" dirty="0" smtClean="0"/>
              <a:t>priority goal entitled </a:t>
            </a:r>
            <a:r>
              <a:rPr lang="en-US" sz="1400" i="1" dirty="0"/>
              <a:t>Improving Customer Experience with Federal Services</a:t>
            </a:r>
            <a:r>
              <a:rPr lang="en-US" sz="1400" dirty="0"/>
              <a:t>, the 21</a:t>
            </a:r>
            <a:r>
              <a:rPr lang="en-US" sz="1400" baseline="30000" dirty="0"/>
              <a:t>st</a:t>
            </a:r>
            <a:r>
              <a:rPr lang="en-US" sz="1400" dirty="0"/>
              <a:t> Century Integrated Digital Experience Act, and commonly identified by the media and public. </a:t>
            </a:r>
          </a:p>
          <a:p>
            <a:pPr marL="0" indent="0">
              <a:lnSpc>
                <a:spcPts val="1500"/>
              </a:lnSpc>
              <a:buNone/>
            </a:pPr>
            <a:endParaRPr lang="en-US" sz="14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sz="1400" dirty="0" smtClean="0"/>
              <a:t>As </a:t>
            </a:r>
            <a:r>
              <a:rPr lang="en-US" sz="1400" dirty="0"/>
              <a:t>agencies are required to catalog their services by the </a:t>
            </a:r>
            <a:r>
              <a:rPr lang="en-US" sz="1400" dirty="0" err="1"/>
              <a:t>IDEAct</a:t>
            </a:r>
            <a:r>
              <a:rPr lang="en-US" sz="1400" dirty="0"/>
              <a:t>, and “High Impact Services” are </a:t>
            </a:r>
            <a:r>
              <a:rPr lang="en-US" sz="1400" dirty="0" smtClean="0"/>
              <a:t>identified </a:t>
            </a:r>
            <a:r>
              <a:rPr lang="en-US" sz="1400" dirty="0"/>
              <a:t>by </a:t>
            </a:r>
            <a:r>
              <a:rPr lang="en-US" sz="1400" dirty="0" smtClean="0"/>
              <a:t>OMB Circular A-11 Section 280, </a:t>
            </a:r>
            <a:r>
              <a:rPr lang="en-US" sz="1400" dirty="0"/>
              <a:t>it behooves us to use the same definition for service and related </a:t>
            </a:r>
            <a:r>
              <a:rPr lang="en-US" sz="1400" dirty="0" smtClean="0"/>
              <a:t>terms.</a:t>
            </a:r>
          </a:p>
          <a:p>
            <a:pPr marL="0" indent="0">
              <a:lnSpc>
                <a:spcPts val="1500"/>
              </a:lnSpc>
              <a:buNone/>
            </a:pPr>
            <a:endParaRPr lang="en-US" sz="1400" b="1" i="1" dirty="0"/>
          </a:p>
          <a:p>
            <a:pPr marL="0" indent="0">
              <a:lnSpc>
                <a:spcPts val="1500"/>
              </a:lnSpc>
              <a:buNone/>
            </a:pPr>
            <a:r>
              <a:rPr lang="en-US" sz="1400" b="1" i="1" dirty="0" smtClean="0">
                <a:solidFill>
                  <a:srgbClr val="B31942"/>
                </a:solidFill>
              </a:rPr>
              <a:t>Federal </a:t>
            </a:r>
            <a:r>
              <a:rPr lang="en-US" sz="1400" b="1" i="1" dirty="0">
                <a:solidFill>
                  <a:srgbClr val="B31942"/>
                </a:solidFill>
              </a:rPr>
              <a:t>Services are defined as the sum of the help provided--by an agency and it’s partners--throughout the process a customer goes through to obtain, receive, or make use of a public offering (or comply with a policy). </a:t>
            </a:r>
            <a:endParaRPr lang="en-US" sz="1400" b="1" i="1" dirty="0" smtClean="0">
              <a:solidFill>
                <a:srgbClr val="B31942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endParaRPr lang="en-US" sz="1400" b="1" i="1" dirty="0"/>
          </a:p>
          <a:p>
            <a:pPr marL="0" indent="0">
              <a:lnSpc>
                <a:spcPts val="1500"/>
              </a:lnSpc>
              <a:buNone/>
            </a:pPr>
            <a:r>
              <a:rPr lang="en-US" sz="1400" dirty="0" smtClean="0"/>
              <a:t>This </a:t>
            </a:r>
            <a:r>
              <a:rPr lang="en-US" sz="1400" dirty="0"/>
              <a:t>definition is inspired by customer perception; customers perceive the series of interactions as a whole when they combine to solve a need. The degree to which those interactions are effectively coordinated, easy to navigate, and mitigate uncertainty, largely determines their satisfaction and </a:t>
            </a:r>
            <a:r>
              <a:rPr lang="en-US" sz="1400" dirty="0" smtClean="0"/>
              <a:t>trust.</a:t>
            </a:r>
          </a:p>
          <a:p>
            <a:pPr marL="0" indent="0">
              <a:lnSpc>
                <a:spcPts val="1500"/>
              </a:lnSpc>
              <a:buNone/>
            </a:pPr>
            <a:endParaRPr lang="en-US" sz="1400" b="1" dirty="0"/>
          </a:p>
          <a:p>
            <a:pPr marL="0" indent="0">
              <a:lnSpc>
                <a:spcPts val="1500"/>
              </a:lnSpc>
              <a:buNone/>
            </a:pPr>
            <a:endParaRPr lang="en-US" sz="1400" b="1" dirty="0" smtClean="0"/>
          </a:p>
          <a:p>
            <a:pPr marL="0" indent="0">
              <a:lnSpc>
                <a:spcPts val="1500"/>
              </a:lnSpc>
              <a:buNone/>
            </a:pPr>
            <a:endParaRPr lang="en-US" sz="1400" b="1" dirty="0"/>
          </a:p>
          <a:p>
            <a:pPr marL="0" indent="0">
              <a:lnSpc>
                <a:spcPts val="1500"/>
              </a:lnSpc>
              <a:buNone/>
            </a:pPr>
            <a:r>
              <a:rPr lang="en-US" sz="1400" b="1" dirty="0" smtClean="0"/>
              <a:t>Why </a:t>
            </a:r>
            <a:r>
              <a:rPr lang="en-US" sz="1400" b="1" dirty="0"/>
              <a:t>focus on services?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400" dirty="0"/>
              <a:t>In many sectors, the service, even more so than the offering, determines the customer’s satisfaction and the reputation of the </a:t>
            </a:r>
            <a:r>
              <a:rPr lang="en-US" sz="1400" dirty="0" smtClean="0"/>
              <a:t>organization or brand. </a:t>
            </a:r>
            <a:r>
              <a:rPr lang="en-US" sz="1400" dirty="0"/>
              <a:t>Other factors affect </a:t>
            </a:r>
            <a:r>
              <a:rPr lang="en-US" sz="1400" dirty="0" smtClean="0"/>
              <a:t>customers’ </a:t>
            </a:r>
            <a:r>
              <a:rPr lang="en-US" sz="1400" dirty="0"/>
              <a:t>total experience - the environment, prior interactions, etc. - but the service is the most critical part controlled by the </a:t>
            </a:r>
            <a:r>
              <a:rPr lang="en-US" sz="1400" dirty="0" smtClean="0"/>
              <a:t>entity. </a:t>
            </a:r>
            <a:endParaRPr lang="en-US" sz="1400" dirty="0"/>
          </a:p>
          <a:p>
            <a:pPr>
              <a:lnSpc>
                <a:spcPts val="1500"/>
              </a:lnSpc>
            </a:pPr>
            <a:endParaRPr lang="en-US" sz="1400" dirty="0"/>
          </a:p>
          <a:p>
            <a:pPr marL="0" indent="0">
              <a:lnSpc>
                <a:spcPts val="1500"/>
              </a:lnSpc>
              <a:buNone/>
            </a:pPr>
            <a:r>
              <a:rPr lang="en-US" sz="1400" dirty="0"/>
              <a:t>For example, in Healthcare</a:t>
            </a:r>
            <a:r>
              <a:rPr lang="en-US" sz="1400" dirty="0" smtClean="0"/>
              <a:t>, there is </a:t>
            </a:r>
            <a:r>
              <a:rPr lang="en-US" sz="1400" dirty="0" smtClean="0">
                <a:hlinkClick r:id="rId2"/>
              </a:rPr>
              <a:t>research exploring</a:t>
            </a:r>
            <a:r>
              <a:rPr lang="en-US" sz="1400" dirty="0" smtClean="0"/>
              <a:t> the probability </a:t>
            </a:r>
            <a:r>
              <a:rPr lang="en-US" sz="1400" dirty="0"/>
              <a:t>of a malpractice </a:t>
            </a:r>
            <a:r>
              <a:rPr lang="en-US" sz="1400" dirty="0" smtClean="0"/>
              <a:t>suit could be </a:t>
            </a:r>
            <a:r>
              <a:rPr lang="en-US" sz="1400" dirty="0"/>
              <a:t>determined less by the treatment itself than how the patient felt they were cared for once they walk in the door. </a:t>
            </a:r>
            <a:endParaRPr lang="en-US" sz="1400" dirty="0" smtClean="0"/>
          </a:p>
          <a:p>
            <a:pPr marL="0" indent="0">
              <a:lnSpc>
                <a:spcPts val="1500"/>
              </a:lnSpc>
              <a:buNone/>
            </a:pPr>
            <a:endParaRPr lang="en-US" sz="1400" dirty="0"/>
          </a:p>
          <a:p>
            <a:pPr marL="0" indent="0">
              <a:lnSpc>
                <a:spcPts val="1500"/>
              </a:lnSpc>
              <a:buNone/>
            </a:pPr>
            <a:r>
              <a:rPr lang="en-US" sz="1400" dirty="0" smtClean="0"/>
              <a:t>Today</a:t>
            </a:r>
            <a:r>
              <a:rPr lang="en-US" sz="1400" dirty="0"/>
              <a:t>, citizens are dissatisfied with government services when compared against the private sector, which has leveraged technology, </a:t>
            </a:r>
            <a:r>
              <a:rPr lang="en-US" sz="1400" dirty="0" smtClean="0"/>
              <a:t>process re-design, self-service, empowered front lines, </a:t>
            </a:r>
            <a:r>
              <a:rPr lang="en-US" sz="1400" dirty="0"/>
              <a:t>and other tactics to raise expectations. </a:t>
            </a:r>
            <a:endParaRPr lang="en-US" sz="1400" dirty="0" smtClean="0"/>
          </a:p>
          <a:p>
            <a:pPr marL="0" indent="0">
              <a:lnSpc>
                <a:spcPts val="1500"/>
              </a:lnSpc>
              <a:buNone/>
            </a:pPr>
            <a:endParaRPr lang="en-US" sz="1400" b="1" i="1" dirty="0" smtClean="0">
              <a:solidFill>
                <a:srgbClr val="B31942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sz="1400" b="1" i="1" dirty="0" smtClean="0">
                <a:solidFill>
                  <a:srgbClr val="B31942"/>
                </a:solidFill>
              </a:rPr>
              <a:t>Services </a:t>
            </a:r>
            <a:r>
              <a:rPr lang="en-US" sz="1400" b="1" i="1" dirty="0">
                <a:solidFill>
                  <a:srgbClr val="B31942"/>
                </a:solidFill>
              </a:rPr>
              <a:t>cut across organizational functions. </a:t>
            </a:r>
            <a:r>
              <a:rPr lang="en-US" sz="1400" b="1" i="1" dirty="0">
                <a:solidFill>
                  <a:srgbClr val="B31942"/>
                </a:solidFill>
              </a:rPr>
              <a:t>They need not align to budgets, programs, or org charts. They do however require management and in almost all cases collaboration to be delivered effectively.</a:t>
            </a:r>
          </a:p>
          <a:p>
            <a:pPr marL="0" indent="0">
              <a:lnSpc>
                <a:spcPts val="1500"/>
              </a:lnSpc>
              <a:buNone/>
            </a:pPr>
            <a:endParaRPr lang="en-US" sz="1200" dirty="0"/>
          </a:p>
          <a:p>
            <a:pPr marL="0" indent="0">
              <a:lnSpc>
                <a:spcPts val="1500"/>
              </a:lnSpc>
              <a:buNone/>
            </a:pPr>
            <a:endParaRPr lang="en-US" sz="1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A54AD-958E-F741-8EE0-74FD4C1D8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Federal Customer Experience Initiative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5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9F119F-1FC3-BE4B-A82F-FAE71416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409700"/>
          </a:xfrm>
        </p:spPr>
        <p:txBody>
          <a:bodyPr anchor="ctr"/>
          <a:lstStyle/>
          <a:p>
            <a:r>
              <a:rPr lang="en-US" dirty="0" smtClean="0"/>
              <a:t>People experience life, not government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B2BB-DFEC-8944-9893-8C9F0C486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3503A-0FAD-984A-939E-36929814B2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A54AD-958E-F741-8EE0-74FD4C1D8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Federal Customer Experience Initiative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1096" y="1128468"/>
            <a:ext cx="4508604" cy="4251776"/>
          </a:xfrm>
          <a:prstGeom prst="rect">
            <a:avLst/>
          </a:prstGeom>
          <a:solidFill>
            <a:srgbClr val="72A8DB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Arial"/>
              </a:rPr>
              <a:t>See: usaspending.gov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0349" y="1128467"/>
            <a:ext cx="1731523" cy="4254797"/>
          </a:xfrm>
          <a:prstGeom prst="rect">
            <a:avLst/>
          </a:prstGeom>
          <a:solidFill>
            <a:srgbClr val="CCA22C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CCA22C"/>
              </a:solidFill>
              <a:effectLst/>
              <a:uLnTx/>
              <a:uFillTx/>
              <a:latin typeface="Source Sans Pro"/>
              <a:ea typeface="+mn-ea"/>
              <a:cs typeface="+mn-cs"/>
              <a:sym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0601" y="2611947"/>
            <a:ext cx="1190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500" b="1" kern="0" dirty="0" smtClean="0">
                <a:solidFill>
                  <a:srgbClr val="0B2644"/>
                </a:solidFill>
                <a:latin typeface="Source Sans Pro"/>
                <a:cs typeface="Arial"/>
                <a:sym typeface="Arial"/>
              </a:rPr>
              <a:t>Budget Function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 smtClean="0">
                <a:solidFill>
                  <a:srgbClr val="0B2644"/>
                </a:solidFill>
                <a:latin typeface="Source Sans Pro"/>
                <a:cs typeface="Arial"/>
                <a:sym typeface="Arial"/>
              </a:rPr>
              <a:t>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27295" y="2611947"/>
            <a:ext cx="160252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500" b="1" kern="0" dirty="0" smtClean="0">
                <a:solidFill>
                  <a:srgbClr val="0B2644"/>
                </a:solidFill>
                <a:latin typeface="Source Sans Pro"/>
                <a:cs typeface="Arial"/>
                <a:sym typeface="Arial"/>
              </a:rPr>
              <a:t>Budget Sub-Function /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500" b="1" kern="0" dirty="0" smtClean="0">
                <a:solidFill>
                  <a:srgbClr val="0B2644"/>
                </a:solidFill>
                <a:latin typeface="Source Sans Pro"/>
                <a:cs typeface="Arial"/>
                <a:sym typeface="Arial"/>
              </a:rPr>
              <a:t>Federal Account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en-US" sz="1500" b="1" kern="0" dirty="0">
              <a:solidFill>
                <a:srgbClr val="0B2644"/>
              </a:solidFill>
              <a:latin typeface="Source Sans Pro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300" b="1" kern="0" dirty="0" smtClean="0">
                <a:solidFill>
                  <a:srgbClr val="B31942"/>
                </a:solidFill>
                <a:latin typeface="Source Sans Pro"/>
                <a:cs typeface="Arial"/>
                <a:sym typeface="Arial"/>
              </a:rPr>
              <a:t>“Programs”</a:t>
            </a:r>
            <a:endParaRPr lang="en-US" sz="1300" b="1" kern="0" dirty="0">
              <a:solidFill>
                <a:srgbClr val="B31942"/>
              </a:solidFill>
              <a:latin typeface="Source Sans Pro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 smtClean="0">
                <a:solidFill>
                  <a:srgbClr val="0B2644"/>
                </a:solidFill>
                <a:latin typeface="Source Sans Pro"/>
                <a:cs typeface="Arial"/>
                <a:sym typeface="Arial"/>
              </a:rPr>
              <a:t>1,895+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97045" y="2611947"/>
            <a:ext cx="13430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500" b="1" kern="0" dirty="0" smtClean="0">
                <a:solidFill>
                  <a:srgbClr val="0B2644"/>
                </a:solidFill>
                <a:latin typeface="Source Sans Pro"/>
                <a:cs typeface="Arial"/>
                <a:sym typeface="Arial"/>
              </a:rPr>
              <a:t>Program Activities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en-US" sz="1600" b="1" kern="0" dirty="0">
              <a:solidFill>
                <a:srgbClr val="0B2644"/>
              </a:solidFill>
              <a:latin typeface="Source Sans Pro"/>
              <a:cs typeface="Arial"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03609" y="2611947"/>
            <a:ext cx="119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 smtClean="0">
                <a:solidFill>
                  <a:srgbClr val="B31942"/>
                </a:solidFill>
                <a:latin typeface="Source Sans Pro"/>
                <a:cs typeface="Arial"/>
                <a:sym typeface="Arial"/>
              </a:rPr>
              <a:t>“Services”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3" y="1324864"/>
            <a:ext cx="1143000" cy="1143000"/>
          </a:xfrm>
          <a:prstGeom prst="ellipse">
            <a:avLst/>
          </a:prstGeom>
          <a:solidFill>
            <a:srgbClr val="0B2644"/>
          </a:solidFill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60" y="1324864"/>
            <a:ext cx="1143000" cy="1143000"/>
          </a:xfrm>
          <a:prstGeom prst="ellipse">
            <a:avLst/>
          </a:prstGeom>
          <a:solidFill>
            <a:srgbClr val="0B2644"/>
          </a:solidFill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" t="5261" r="1538" b="4545"/>
          <a:stretch/>
        </p:blipFill>
        <p:spPr>
          <a:xfrm>
            <a:off x="3897058" y="1326383"/>
            <a:ext cx="1143000" cy="1143000"/>
          </a:xfrm>
          <a:prstGeom prst="ellipse">
            <a:avLst/>
          </a:prstGeom>
          <a:solidFill>
            <a:srgbClr val="0B2644"/>
          </a:solidFill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11" y="1324864"/>
            <a:ext cx="1143000" cy="1143000"/>
          </a:xfrm>
          <a:prstGeom prst="ellipse">
            <a:avLst/>
          </a:prstGeom>
          <a:solidFill>
            <a:srgbClr val="0B2644"/>
          </a:solidFill>
        </p:spPr>
      </p:pic>
      <p:cxnSp>
        <p:nvCxnSpPr>
          <p:cNvPr id="44" name="Straight Arrow Connector 43"/>
          <p:cNvCxnSpPr>
            <a:stCxn id="40" idx="6"/>
            <a:endCxn id="41" idx="2"/>
          </p:cNvCxnSpPr>
          <p:nvPr/>
        </p:nvCxnSpPr>
        <p:spPr>
          <a:xfrm>
            <a:off x="1957333" y="1896364"/>
            <a:ext cx="399727" cy="0"/>
          </a:xfrm>
          <a:prstGeom prst="straightConnector1">
            <a:avLst/>
          </a:prstGeom>
          <a:noFill/>
          <a:ln w="9525" cap="flat" cmpd="sng" algn="ctr">
            <a:solidFill>
              <a:srgbClr val="72A8DB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/>
          <p:cNvCxnSpPr>
            <a:stCxn id="41" idx="6"/>
            <a:endCxn id="42" idx="2"/>
          </p:cNvCxnSpPr>
          <p:nvPr/>
        </p:nvCxnSpPr>
        <p:spPr>
          <a:xfrm>
            <a:off x="3500060" y="1896364"/>
            <a:ext cx="396998" cy="1519"/>
          </a:xfrm>
          <a:prstGeom prst="straightConnector1">
            <a:avLst/>
          </a:prstGeom>
          <a:noFill/>
          <a:ln w="9525" cap="flat" cmpd="sng" algn="ctr">
            <a:solidFill>
              <a:srgbClr val="72A8DB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6" name="Straight Arrow Connector 45"/>
          <p:cNvCxnSpPr>
            <a:stCxn id="42" idx="6"/>
            <a:endCxn id="43" idx="2"/>
          </p:cNvCxnSpPr>
          <p:nvPr/>
        </p:nvCxnSpPr>
        <p:spPr>
          <a:xfrm flipV="1">
            <a:off x="5040058" y="1896364"/>
            <a:ext cx="584553" cy="1519"/>
          </a:xfrm>
          <a:prstGeom prst="straightConnector1">
            <a:avLst/>
          </a:prstGeom>
          <a:noFill/>
          <a:ln w="9525" cap="flat" cmpd="sng" algn="ctr">
            <a:solidFill>
              <a:srgbClr val="72A8DB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2"/>
            <a:endCxn id="48" idx="0"/>
          </p:cNvCxnSpPr>
          <p:nvPr/>
        </p:nvCxnSpPr>
        <p:spPr>
          <a:xfrm>
            <a:off x="2965398" y="5380244"/>
            <a:ext cx="0" cy="342648"/>
          </a:xfrm>
          <a:prstGeom prst="straightConnector1">
            <a:avLst/>
          </a:prstGeom>
          <a:noFill/>
          <a:ln w="9525" cap="flat" cmpd="sng" algn="ctr">
            <a:solidFill>
              <a:srgbClr val="72A8DB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292522" y="5722892"/>
            <a:ext cx="33457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 smtClean="0">
                <a:solidFill>
                  <a:srgbClr val="0F2548"/>
                </a:solidFill>
                <a:latin typeface="Source Sans Pro"/>
                <a:cs typeface="Arial"/>
                <a:sym typeface="Arial"/>
              </a:rPr>
              <a:t>This is </a:t>
            </a:r>
            <a:r>
              <a:rPr lang="en-US" sz="1100" b="1" kern="0" dirty="0" smtClean="0">
                <a:solidFill>
                  <a:srgbClr val="0F2548"/>
                </a:solidFill>
                <a:latin typeface="Source Sans Pro"/>
                <a:cs typeface="Arial"/>
                <a:sym typeface="Arial"/>
              </a:rPr>
              <a:t>primarily how </a:t>
            </a:r>
            <a:r>
              <a:rPr lang="en-US" sz="1100" b="1" kern="0" dirty="0" smtClean="0">
                <a:solidFill>
                  <a:srgbClr val="0F2548"/>
                </a:solidFill>
                <a:latin typeface="Source Sans Pro"/>
                <a:cs typeface="Arial"/>
                <a:sym typeface="Arial"/>
              </a:rPr>
              <a:t>we receive authority, funding, create accountability, measure our performance, and develop strategies</a:t>
            </a:r>
            <a:endParaRPr lang="en-US" sz="1100" b="1" kern="0" dirty="0">
              <a:solidFill>
                <a:srgbClr val="0F2548"/>
              </a:solidFill>
              <a:latin typeface="Source Sans Pro"/>
              <a:cs typeface="Arial"/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96351" y="5722892"/>
            <a:ext cx="25995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 smtClean="0">
                <a:solidFill>
                  <a:srgbClr val="0F2548"/>
                </a:solidFill>
                <a:latin typeface="Source Sans Pro"/>
                <a:cs typeface="Arial"/>
                <a:sym typeface="Arial"/>
              </a:rPr>
              <a:t>This is primarily how the public measures </a:t>
            </a:r>
            <a:r>
              <a:rPr lang="en-US" sz="1100" b="1" kern="0" dirty="0" smtClean="0">
                <a:solidFill>
                  <a:srgbClr val="0F2548"/>
                </a:solidFill>
                <a:latin typeface="Source Sans Pro"/>
                <a:cs typeface="Arial"/>
                <a:sym typeface="Arial"/>
              </a:rPr>
              <a:t> / experiences us </a:t>
            </a:r>
            <a:r>
              <a:rPr lang="en-US" sz="1100" b="1" kern="0" dirty="0" smtClean="0">
                <a:solidFill>
                  <a:srgbClr val="0F2548"/>
                </a:solidFill>
                <a:latin typeface="Source Sans Pro"/>
                <a:cs typeface="Arial"/>
                <a:sym typeface="Arial"/>
              </a:rPr>
              <a:t>and expects us to work</a:t>
            </a:r>
            <a:endParaRPr lang="en-US" sz="1100" b="1" kern="0" dirty="0">
              <a:solidFill>
                <a:srgbClr val="0F2548"/>
              </a:solidFill>
              <a:latin typeface="Source Sans Pro"/>
              <a:cs typeface="Arial"/>
              <a:sym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196110" y="5380244"/>
            <a:ext cx="2514" cy="398833"/>
          </a:xfrm>
          <a:prstGeom prst="straightConnector1">
            <a:avLst/>
          </a:prstGeom>
          <a:noFill/>
          <a:ln w="9525" cap="flat" cmpd="sng" algn="ctr">
            <a:solidFill>
              <a:srgbClr val="E0B414"/>
            </a:solidFill>
            <a:prstDash val="solid"/>
            <a:tailEnd type="triangle"/>
          </a:ln>
          <a:effectLst/>
        </p:spPr>
      </p:cxnSp>
      <p:sp>
        <p:nvSpPr>
          <p:cNvPr id="51" name="Oval Callout 50"/>
          <p:cNvSpPr/>
          <p:nvPr/>
        </p:nvSpPr>
        <p:spPr>
          <a:xfrm>
            <a:off x="7129640" y="1131861"/>
            <a:ext cx="2101180" cy="1410512"/>
          </a:xfrm>
          <a:prstGeom prst="wedgeEllipseCallout">
            <a:avLst/>
          </a:prstGeom>
          <a:solidFill>
            <a:srgbClr val="CCA22C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CA22C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Arial"/>
              </a:rPr>
              <a:t>A tornado wreaked havoc in my community. I need help finding shelter, clean water, and assistance as I rebuild my life.</a:t>
            </a:r>
          </a:p>
        </p:txBody>
      </p:sp>
      <p:sp>
        <p:nvSpPr>
          <p:cNvPr id="52" name="Oval Callout 51"/>
          <p:cNvSpPr/>
          <p:nvPr/>
        </p:nvSpPr>
        <p:spPr>
          <a:xfrm>
            <a:off x="7172521" y="4643015"/>
            <a:ext cx="1436049" cy="836578"/>
          </a:xfrm>
          <a:prstGeom prst="wedgeEllipseCallout">
            <a:avLst/>
          </a:prstGeom>
          <a:solidFill>
            <a:srgbClr val="CCA22C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CA22C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Arial"/>
              </a:rPr>
              <a:t>I’m taking over my grandparents’ farm</a:t>
            </a:r>
          </a:p>
        </p:txBody>
      </p:sp>
      <p:sp>
        <p:nvSpPr>
          <p:cNvPr id="53" name="Oval Callout 52"/>
          <p:cNvSpPr/>
          <p:nvPr/>
        </p:nvSpPr>
        <p:spPr>
          <a:xfrm>
            <a:off x="7141517" y="2971724"/>
            <a:ext cx="1206469" cy="551572"/>
          </a:xfrm>
          <a:prstGeom prst="wedgeEllipseCallout">
            <a:avLst>
              <a:gd name="adj1" fmla="val 25554"/>
              <a:gd name="adj2" fmla="val 62500"/>
            </a:avLst>
          </a:prstGeom>
          <a:solidFill>
            <a:srgbClr val="CCA22C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CA22C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Arial"/>
              </a:rPr>
              <a:t>I turned 18</a:t>
            </a:r>
          </a:p>
        </p:txBody>
      </p:sp>
      <p:sp>
        <p:nvSpPr>
          <p:cNvPr id="54" name="Oval Callout 53"/>
          <p:cNvSpPr/>
          <p:nvPr/>
        </p:nvSpPr>
        <p:spPr>
          <a:xfrm>
            <a:off x="8120067" y="3384613"/>
            <a:ext cx="1051180" cy="515562"/>
          </a:xfrm>
          <a:prstGeom prst="wedgeEllipseCallout">
            <a:avLst>
              <a:gd name="adj1" fmla="val -26921"/>
              <a:gd name="adj2" fmla="val 73082"/>
            </a:avLst>
          </a:prstGeom>
          <a:solidFill>
            <a:srgbClr val="CCA22C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CA22C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Arial"/>
              </a:rPr>
              <a:t>I’m retiring</a:t>
            </a:r>
          </a:p>
        </p:txBody>
      </p:sp>
      <p:sp>
        <p:nvSpPr>
          <p:cNvPr id="55" name="Oval Callout 54"/>
          <p:cNvSpPr/>
          <p:nvPr/>
        </p:nvSpPr>
        <p:spPr>
          <a:xfrm>
            <a:off x="7108271" y="3592870"/>
            <a:ext cx="1128825" cy="836579"/>
          </a:xfrm>
          <a:prstGeom prst="wedgeEllipseCallout">
            <a:avLst>
              <a:gd name="adj1" fmla="val 21943"/>
              <a:gd name="adj2" fmla="val 73082"/>
            </a:avLst>
          </a:prstGeom>
          <a:solidFill>
            <a:srgbClr val="CCA22C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CA22C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Arial"/>
              </a:rPr>
              <a:t>I think my identity was stolen</a:t>
            </a:r>
          </a:p>
        </p:txBody>
      </p:sp>
      <p:sp>
        <p:nvSpPr>
          <p:cNvPr id="56" name="Oval Callout 55"/>
          <p:cNvSpPr/>
          <p:nvPr/>
        </p:nvSpPr>
        <p:spPr>
          <a:xfrm>
            <a:off x="8180230" y="3964955"/>
            <a:ext cx="1028834" cy="836579"/>
          </a:xfrm>
          <a:prstGeom prst="wedgeEllipseCallout">
            <a:avLst>
              <a:gd name="adj1" fmla="val 21943"/>
              <a:gd name="adj2" fmla="val 73082"/>
            </a:avLst>
          </a:prstGeom>
          <a:solidFill>
            <a:srgbClr val="CCA22C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CA22C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Arial"/>
              </a:rPr>
              <a:t>I need to take care of my mom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20305" y="2611947"/>
            <a:ext cx="160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 smtClean="0">
                <a:solidFill>
                  <a:srgbClr val="B31942"/>
                </a:solidFill>
                <a:latin typeface="Source Sans Pro"/>
                <a:cs typeface="Arial"/>
                <a:sym typeface="Arial"/>
              </a:rPr>
              <a:t>“Life Events / Occasions”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727191" y="3541228"/>
            <a:ext cx="1320261" cy="1"/>
          </a:xfrm>
          <a:prstGeom prst="straightConnector1">
            <a:avLst/>
          </a:prstGeom>
          <a:noFill/>
          <a:ln w="9525" cap="flat" cmpd="sng" algn="ctr">
            <a:solidFill>
              <a:srgbClr val="CCA22C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>
          <a:xfrm>
            <a:off x="2127295" y="1896364"/>
            <a:ext cx="0" cy="2068591"/>
          </a:xfrm>
          <a:prstGeom prst="straightConnector1">
            <a:avLst/>
          </a:prstGeom>
          <a:noFill/>
          <a:ln w="9525" cap="flat" cmpd="sng" algn="ctr">
            <a:solidFill>
              <a:srgbClr val="72A8DB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561964" y="3958942"/>
            <a:ext cx="11904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500" b="1" kern="0" dirty="0" smtClean="0">
                <a:solidFill>
                  <a:srgbClr val="0B2644"/>
                </a:solidFill>
                <a:latin typeface="Source Sans Pro"/>
                <a:cs typeface="Arial"/>
                <a:sym typeface="Arial"/>
              </a:rPr>
              <a:t>Agency Accounts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300" b="1" kern="0" dirty="0" smtClean="0">
                <a:solidFill>
                  <a:srgbClr val="B31942"/>
                </a:solidFill>
                <a:latin typeface="Source Sans Pro"/>
                <a:cs typeface="Arial"/>
                <a:sym typeface="Arial"/>
              </a:rPr>
              <a:t>“Providers”</a:t>
            </a:r>
            <a:endParaRPr lang="en-US" sz="1300" kern="0" dirty="0" smtClean="0">
              <a:solidFill>
                <a:srgbClr val="B31942"/>
              </a:solidFill>
              <a:latin typeface="Source Sans Pro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 smtClean="0">
                <a:solidFill>
                  <a:srgbClr val="0B2644"/>
                </a:solidFill>
                <a:latin typeface="Source Sans Pro"/>
                <a:cs typeface="Arial"/>
                <a:sym typeface="Arial"/>
              </a:rPr>
              <a:t>105</a:t>
            </a:r>
          </a:p>
        </p:txBody>
      </p:sp>
    </p:spTree>
    <p:extLst>
      <p:ext uri="{BB962C8B-B14F-4D97-AF65-F5344CB8AC3E}">
        <p14:creationId xmlns:p14="http://schemas.microsoft.com/office/powerpoint/2010/main" val="178451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9F119F-1FC3-BE4B-A82F-FAE71416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409700"/>
          </a:xfrm>
        </p:spPr>
        <p:txBody>
          <a:bodyPr anchor="ctr"/>
          <a:lstStyle/>
          <a:p>
            <a:r>
              <a:rPr lang="en-US" dirty="0" smtClean="0"/>
              <a:t>What can a Federal “service” look like?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B2BB-DFEC-8944-9893-8C9F0C486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3503A-0FAD-984A-939E-36929814B2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A54AD-958E-F741-8EE0-74FD4C1D8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Federal Customer Experience Initiative</a:t>
            </a:r>
            <a:endParaRPr lang="en-US" dirty="0"/>
          </a:p>
        </p:txBody>
      </p:sp>
      <p:sp>
        <p:nvSpPr>
          <p:cNvPr id="32" name="Oval Callout 31"/>
          <p:cNvSpPr/>
          <p:nvPr/>
        </p:nvSpPr>
        <p:spPr>
          <a:xfrm>
            <a:off x="1950908" y="1494867"/>
            <a:ext cx="1206469" cy="481206"/>
          </a:xfrm>
          <a:prstGeom prst="wedgeEllipseCallout">
            <a:avLst>
              <a:gd name="adj1" fmla="val 25554"/>
              <a:gd name="adj2" fmla="val 62500"/>
            </a:avLst>
          </a:prstGeom>
          <a:solidFill>
            <a:srgbClr val="E3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F2548"/>
                </a:solidFill>
              </a:rPr>
              <a:t>April 15th</a:t>
            </a:r>
            <a:endParaRPr lang="en-US" sz="1000" b="1" dirty="0">
              <a:solidFill>
                <a:srgbClr val="0F2548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1811779" y="2117856"/>
            <a:ext cx="1482055" cy="547028"/>
          </a:xfrm>
          <a:prstGeom prst="wedgeEllipseCallout">
            <a:avLst/>
          </a:prstGeom>
          <a:solidFill>
            <a:srgbClr val="E3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F2548"/>
                </a:solidFill>
              </a:rPr>
              <a:t>I’m traveling internationally</a:t>
            </a:r>
            <a:endParaRPr lang="en-US" sz="1000" b="1" dirty="0">
              <a:solidFill>
                <a:srgbClr val="0F2548"/>
              </a:solidFill>
            </a:endParaRPr>
          </a:p>
        </p:txBody>
      </p:sp>
      <p:sp>
        <p:nvSpPr>
          <p:cNvPr id="61" name="Oval Callout 60"/>
          <p:cNvSpPr/>
          <p:nvPr/>
        </p:nvSpPr>
        <p:spPr>
          <a:xfrm>
            <a:off x="1802482" y="2777817"/>
            <a:ext cx="1436049" cy="729853"/>
          </a:xfrm>
          <a:prstGeom prst="wedgeEllipseCallout">
            <a:avLst/>
          </a:prstGeom>
          <a:solidFill>
            <a:srgbClr val="E3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F2548"/>
                </a:solidFill>
              </a:rPr>
              <a:t>I’m taking over my grandparents’ farm</a:t>
            </a:r>
            <a:endParaRPr lang="en-US" sz="1000" b="1" dirty="0">
              <a:solidFill>
                <a:srgbClr val="0F2548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71098" y="1050558"/>
            <a:ext cx="16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31942"/>
                </a:solidFill>
              </a:rPr>
              <a:t>Offering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24496" y="1050558"/>
            <a:ext cx="16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31942"/>
                </a:solidFill>
              </a:rPr>
              <a:t>Service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52073" y="1581746"/>
            <a:ext cx="12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Tax Payment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605471" y="1581746"/>
            <a:ext cx="12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Online filing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752073" y="2212547"/>
            <a:ext cx="12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Passport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605471" y="2113691"/>
            <a:ext cx="12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Passport </a:t>
            </a:r>
            <a:r>
              <a:rPr lang="en-US" sz="1200" dirty="0" smtClean="0"/>
              <a:t>Application / Renewal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745728" y="2924699"/>
            <a:ext cx="1243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Access to Financing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599126" y="2924699"/>
            <a:ext cx="1243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Microloan Program</a:t>
            </a:r>
            <a:endParaRPr lang="en-US" sz="1200" dirty="0"/>
          </a:p>
        </p:txBody>
      </p:sp>
      <p:sp>
        <p:nvSpPr>
          <p:cNvPr id="70" name="Oval Callout 69"/>
          <p:cNvSpPr/>
          <p:nvPr/>
        </p:nvSpPr>
        <p:spPr>
          <a:xfrm>
            <a:off x="1783954" y="3662915"/>
            <a:ext cx="1459053" cy="557525"/>
          </a:xfrm>
          <a:prstGeom prst="wedgeEllipseCallout">
            <a:avLst/>
          </a:prstGeom>
          <a:solidFill>
            <a:srgbClr val="E3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F2548"/>
                </a:solidFill>
              </a:rPr>
              <a:t>I want to take my kids on a vacation</a:t>
            </a:r>
            <a:endParaRPr lang="en-US" sz="1000" b="1" dirty="0">
              <a:solidFill>
                <a:srgbClr val="0F2548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52072" y="3641542"/>
            <a:ext cx="12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Parks Pass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514983" y="3596415"/>
            <a:ext cx="142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Vacation Planner (recreation.gov)</a:t>
            </a:r>
            <a:endParaRPr lang="en-US" sz="1200" dirty="0"/>
          </a:p>
        </p:txBody>
      </p:sp>
      <p:sp>
        <p:nvSpPr>
          <p:cNvPr id="73" name="Oval Callout 72"/>
          <p:cNvSpPr/>
          <p:nvPr/>
        </p:nvSpPr>
        <p:spPr>
          <a:xfrm>
            <a:off x="1811779" y="4318406"/>
            <a:ext cx="1459053" cy="557525"/>
          </a:xfrm>
          <a:prstGeom prst="wedgeEllipseCallout">
            <a:avLst/>
          </a:prstGeom>
          <a:solidFill>
            <a:srgbClr val="E3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F2548"/>
                </a:solidFill>
              </a:rPr>
              <a:t>I had a child</a:t>
            </a:r>
            <a:endParaRPr lang="en-US" sz="1000" b="1" dirty="0">
              <a:solidFill>
                <a:srgbClr val="0F2548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3715" y="4323945"/>
            <a:ext cx="185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Vaccine Recommendations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491493" y="4289659"/>
            <a:ext cx="142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CDC Vaccine Schedule App</a:t>
            </a:r>
            <a:endParaRPr lang="en-US" sz="1200" dirty="0"/>
          </a:p>
        </p:txBody>
      </p:sp>
      <p:sp>
        <p:nvSpPr>
          <p:cNvPr id="76" name="Oval Callout 75"/>
          <p:cNvSpPr/>
          <p:nvPr/>
        </p:nvSpPr>
        <p:spPr>
          <a:xfrm>
            <a:off x="1739241" y="4997544"/>
            <a:ext cx="1548477" cy="630618"/>
          </a:xfrm>
          <a:prstGeom prst="wedgeEllipseCallout">
            <a:avLst/>
          </a:prstGeom>
          <a:solidFill>
            <a:srgbClr val="E3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F2548"/>
                </a:solidFill>
              </a:rPr>
              <a:t>I’m planning my company’s growth strategy</a:t>
            </a:r>
            <a:endParaRPr lang="en-US" sz="1000" b="1" dirty="0">
              <a:solidFill>
                <a:srgbClr val="0F2548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60212" y="5031176"/>
            <a:ext cx="185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American Housing </a:t>
            </a:r>
            <a:endParaRPr lang="en-US" sz="1200" dirty="0" smtClean="0"/>
          </a:p>
          <a:p>
            <a:pPr algn="ctr"/>
            <a:r>
              <a:rPr lang="en-US" sz="1200" dirty="0" smtClean="0"/>
              <a:t>Survey </a:t>
            </a:r>
            <a:r>
              <a:rPr lang="en-US" sz="1200" dirty="0"/>
              <a:t>Data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491493" y="5006616"/>
            <a:ext cx="142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Census Data Release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7237388" y="2201572"/>
            <a:ext cx="3096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Administrative: </a:t>
            </a:r>
            <a:r>
              <a:rPr lang="en-US" sz="1000" dirty="0"/>
              <a:t>Requesting or renewing items that do not require an extensive eligibility determination or multi-stage review processes such as getting a license, passport, or social security card.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7237386" y="2902029"/>
            <a:ext cx="3191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Benefits: </a:t>
            </a:r>
            <a:r>
              <a:rPr lang="en-US" sz="1000" dirty="0"/>
              <a:t>Applying for or progressing through more complex government processes to determine eligibility and degree of benefit such as immigration, Medicare, Veterans’ Health services, or a small business loan.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7237386" y="1526329"/>
            <a:ext cx="3191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Compliance: </a:t>
            </a:r>
            <a:r>
              <a:rPr lang="en-US" sz="1000" dirty="0"/>
              <a:t>Completing required actions such as filing taxes, submitting information for or engaging with an auditor, environmental reporting, or completing a survey mandated by law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7816685" y="1050558"/>
            <a:ext cx="1937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31942"/>
                </a:solidFill>
              </a:rPr>
              <a:t>Service Type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237386" y="3641541"/>
            <a:ext cx="3191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Recreation: </a:t>
            </a:r>
            <a:r>
              <a:rPr lang="en-US" sz="1000" dirty="0"/>
              <a:t>Utilizing a public space such as national parks, historical sites, </a:t>
            </a:r>
            <a:r>
              <a:rPr lang="en-US" sz="1000" dirty="0"/>
              <a:t>or visiting  </a:t>
            </a:r>
            <a:r>
              <a:rPr lang="en-US" sz="1000" dirty="0"/>
              <a:t>museums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37386" y="5626846"/>
            <a:ext cx="33441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Regulatory: </a:t>
            </a:r>
            <a:r>
              <a:rPr lang="en-US" sz="1000" dirty="0"/>
              <a:t>Providing clear guidance to support commerce, transportation, employment rules,</a:t>
            </a:r>
          </a:p>
          <a:p>
            <a:r>
              <a:rPr lang="en-US" sz="1000" dirty="0"/>
              <a:t>workplace safety, public safety (e.g., ensuring clean water, safe medicines); enabling reporting of grievances (e.g., consumer protection)</a:t>
            </a:r>
            <a:endParaRPr 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7237386" y="4215362"/>
            <a:ext cx="32774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Informational: </a:t>
            </a:r>
            <a:r>
              <a:rPr lang="en-US" sz="1000" dirty="0"/>
              <a:t>Providing authoritative knowledge-based resources to the public such as designing</a:t>
            </a:r>
          </a:p>
          <a:p>
            <a:r>
              <a:rPr lang="en-US" sz="1000" dirty="0"/>
              <a:t>labels, releasing warnings, requiring disclosures, or providing health recommendations.</a:t>
            </a:r>
            <a:endParaRPr lang="en-US" sz="1000" dirty="0"/>
          </a:p>
        </p:txBody>
      </p:sp>
      <p:sp>
        <p:nvSpPr>
          <p:cNvPr id="86" name="Oval Callout 85"/>
          <p:cNvSpPr/>
          <p:nvPr/>
        </p:nvSpPr>
        <p:spPr>
          <a:xfrm>
            <a:off x="1636197" y="5749775"/>
            <a:ext cx="1768617" cy="557525"/>
          </a:xfrm>
          <a:prstGeom prst="wedgeEllipseCallout">
            <a:avLst/>
          </a:prstGeom>
          <a:solidFill>
            <a:srgbClr val="E3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F2548"/>
                </a:solidFill>
              </a:rPr>
              <a:t>I have unexplained fees on my credit card statement</a:t>
            </a:r>
            <a:endParaRPr lang="en-US" sz="1000" b="1" dirty="0">
              <a:solidFill>
                <a:srgbClr val="0F2548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71755" y="5855823"/>
            <a:ext cx="185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Legal recourse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514983" y="5705373"/>
            <a:ext cx="142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Financial product complaint reporting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7237385" y="5030706"/>
            <a:ext cx="31917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Data and Research: </a:t>
            </a:r>
            <a:r>
              <a:rPr lang="en-US" sz="1000" dirty="0"/>
              <a:t>Conducting or funding research, maintaining and preserving artifacts, collecting, analyzing, reporting, and sharing data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818103" y="1050558"/>
            <a:ext cx="16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B31942"/>
                </a:solidFill>
              </a:rPr>
              <a:t>Occasion</a:t>
            </a:r>
            <a:endParaRPr lang="en-US" sz="1600" b="1" dirty="0">
              <a:solidFill>
                <a:srgbClr val="B319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2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9F119F-1FC3-BE4B-A82F-FAE71416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409700"/>
          </a:xfrm>
        </p:spPr>
        <p:txBody>
          <a:bodyPr/>
          <a:lstStyle/>
          <a:p>
            <a:r>
              <a:rPr lang="en-US" dirty="0" smtClean="0"/>
              <a:t>Service Mapping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B2BB-DFEC-8944-9893-8C9F0C486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3503A-0FAD-984A-939E-36929814B2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F30FE6-AFB7-3F46-9C56-961219BA2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Federal CX Initiative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CD2B-1487-944C-80B8-0A5FD109C475}"/>
              </a:ext>
            </a:extLst>
          </p:cNvPr>
          <p:cNvSpPr txBox="1"/>
          <p:nvPr/>
        </p:nvSpPr>
        <p:spPr>
          <a:xfrm>
            <a:off x="457200" y="2508067"/>
            <a:ext cx="3619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31942"/>
                </a:solidFill>
              </a:rPr>
              <a:t>(the why) </a:t>
            </a:r>
            <a:r>
              <a:rPr lang="en-US" sz="1400" dirty="0"/>
              <a:t>A customer* situation and goal. Can be written as a story describing their intent or a life event. Include information on the scale of the demand or impact of the problem and characteristics of the person.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* = ‘customers’ are individuals or companies seeking to be served by your agency</a:t>
            </a:r>
          </a:p>
          <a:p>
            <a:endParaRPr lang="en-US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39226-45B4-5041-BB45-B3BEEAC76C5D}"/>
              </a:ext>
            </a:extLst>
          </p:cNvPr>
          <p:cNvSpPr txBox="1"/>
          <p:nvPr/>
        </p:nvSpPr>
        <p:spPr>
          <a:xfrm>
            <a:off x="4267200" y="2508067"/>
            <a:ext cx="3619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31942"/>
                </a:solidFill>
              </a:rPr>
              <a:t>(verb) </a:t>
            </a:r>
            <a:r>
              <a:rPr lang="en-US" sz="1400" dirty="0"/>
              <a:t>the process a customer goes through - and the sum of the help provided by an agency and it’s partners throughout - to obtain or make use of the offering.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i="1" dirty="0"/>
              <a:t>The service is made up of…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E5FD6-AD65-F745-B8A1-4B828BA7CEA4}"/>
              </a:ext>
            </a:extLst>
          </p:cNvPr>
          <p:cNvSpPr txBox="1"/>
          <p:nvPr/>
        </p:nvSpPr>
        <p:spPr>
          <a:xfrm>
            <a:off x="8112994" y="2508067"/>
            <a:ext cx="350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31942"/>
                </a:solidFill>
              </a:rPr>
              <a:t>(noun) </a:t>
            </a:r>
            <a:r>
              <a:rPr lang="en-US" sz="1400" dirty="0"/>
              <a:t>Product, good, or value received / task completed, e.g., passport, flu shot, loan, tax payment, </a:t>
            </a:r>
            <a:r>
              <a:rPr lang="en-US" sz="1400" dirty="0" smtClean="0"/>
              <a:t>progress through a border checkpoint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5F582-9F89-9D4B-B80F-C6CD427A396B}"/>
              </a:ext>
            </a:extLst>
          </p:cNvPr>
          <p:cNvSpPr txBox="1"/>
          <p:nvPr/>
        </p:nvSpPr>
        <p:spPr>
          <a:xfrm>
            <a:off x="457200" y="2060491"/>
            <a:ext cx="308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F2548"/>
                </a:solidFill>
                <a:latin typeface="+mj-lt"/>
              </a:rPr>
              <a:t>Occasion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ADAA5-228F-9244-922B-21ACB2F5E3A3}"/>
              </a:ext>
            </a:extLst>
          </p:cNvPr>
          <p:cNvSpPr txBox="1"/>
          <p:nvPr/>
        </p:nvSpPr>
        <p:spPr>
          <a:xfrm>
            <a:off x="4267200" y="2060491"/>
            <a:ext cx="308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F2548"/>
                </a:solidFill>
                <a:latin typeface="+mj-lt"/>
              </a:rPr>
              <a:t>High-Impact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6EF46-C143-F746-8A62-301D6B78514C}"/>
              </a:ext>
            </a:extLst>
          </p:cNvPr>
          <p:cNvSpPr txBox="1"/>
          <p:nvPr/>
        </p:nvSpPr>
        <p:spPr>
          <a:xfrm>
            <a:off x="8117305" y="2060491"/>
            <a:ext cx="308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F2548"/>
                </a:solidFill>
                <a:latin typeface="+mj-lt"/>
              </a:rPr>
              <a:t>Offering or Objective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963-F41A-F149-BC72-844159607635}"/>
              </a:ext>
            </a:extLst>
          </p:cNvPr>
          <p:cNvCxnSpPr>
            <a:cxnSpLocks/>
          </p:cNvCxnSpPr>
          <p:nvPr/>
        </p:nvCxnSpPr>
        <p:spPr>
          <a:xfrm>
            <a:off x="1708484" y="2265570"/>
            <a:ext cx="236821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AF7991-79F7-2A48-9E1E-908E9B2AB494}"/>
              </a:ext>
            </a:extLst>
          </p:cNvPr>
          <p:cNvCxnSpPr>
            <a:cxnSpLocks/>
          </p:cNvCxnSpPr>
          <p:nvPr/>
        </p:nvCxnSpPr>
        <p:spPr>
          <a:xfrm>
            <a:off x="6692364" y="2265570"/>
            <a:ext cx="123243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A0D258-00E3-BF4B-A054-BB3A1DD36897}"/>
              </a:ext>
            </a:extLst>
          </p:cNvPr>
          <p:cNvSpPr txBox="1"/>
          <p:nvPr/>
        </p:nvSpPr>
        <p:spPr>
          <a:xfrm>
            <a:off x="1698767" y="4941073"/>
            <a:ext cx="2667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0F2548"/>
                </a:solidFill>
                <a:latin typeface="+mj-lt"/>
              </a:rPr>
              <a:t>Channels</a:t>
            </a:r>
            <a:endParaRPr lang="en-US" sz="1600" dirty="0">
              <a:solidFill>
                <a:srgbClr val="0F2548"/>
              </a:solidFill>
              <a:latin typeface="+mj-lt"/>
            </a:endParaRPr>
          </a:p>
          <a:p>
            <a:r>
              <a:rPr lang="en-US" sz="1400" dirty="0" smtClean="0">
                <a:solidFill>
                  <a:srgbClr val="B31942"/>
                </a:solidFill>
              </a:rPr>
              <a:t>(</a:t>
            </a:r>
            <a:r>
              <a:rPr lang="en-US" sz="1400" dirty="0">
                <a:solidFill>
                  <a:srgbClr val="B31942"/>
                </a:solidFill>
              </a:rPr>
              <a:t>places) </a:t>
            </a:r>
            <a:r>
              <a:rPr lang="en-US" sz="1400" dirty="0"/>
              <a:t>Where to access or interact with the service, e.g., </a:t>
            </a:r>
            <a:r>
              <a:rPr lang="en-US" sz="1400" dirty="0" smtClean="0"/>
              <a:t>communication letters, websites</a:t>
            </a:r>
            <a:r>
              <a:rPr lang="en-US" sz="1400" dirty="0"/>
              <a:t>, contact centers</a:t>
            </a:r>
            <a:endParaRPr lang="en-US" sz="2000" dirty="0">
              <a:solidFill>
                <a:srgbClr val="0F2548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39D47-27BE-F74D-8A0D-6CA11E9CAD57}"/>
              </a:ext>
            </a:extLst>
          </p:cNvPr>
          <p:cNvSpPr txBox="1"/>
          <p:nvPr/>
        </p:nvSpPr>
        <p:spPr>
          <a:xfrm>
            <a:off x="4564911" y="4941073"/>
            <a:ext cx="2667000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F2548"/>
                </a:solidFill>
                <a:latin typeface="+mj-lt"/>
              </a:rPr>
              <a:t>Roles + Operations</a:t>
            </a:r>
          </a:p>
          <a:p>
            <a:r>
              <a:rPr lang="en-US" sz="1400" dirty="0">
                <a:solidFill>
                  <a:srgbClr val="B31942"/>
                </a:solidFill>
              </a:rPr>
              <a:t>(people) </a:t>
            </a:r>
            <a:r>
              <a:rPr lang="en-US" sz="1400" dirty="0"/>
              <a:t>Tasks to perform </a:t>
            </a:r>
            <a:br>
              <a:rPr lang="en-US" sz="1400" dirty="0"/>
            </a:br>
            <a:r>
              <a:rPr lang="en-US" sz="1400" dirty="0"/>
              <a:t>and who does do them, e.g., concierge, county office employee, auditor, chat bot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BE1BC-72FF-AD45-A3B8-6BC77D4EFBA1}"/>
              </a:ext>
            </a:extLst>
          </p:cNvPr>
          <p:cNvSpPr txBox="1"/>
          <p:nvPr/>
        </p:nvSpPr>
        <p:spPr>
          <a:xfrm>
            <a:off x="7451867" y="4941717"/>
            <a:ext cx="2667000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F2548"/>
                </a:solidFill>
                <a:latin typeface="+mj-lt"/>
              </a:rPr>
              <a:t>Tools + Technologies</a:t>
            </a:r>
          </a:p>
          <a:p>
            <a:r>
              <a:rPr lang="en-US" sz="1400" dirty="0">
                <a:solidFill>
                  <a:srgbClr val="B31942"/>
                </a:solidFill>
              </a:rPr>
              <a:t>(things)</a:t>
            </a:r>
            <a:r>
              <a:rPr lang="en-US" sz="1400" dirty="0"/>
              <a:t> Foundational building blocks for delivering services, e.g., systems, tools, physical capital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C0510-6051-CA40-A751-0DF901ACAF79}"/>
              </a:ext>
            </a:extLst>
          </p:cNvPr>
          <p:cNvCxnSpPr>
            <a:cxnSpLocks/>
          </p:cNvCxnSpPr>
          <p:nvPr/>
        </p:nvCxnSpPr>
        <p:spPr>
          <a:xfrm>
            <a:off x="5494647" y="4119012"/>
            <a:ext cx="0" cy="75303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1D9B-5AFE-0144-B3A7-0C3430B50BE3}"/>
              </a:ext>
            </a:extLst>
          </p:cNvPr>
          <p:cNvCxnSpPr>
            <a:cxnSpLocks/>
          </p:cNvCxnSpPr>
          <p:nvPr/>
        </p:nvCxnSpPr>
        <p:spPr>
          <a:xfrm flipH="1">
            <a:off x="2578589" y="4518717"/>
            <a:ext cx="5832116" cy="233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B909F7-CC5C-D842-9D84-0175801088A7}"/>
              </a:ext>
            </a:extLst>
          </p:cNvPr>
          <p:cNvCxnSpPr>
            <a:cxnSpLocks/>
          </p:cNvCxnSpPr>
          <p:nvPr/>
        </p:nvCxnSpPr>
        <p:spPr>
          <a:xfrm>
            <a:off x="2578589" y="4542041"/>
            <a:ext cx="0" cy="3300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5D2996-3BCF-B14A-AA9F-49DFB62D6D08}"/>
              </a:ext>
            </a:extLst>
          </p:cNvPr>
          <p:cNvCxnSpPr>
            <a:cxnSpLocks/>
          </p:cNvCxnSpPr>
          <p:nvPr/>
        </p:nvCxnSpPr>
        <p:spPr>
          <a:xfrm>
            <a:off x="8410705" y="4518717"/>
            <a:ext cx="0" cy="3300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BE35A4-CE17-D34C-BB6D-31D5F82946FB}"/>
              </a:ext>
            </a:extLst>
          </p:cNvPr>
          <p:cNvSpPr txBox="1"/>
          <p:nvPr/>
        </p:nvSpPr>
        <p:spPr>
          <a:xfrm>
            <a:off x="457200" y="110799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Services </a:t>
            </a:r>
            <a:r>
              <a:rPr lang="en-US" sz="1600" dirty="0"/>
              <a:t>respond to a customer life event and enable or complement offerings often through a process or workflow comprising multiple touchpoints with technology, objects, and people.</a:t>
            </a:r>
          </a:p>
        </p:txBody>
      </p:sp>
    </p:spTree>
    <p:extLst>
      <p:ext uri="{BB962C8B-B14F-4D97-AF65-F5344CB8AC3E}">
        <p14:creationId xmlns:p14="http://schemas.microsoft.com/office/powerpoint/2010/main" val="192703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22076DC-4B4A-473D-9576-0D5D4DF62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93371"/>
              </p:ext>
            </p:extLst>
          </p:nvPr>
        </p:nvGraphicFramePr>
        <p:xfrm>
          <a:off x="500917" y="4609309"/>
          <a:ext cx="3493906" cy="20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906">
                  <a:extLst>
                    <a:ext uri="{9D8B030D-6E8A-4147-A177-3AD203B41FA5}">
                      <a16:colId xmlns:a16="http://schemas.microsoft.com/office/drawing/2014/main" val="2300779285"/>
                    </a:ext>
                  </a:extLst>
                </a:gridCol>
              </a:tblGrid>
              <a:tr h="2859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57758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56631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21077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049937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80764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85654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955082"/>
                  </a:ext>
                </a:extLst>
              </a:tr>
            </a:tbl>
          </a:graphicData>
        </a:graphic>
      </p:graphicFrame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4807FC60-70A0-4416-B882-D710C4474E3F}"/>
              </a:ext>
            </a:extLst>
          </p:cNvPr>
          <p:cNvSpPr txBox="1">
            <a:spLocks/>
          </p:cNvSpPr>
          <p:nvPr/>
        </p:nvSpPr>
        <p:spPr>
          <a:xfrm>
            <a:off x="500917" y="4140267"/>
            <a:ext cx="2052727" cy="326966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B31942"/>
                </a:solidFill>
                <a:latin typeface="Arial Nova Cond" panose="020B0506020202020204" pitchFamily="34" charset="0"/>
              </a:rPr>
              <a:t>Channels.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9F119F-1FC3-BE4B-A82F-FAE71416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409700"/>
          </a:xfrm>
        </p:spPr>
        <p:txBody>
          <a:bodyPr/>
          <a:lstStyle/>
          <a:p>
            <a:r>
              <a:rPr lang="en-US" dirty="0" smtClean="0"/>
              <a:t>Service Mapping Worksheet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E35A4-CE17-D34C-BB6D-31D5F82946FB}"/>
              </a:ext>
            </a:extLst>
          </p:cNvPr>
          <p:cNvSpPr txBox="1"/>
          <p:nvPr/>
        </p:nvSpPr>
        <p:spPr>
          <a:xfrm>
            <a:off x="457200" y="1107991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worksheet is meant to serve as an initial conversation facilitation tool at your agency to re-think of yourselves in the way your customers see you. You can go deeper by further defining the roles (call center representatives, county officers, application processers), platforms (an identify verification / login method, eligibility checker / data verifier, cloud apps, etc.), or enablers of your service delivery. </a:t>
            </a:r>
            <a:endParaRPr lang="en-US" sz="12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28D02A6-C70E-4778-8831-6DE66482D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26993"/>
              </p:ext>
            </p:extLst>
          </p:nvPr>
        </p:nvGraphicFramePr>
        <p:xfrm>
          <a:off x="530747" y="2163130"/>
          <a:ext cx="3493906" cy="20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906">
                  <a:extLst>
                    <a:ext uri="{9D8B030D-6E8A-4147-A177-3AD203B41FA5}">
                      <a16:colId xmlns:a16="http://schemas.microsoft.com/office/drawing/2014/main" val="2300779285"/>
                    </a:ext>
                  </a:extLst>
                </a:gridCol>
              </a:tblGrid>
              <a:tr h="2859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57758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56631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21077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049937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80764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85654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95508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C054355-7CFD-44AB-B1DF-54EB6010F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94873"/>
              </p:ext>
            </p:extLst>
          </p:nvPr>
        </p:nvGraphicFramePr>
        <p:xfrm>
          <a:off x="4367531" y="2163130"/>
          <a:ext cx="3493906" cy="20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906">
                  <a:extLst>
                    <a:ext uri="{9D8B030D-6E8A-4147-A177-3AD203B41FA5}">
                      <a16:colId xmlns:a16="http://schemas.microsoft.com/office/drawing/2014/main" val="2300779285"/>
                    </a:ext>
                  </a:extLst>
                </a:gridCol>
              </a:tblGrid>
              <a:tr h="2859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57758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56631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21077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049937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80764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85654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95508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F820BDB-D739-4777-88F5-BF6E754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08500"/>
              </p:ext>
            </p:extLst>
          </p:nvPr>
        </p:nvGraphicFramePr>
        <p:xfrm>
          <a:off x="8195401" y="2163130"/>
          <a:ext cx="3493906" cy="20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906">
                  <a:extLst>
                    <a:ext uri="{9D8B030D-6E8A-4147-A177-3AD203B41FA5}">
                      <a16:colId xmlns:a16="http://schemas.microsoft.com/office/drawing/2014/main" val="2300779285"/>
                    </a:ext>
                  </a:extLst>
                </a:gridCol>
              </a:tblGrid>
              <a:tr h="2859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57758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56631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21077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049937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80764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85654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955082"/>
                  </a:ext>
                </a:extLst>
              </a:tr>
            </a:tbl>
          </a:graphicData>
        </a:graphic>
      </p:graphicFrame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E0F24EC-6FEB-431A-970A-E2B9771F68E3}"/>
              </a:ext>
            </a:extLst>
          </p:cNvPr>
          <p:cNvSpPr txBox="1">
            <a:spLocks/>
          </p:cNvSpPr>
          <p:nvPr/>
        </p:nvSpPr>
        <p:spPr>
          <a:xfrm>
            <a:off x="475345" y="1675752"/>
            <a:ext cx="3549308" cy="326966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B31942"/>
                </a:solidFill>
                <a:latin typeface="Arial Nova Cond" panose="020B0506020202020204" pitchFamily="34" charset="0"/>
              </a:rPr>
              <a:t>Occasions (or </a:t>
            </a:r>
            <a:r>
              <a:rPr lang="en-US" b="1" dirty="0" smtClean="0">
                <a:solidFill>
                  <a:srgbClr val="B31942"/>
                </a:solidFill>
                <a:latin typeface="Arial Nova Cond" panose="020B0506020202020204" pitchFamily="34" charset="0"/>
              </a:rPr>
              <a:t>Customer Needs).</a:t>
            </a:r>
            <a:endParaRPr lang="en-US" b="1" dirty="0">
              <a:solidFill>
                <a:srgbClr val="B31942"/>
              </a:solidFill>
              <a:latin typeface="Arial Nova Cond" panose="020B0506020202020204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A014711-FE44-43D3-AA19-26A7DFF07CFE}"/>
              </a:ext>
            </a:extLst>
          </p:cNvPr>
          <p:cNvSpPr txBox="1">
            <a:spLocks/>
          </p:cNvSpPr>
          <p:nvPr/>
        </p:nvSpPr>
        <p:spPr>
          <a:xfrm>
            <a:off x="4367531" y="1675752"/>
            <a:ext cx="2257395" cy="326966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B31942"/>
                </a:solidFill>
                <a:latin typeface="Arial Nova Cond" panose="020B0506020202020204" pitchFamily="34" charset="0"/>
              </a:rPr>
              <a:t>Services.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F9848FA-D21E-4AB1-B343-9BF768F57597}"/>
              </a:ext>
            </a:extLst>
          </p:cNvPr>
          <p:cNvSpPr txBox="1">
            <a:spLocks/>
          </p:cNvSpPr>
          <p:nvPr/>
        </p:nvSpPr>
        <p:spPr>
          <a:xfrm>
            <a:off x="8195400" y="1675752"/>
            <a:ext cx="3220951" cy="326966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B31942"/>
                </a:solidFill>
                <a:latin typeface="Arial Nova Cond" panose="020B0506020202020204" pitchFamily="34" charset="0"/>
              </a:rPr>
              <a:t>Offerings (e.g., Products, Information).</a:t>
            </a:r>
          </a:p>
        </p:txBody>
      </p:sp>
    </p:spTree>
    <p:extLst>
      <p:ext uri="{BB962C8B-B14F-4D97-AF65-F5344CB8AC3E}">
        <p14:creationId xmlns:p14="http://schemas.microsoft.com/office/powerpoint/2010/main" val="244367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ederal CX">
      <a:dk1>
        <a:srgbClr val="000000"/>
      </a:dk1>
      <a:lt1>
        <a:srgbClr val="FFFFFF"/>
      </a:lt1>
      <a:dk2>
        <a:srgbClr val="0E2448"/>
      </a:dk2>
      <a:lt2>
        <a:srgbClr val="E2E6EC"/>
      </a:lt2>
      <a:accent1>
        <a:srgbClr val="B21941"/>
      </a:accent1>
      <a:accent2>
        <a:srgbClr val="CFD3D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1176</Words>
  <Application>Microsoft Office PowerPoint</Application>
  <PresentationFormat>Widescreen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 Cond</vt:lpstr>
      <vt:lpstr>Calibri</vt:lpstr>
      <vt:lpstr>Franklin Gothic Book</vt:lpstr>
      <vt:lpstr>Franklin Gothic Medium</vt:lpstr>
      <vt:lpstr>Source Sans Pro</vt:lpstr>
      <vt:lpstr>Office Theme</vt:lpstr>
      <vt:lpstr>PowerPoint Presentation</vt:lpstr>
      <vt:lpstr>Overview</vt:lpstr>
      <vt:lpstr>People experience life, not government</vt:lpstr>
      <vt:lpstr>What can a Federal “service” look like?</vt:lpstr>
      <vt:lpstr>Service Mapping</vt:lpstr>
      <vt:lpstr>Service Mapping 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Stienstra</dc:creator>
  <cp:lastModifiedBy>Boland, Amira C. EOP/OMB</cp:lastModifiedBy>
  <cp:revision>60</cp:revision>
  <dcterms:created xsi:type="dcterms:W3CDTF">2020-03-26T14:23:38Z</dcterms:created>
  <dcterms:modified xsi:type="dcterms:W3CDTF">2020-07-10T20:40:46Z</dcterms:modified>
</cp:coreProperties>
</file>