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1089600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34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itchFamily="34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itchFamily="34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itchFamily="34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8" userDrawn="1">
          <p15:clr>
            <a:srgbClr val="A4A3A4"/>
          </p15:clr>
        </p15:guide>
        <p15:guide id="2" orient="horz" pos="18541" userDrawn="1">
          <p15:clr>
            <a:srgbClr val="A4A3A4"/>
          </p15:clr>
        </p15:guide>
        <p15:guide id="3" orient="horz" pos="3521" userDrawn="1">
          <p15:clr>
            <a:srgbClr val="A4A3A4"/>
          </p15:clr>
        </p15:guide>
        <p15:guide id="4" orient="horz" pos="2012" userDrawn="1">
          <p15:clr>
            <a:srgbClr val="A4A3A4"/>
          </p15:clr>
        </p15:guide>
        <p15:guide id="5" pos="6377" userDrawn="1">
          <p15:clr>
            <a:srgbClr val="A4A3A4"/>
          </p15:clr>
        </p15:guide>
        <p15:guide id="6" pos="7210" userDrawn="1">
          <p15:clr>
            <a:srgbClr val="A4A3A4"/>
          </p15:clr>
        </p15:guide>
        <p15:guide id="7" pos="13124" userDrawn="1">
          <p15:clr>
            <a:srgbClr val="A4A3A4"/>
          </p15:clr>
        </p15:guide>
        <p15:guide id="8" pos="21031" userDrawn="1">
          <p15:clr>
            <a:srgbClr val="A4A3A4"/>
          </p15:clr>
        </p15:guide>
        <p15:guide id="9" pos="987" userDrawn="1">
          <p15:clr>
            <a:srgbClr val="A4A3A4"/>
          </p15:clr>
        </p15:guide>
        <p15:guide id="10" pos="13997" userDrawn="1">
          <p15:clr>
            <a:srgbClr val="A4A3A4"/>
          </p15:clr>
        </p15:guide>
        <p15:guide id="11" pos="20197" userDrawn="1">
          <p15:clr>
            <a:srgbClr val="A4A3A4"/>
          </p15:clr>
        </p15:guide>
        <p15:guide id="12" pos="264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drey Hendricks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4C6"/>
    <a:srgbClr val="5993CF"/>
    <a:srgbClr val="E9EDF4"/>
    <a:srgbClr val="D0D8E8"/>
    <a:srgbClr val="0A2B75"/>
    <a:srgbClr val="338BA2"/>
    <a:srgbClr val="40AECB"/>
    <a:srgbClr val="546DAB"/>
    <a:srgbClr val="4B7CB1"/>
    <a:srgbClr val="0C3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 preferSingleView="1">
    <p:restoredLeft sz="32787"/>
    <p:restoredTop sz="90929"/>
  </p:normalViewPr>
  <p:slideViewPr>
    <p:cSldViewPr snapToGrid="0">
      <p:cViewPr>
        <p:scale>
          <a:sx n="33" d="100"/>
          <a:sy n="33" d="100"/>
        </p:scale>
        <p:origin x="-1384" y="144"/>
      </p:cViewPr>
      <p:guideLst>
        <p:guide orient="horz" pos="678"/>
        <p:guide orient="horz" pos="18541"/>
        <p:guide orient="horz" pos="3521"/>
        <p:guide orient="horz" pos="2012"/>
        <p:guide pos="6377"/>
        <p:guide pos="7210"/>
        <p:guide pos="13124"/>
        <p:guide pos="21031"/>
        <p:guide pos="987"/>
        <p:guide pos="13997"/>
        <p:guide pos="20197"/>
        <p:guide pos="26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17556" tIns="8778" rIns="17556" bIns="8778" rtlCol="0"/>
          <a:lstStyle>
            <a:lvl1pPr algn="l">
              <a:defRPr sz="200"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17556" tIns="8778" rIns="17556" bIns="8778" rtlCol="0"/>
          <a:lstStyle>
            <a:lvl1pPr algn="r">
              <a:defRPr sz="200"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fld id="{FF8B0510-B1D4-4035-AE18-E024A9F9578E}" type="datetimeFigureOut">
              <a:rPr lang="en-US"/>
              <a:pPr>
                <a:defRPr/>
              </a:pPr>
              <a:t>5/6/2018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17556" tIns="8778" rIns="17556" bIns="8778" rtlCol="0" anchor="b"/>
          <a:lstStyle>
            <a:lvl1pPr algn="l">
              <a:defRPr sz="200"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17556" tIns="8778" rIns="17556" bIns="8778" rtlCol="0" anchor="b"/>
          <a:lstStyle>
            <a:lvl1pPr algn="r">
              <a:defRPr sz="200"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fld id="{1C29EA01-62A1-4F96-A4C3-8568B2E940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85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17556" tIns="8778" rIns="17556" bIns="8778" rtlCol="0"/>
          <a:lstStyle>
            <a:lvl1pPr algn="l">
              <a:defRPr sz="200"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17556" tIns="8778" rIns="17556" bIns="8778" rtlCol="0"/>
          <a:lstStyle>
            <a:lvl1pPr algn="r">
              <a:defRPr sz="200"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fld id="{44045C2B-E210-4A0F-9371-D51FB9B267EA}" type="datetimeFigureOut">
              <a:rPr lang="en-US"/>
              <a:pPr>
                <a:defRPr/>
              </a:pPr>
              <a:t>5/6/2018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94000" y="525463"/>
            <a:ext cx="37084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7556" tIns="8778" rIns="17556" bIns="877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17556" tIns="8778" rIns="17556" bIns="877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17556" tIns="8778" rIns="17556" bIns="8778" rtlCol="0" anchor="b"/>
          <a:lstStyle>
            <a:lvl1pPr algn="l">
              <a:defRPr sz="200"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17556" tIns="8778" rIns="17556" bIns="8778" rtlCol="0" anchor="b"/>
          <a:lstStyle>
            <a:lvl1pPr algn="r">
              <a:defRPr sz="200">
                <a:latin typeface="Helvetica" pitchFamily="34" charset="0"/>
                <a:cs typeface="Arial" charset="0"/>
              </a:defRPr>
            </a:lvl1pPr>
          </a:lstStyle>
          <a:p>
            <a:pPr>
              <a:defRPr/>
            </a:pPr>
            <a:fld id="{2DE97BA7-E296-4EA1-AAD2-AF827BCC7A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4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94000" y="525463"/>
            <a:ext cx="3708400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A1297E-D536-4C87-A275-2B12AAED58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70" y="9658529"/>
            <a:ext cx="37308065" cy="66629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40" y="17616845"/>
            <a:ext cx="30724929" cy="7946319"/>
          </a:xfrm>
        </p:spPr>
        <p:txBody>
          <a:bodyPr/>
          <a:lstStyle>
            <a:lvl1pPr marL="0" indent="0" algn="ctr">
              <a:buNone/>
              <a:defRPr/>
            </a:lvl1pPr>
            <a:lvl2pPr marL="323844" indent="0" algn="ctr">
              <a:buNone/>
              <a:defRPr/>
            </a:lvl2pPr>
            <a:lvl3pPr marL="647688" indent="0" algn="ctr">
              <a:buNone/>
              <a:defRPr/>
            </a:lvl3pPr>
            <a:lvl4pPr marL="971531" indent="0" algn="ctr">
              <a:buNone/>
              <a:defRPr/>
            </a:lvl4pPr>
            <a:lvl5pPr marL="1295375" indent="0" algn="ctr">
              <a:buNone/>
              <a:defRPr/>
            </a:lvl5pPr>
            <a:lvl6pPr marL="1619219" indent="0" algn="ctr">
              <a:buNone/>
              <a:defRPr/>
            </a:lvl6pPr>
            <a:lvl7pPr marL="1943064" indent="0" algn="ctr">
              <a:buNone/>
              <a:defRPr/>
            </a:lvl7pPr>
            <a:lvl8pPr marL="2266907" indent="0" algn="ctr">
              <a:buNone/>
              <a:defRPr/>
            </a:lvl8pPr>
            <a:lvl9pPr marL="259075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E07DA-EEA0-47A6-A116-E5817660FD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C5BCB-796C-43D4-9727-09F353ED68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299" y="2763225"/>
            <a:ext cx="9326335" cy="248719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572" y="2763225"/>
            <a:ext cx="27851101" cy="248719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84F06-0A1A-4636-AE66-7A9B5B6E89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6EF2C-2360-4381-9AE6-EEA238883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19978252"/>
            <a:ext cx="37308065" cy="6174139"/>
          </a:xfrm>
        </p:spPr>
        <p:txBody>
          <a:bodyPr anchor="t"/>
          <a:lstStyle>
            <a:lvl1pPr algn="l">
              <a:defRPr sz="283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177397"/>
            <a:ext cx="37308065" cy="6800850"/>
          </a:xfrm>
        </p:spPr>
        <p:txBody>
          <a:bodyPr anchor="b"/>
          <a:lstStyle>
            <a:lvl1pPr marL="0" indent="0">
              <a:buNone/>
              <a:defRPr sz="1417"/>
            </a:lvl1pPr>
            <a:lvl2pPr marL="323844" indent="0">
              <a:buNone/>
              <a:defRPr sz="1275"/>
            </a:lvl2pPr>
            <a:lvl3pPr marL="647688" indent="0">
              <a:buNone/>
              <a:defRPr sz="1133"/>
            </a:lvl3pPr>
            <a:lvl4pPr marL="971531" indent="0">
              <a:buNone/>
              <a:defRPr sz="992"/>
            </a:lvl4pPr>
            <a:lvl5pPr marL="1295375" indent="0">
              <a:buNone/>
              <a:defRPr sz="992"/>
            </a:lvl5pPr>
            <a:lvl6pPr marL="1619219" indent="0">
              <a:buNone/>
              <a:defRPr sz="992"/>
            </a:lvl6pPr>
            <a:lvl7pPr marL="1943064" indent="0">
              <a:buNone/>
              <a:defRPr sz="992"/>
            </a:lvl7pPr>
            <a:lvl8pPr marL="2266907" indent="0">
              <a:buNone/>
              <a:defRPr sz="992"/>
            </a:lvl8pPr>
            <a:lvl9pPr marL="2590751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87617-9B1B-4F9D-8B30-5602A78BE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572" y="8982343"/>
            <a:ext cx="18588717" cy="18652860"/>
          </a:xfrm>
        </p:spPr>
        <p:txBody>
          <a:bodyPr/>
          <a:lstStyle>
            <a:lvl1pPr>
              <a:defRPr sz="1983"/>
            </a:lvl1pPr>
            <a:lvl2pPr>
              <a:defRPr sz="1700"/>
            </a:lvl2pPr>
            <a:lvl3pPr>
              <a:defRPr sz="1417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0915" y="8982343"/>
            <a:ext cx="18588717" cy="18652860"/>
          </a:xfrm>
        </p:spPr>
        <p:txBody>
          <a:bodyPr/>
          <a:lstStyle>
            <a:lvl1pPr>
              <a:defRPr sz="1983"/>
            </a:lvl1pPr>
            <a:lvl2pPr>
              <a:defRPr sz="1700"/>
            </a:lvl2pPr>
            <a:lvl3pPr>
              <a:defRPr sz="1417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70CA-14AF-4062-9E11-685FBC421C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5" y="1244424"/>
            <a:ext cx="39501535" cy="518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4" y="6959782"/>
            <a:ext cx="19392901" cy="289965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844" indent="0">
              <a:buNone/>
              <a:defRPr sz="1417" b="1"/>
            </a:lvl2pPr>
            <a:lvl3pPr marL="647688" indent="0">
              <a:buNone/>
              <a:defRPr sz="1275" b="1"/>
            </a:lvl3pPr>
            <a:lvl4pPr marL="971531" indent="0">
              <a:buNone/>
              <a:defRPr sz="1133" b="1"/>
            </a:lvl4pPr>
            <a:lvl5pPr marL="1295375" indent="0">
              <a:buNone/>
              <a:defRPr sz="1133" b="1"/>
            </a:lvl5pPr>
            <a:lvl6pPr marL="1619219" indent="0">
              <a:buNone/>
              <a:defRPr sz="1133" b="1"/>
            </a:lvl6pPr>
            <a:lvl7pPr marL="1943064" indent="0">
              <a:buNone/>
              <a:defRPr sz="1133" b="1"/>
            </a:lvl7pPr>
            <a:lvl8pPr marL="2266907" indent="0">
              <a:buNone/>
              <a:defRPr sz="1133" b="1"/>
            </a:lvl8pPr>
            <a:lvl9pPr marL="2590751" indent="0">
              <a:buNone/>
              <a:defRPr sz="1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4" y="9859435"/>
            <a:ext cx="19392901" cy="17912204"/>
          </a:xfrm>
        </p:spPr>
        <p:txBody>
          <a:bodyPr/>
          <a:lstStyle>
            <a:lvl1pPr>
              <a:defRPr sz="1700"/>
            </a:lvl1pPr>
            <a:lvl2pPr>
              <a:defRPr sz="1417"/>
            </a:lvl2pPr>
            <a:lvl3pPr>
              <a:defRPr sz="1275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7" y="6959782"/>
            <a:ext cx="19399704" cy="2899657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3844" indent="0">
              <a:buNone/>
              <a:defRPr sz="1417" b="1"/>
            </a:lvl2pPr>
            <a:lvl3pPr marL="647688" indent="0">
              <a:buNone/>
              <a:defRPr sz="1275" b="1"/>
            </a:lvl3pPr>
            <a:lvl4pPr marL="971531" indent="0">
              <a:buNone/>
              <a:defRPr sz="1133" b="1"/>
            </a:lvl4pPr>
            <a:lvl5pPr marL="1295375" indent="0">
              <a:buNone/>
              <a:defRPr sz="1133" b="1"/>
            </a:lvl5pPr>
            <a:lvl6pPr marL="1619219" indent="0">
              <a:buNone/>
              <a:defRPr sz="1133" b="1"/>
            </a:lvl6pPr>
            <a:lvl7pPr marL="1943064" indent="0">
              <a:buNone/>
              <a:defRPr sz="1133" b="1"/>
            </a:lvl7pPr>
            <a:lvl8pPr marL="2266907" indent="0">
              <a:buNone/>
              <a:defRPr sz="1133" b="1"/>
            </a:lvl8pPr>
            <a:lvl9pPr marL="2590751" indent="0">
              <a:buNone/>
              <a:defRPr sz="1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7" y="9859435"/>
            <a:ext cx="19399704" cy="17912204"/>
          </a:xfrm>
        </p:spPr>
        <p:txBody>
          <a:bodyPr/>
          <a:lstStyle>
            <a:lvl1pPr>
              <a:defRPr sz="1700"/>
            </a:lvl1pPr>
            <a:lvl2pPr>
              <a:defRPr sz="1417"/>
            </a:lvl2pPr>
            <a:lvl3pPr>
              <a:defRPr sz="1275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011C0-010A-48AD-A849-112D8F4CF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A9759-C256-4520-84B3-1C9D66A377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3AD42-8ED1-4823-9B91-90FAAD9EB5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6" y="1238426"/>
            <a:ext cx="14439901" cy="5267060"/>
          </a:xfrm>
        </p:spPr>
        <p:txBody>
          <a:bodyPr anchor="b"/>
          <a:lstStyle>
            <a:lvl1pPr algn="l">
              <a:defRPr sz="141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9" y="1238426"/>
            <a:ext cx="24536400" cy="26533210"/>
          </a:xfrm>
        </p:spPr>
        <p:txBody>
          <a:bodyPr/>
          <a:lstStyle>
            <a:lvl1pPr>
              <a:defRPr sz="2267"/>
            </a:lvl1pPr>
            <a:lvl2pPr>
              <a:defRPr sz="1983"/>
            </a:lvl2pPr>
            <a:lvl3pPr>
              <a:defRPr sz="1700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6" y="6505486"/>
            <a:ext cx="14439901" cy="21266150"/>
          </a:xfrm>
        </p:spPr>
        <p:txBody>
          <a:bodyPr/>
          <a:lstStyle>
            <a:lvl1pPr marL="0" indent="0">
              <a:buNone/>
              <a:defRPr sz="992"/>
            </a:lvl1pPr>
            <a:lvl2pPr marL="323844" indent="0">
              <a:buNone/>
              <a:defRPr sz="850"/>
            </a:lvl2pPr>
            <a:lvl3pPr marL="647688" indent="0">
              <a:buNone/>
              <a:defRPr sz="708"/>
            </a:lvl3pPr>
            <a:lvl4pPr marL="971531" indent="0">
              <a:buNone/>
              <a:defRPr sz="637"/>
            </a:lvl4pPr>
            <a:lvl5pPr marL="1295375" indent="0">
              <a:buNone/>
              <a:defRPr sz="637"/>
            </a:lvl5pPr>
            <a:lvl6pPr marL="1619219" indent="0">
              <a:buNone/>
              <a:defRPr sz="637"/>
            </a:lvl6pPr>
            <a:lvl7pPr marL="1943064" indent="0">
              <a:buNone/>
              <a:defRPr sz="637"/>
            </a:lvl7pPr>
            <a:lvl8pPr marL="2266907" indent="0">
              <a:buNone/>
              <a:defRPr sz="637"/>
            </a:lvl8pPr>
            <a:lvl9pPr marL="2590751" indent="0">
              <a:buNone/>
              <a:defRPr sz="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2F700-E75D-4078-8A91-C4D2710FA2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37" y="21762425"/>
            <a:ext cx="26335265" cy="2569811"/>
          </a:xfrm>
        </p:spPr>
        <p:txBody>
          <a:bodyPr anchor="b"/>
          <a:lstStyle>
            <a:lvl1pPr algn="l">
              <a:defRPr sz="141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37" y="2778215"/>
            <a:ext cx="26335265" cy="18652860"/>
          </a:xfrm>
        </p:spPr>
        <p:txBody>
          <a:bodyPr/>
          <a:lstStyle>
            <a:lvl1pPr marL="0" indent="0">
              <a:buNone/>
              <a:defRPr sz="2267"/>
            </a:lvl1pPr>
            <a:lvl2pPr marL="323844" indent="0">
              <a:buNone/>
              <a:defRPr sz="1983"/>
            </a:lvl2pPr>
            <a:lvl3pPr marL="647688" indent="0">
              <a:buNone/>
              <a:defRPr sz="1700"/>
            </a:lvl3pPr>
            <a:lvl4pPr marL="971531" indent="0">
              <a:buNone/>
              <a:defRPr sz="1417"/>
            </a:lvl4pPr>
            <a:lvl5pPr marL="1295375" indent="0">
              <a:buNone/>
              <a:defRPr sz="1417"/>
            </a:lvl5pPr>
            <a:lvl6pPr marL="1619219" indent="0">
              <a:buNone/>
              <a:defRPr sz="1417"/>
            </a:lvl6pPr>
            <a:lvl7pPr marL="1943064" indent="0">
              <a:buNone/>
              <a:defRPr sz="1417"/>
            </a:lvl7pPr>
            <a:lvl8pPr marL="2266907" indent="0">
              <a:buNone/>
              <a:defRPr sz="1417"/>
            </a:lvl8pPr>
            <a:lvl9pPr marL="2590751" indent="0">
              <a:buNone/>
              <a:defRPr sz="1417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37" y="24332233"/>
            <a:ext cx="26335265" cy="3647810"/>
          </a:xfrm>
        </p:spPr>
        <p:txBody>
          <a:bodyPr/>
          <a:lstStyle>
            <a:lvl1pPr marL="0" indent="0">
              <a:buNone/>
              <a:defRPr sz="992"/>
            </a:lvl1pPr>
            <a:lvl2pPr marL="323844" indent="0">
              <a:buNone/>
              <a:defRPr sz="850"/>
            </a:lvl2pPr>
            <a:lvl3pPr marL="647688" indent="0">
              <a:buNone/>
              <a:defRPr sz="708"/>
            </a:lvl3pPr>
            <a:lvl4pPr marL="971531" indent="0">
              <a:buNone/>
              <a:defRPr sz="637"/>
            </a:lvl4pPr>
            <a:lvl5pPr marL="1295375" indent="0">
              <a:buNone/>
              <a:defRPr sz="637"/>
            </a:lvl5pPr>
            <a:lvl6pPr marL="1619219" indent="0">
              <a:buNone/>
              <a:defRPr sz="637"/>
            </a:lvl6pPr>
            <a:lvl7pPr marL="1943064" indent="0">
              <a:buNone/>
              <a:defRPr sz="637"/>
            </a:lvl7pPr>
            <a:lvl8pPr marL="2266907" indent="0">
              <a:buNone/>
              <a:defRPr sz="637"/>
            </a:lvl8pPr>
            <a:lvl9pPr marL="2590751" indent="0">
              <a:buNone/>
              <a:defRPr sz="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18910-9364-43EC-A7F2-E0B910AF41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2293" y="2763766"/>
            <a:ext cx="3730662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293" y="8981934"/>
            <a:ext cx="37306623" cy="1865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289" y="28325839"/>
            <a:ext cx="9144000" cy="2073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439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716" y="28325839"/>
            <a:ext cx="13899777" cy="2073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439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913" y="28325839"/>
            <a:ext cx="9144000" cy="2073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439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E60D5922-9103-42CF-8970-6F4BB888DA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86484" rtl="0" eaLnBrk="0" fontAlgn="base" hangingPunct="0">
        <a:spcBef>
          <a:spcPct val="0"/>
        </a:spcBef>
        <a:spcAft>
          <a:spcPct val="0"/>
        </a:spcAft>
        <a:defRPr sz="13883">
          <a:solidFill>
            <a:schemeClr val="tx2"/>
          </a:solidFill>
          <a:latin typeface="+mj-lt"/>
          <a:ea typeface="+mj-ea"/>
          <a:cs typeface="+mj-cs"/>
        </a:defRPr>
      </a:lvl1pPr>
      <a:lvl2pPr algn="ctr" defTabSz="2886484" rtl="0" eaLnBrk="0" fontAlgn="base" hangingPunct="0">
        <a:spcBef>
          <a:spcPct val="0"/>
        </a:spcBef>
        <a:spcAft>
          <a:spcPct val="0"/>
        </a:spcAft>
        <a:defRPr sz="13883">
          <a:solidFill>
            <a:schemeClr val="tx2"/>
          </a:solidFill>
          <a:latin typeface="Times New Roman" charset="0"/>
        </a:defRPr>
      </a:lvl2pPr>
      <a:lvl3pPr algn="ctr" defTabSz="2886484" rtl="0" eaLnBrk="0" fontAlgn="base" hangingPunct="0">
        <a:spcBef>
          <a:spcPct val="0"/>
        </a:spcBef>
        <a:spcAft>
          <a:spcPct val="0"/>
        </a:spcAft>
        <a:defRPr sz="13883">
          <a:solidFill>
            <a:schemeClr val="tx2"/>
          </a:solidFill>
          <a:latin typeface="Times New Roman" charset="0"/>
        </a:defRPr>
      </a:lvl3pPr>
      <a:lvl4pPr algn="ctr" defTabSz="2886484" rtl="0" eaLnBrk="0" fontAlgn="base" hangingPunct="0">
        <a:spcBef>
          <a:spcPct val="0"/>
        </a:spcBef>
        <a:spcAft>
          <a:spcPct val="0"/>
        </a:spcAft>
        <a:defRPr sz="13883">
          <a:solidFill>
            <a:schemeClr val="tx2"/>
          </a:solidFill>
          <a:latin typeface="Times New Roman" charset="0"/>
        </a:defRPr>
      </a:lvl4pPr>
      <a:lvl5pPr algn="ctr" defTabSz="2886484" rtl="0" eaLnBrk="0" fontAlgn="base" hangingPunct="0">
        <a:spcBef>
          <a:spcPct val="0"/>
        </a:spcBef>
        <a:spcAft>
          <a:spcPct val="0"/>
        </a:spcAft>
        <a:defRPr sz="13883">
          <a:solidFill>
            <a:schemeClr val="tx2"/>
          </a:solidFill>
          <a:latin typeface="Times New Roman" charset="0"/>
        </a:defRPr>
      </a:lvl5pPr>
      <a:lvl6pPr marL="323844" algn="ctr" defTabSz="2886484" rtl="0" fontAlgn="base">
        <a:spcBef>
          <a:spcPct val="0"/>
        </a:spcBef>
        <a:spcAft>
          <a:spcPct val="0"/>
        </a:spcAft>
        <a:defRPr sz="13883">
          <a:solidFill>
            <a:schemeClr val="tx2"/>
          </a:solidFill>
          <a:latin typeface="Times New Roman" charset="0"/>
        </a:defRPr>
      </a:lvl6pPr>
      <a:lvl7pPr marL="647688" algn="ctr" defTabSz="2886484" rtl="0" fontAlgn="base">
        <a:spcBef>
          <a:spcPct val="0"/>
        </a:spcBef>
        <a:spcAft>
          <a:spcPct val="0"/>
        </a:spcAft>
        <a:defRPr sz="13883">
          <a:solidFill>
            <a:schemeClr val="tx2"/>
          </a:solidFill>
          <a:latin typeface="Times New Roman" charset="0"/>
        </a:defRPr>
      </a:lvl7pPr>
      <a:lvl8pPr marL="971531" algn="ctr" defTabSz="2886484" rtl="0" fontAlgn="base">
        <a:spcBef>
          <a:spcPct val="0"/>
        </a:spcBef>
        <a:spcAft>
          <a:spcPct val="0"/>
        </a:spcAft>
        <a:defRPr sz="13883">
          <a:solidFill>
            <a:schemeClr val="tx2"/>
          </a:solidFill>
          <a:latin typeface="Times New Roman" charset="0"/>
        </a:defRPr>
      </a:lvl8pPr>
      <a:lvl9pPr marL="1295375" algn="ctr" defTabSz="2886484" rtl="0" fontAlgn="base">
        <a:spcBef>
          <a:spcPct val="0"/>
        </a:spcBef>
        <a:spcAft>
          <a:spcPct val="0"/>
        </a:spcAft>
        <a:defRPr sz="13883">
          <a:solidFill>
            <a:schemeClr val="tx2"/>
          </a:solidFill>
          <a:latin typeface="Times New Roman" charset="0"/>
        </a:defRPr>
      </a:lvl9pPr>
    </p:titleStyle>
    <p:bodyStyle>
      <a:lvl1pPr marL="1082854" indent="-1082854" algn="l" defTabSz="2886484" rtl="0" eaLnBrk="0" fontAlgn="base" hangingPunct="0">
        <a:spcBef>
          <a:spcPct val="20000"/>
        </a:spcBef>
        <a:spcAft>
          <a:spcPct val="0"/>
        </a:spcAft>
        <a:buChar char="•"/>
        <a:defRPr sz="10130">
          <a:solidFill>
            <a:schemeClr val="tx1"/>
          </a:solidFill>
          <a:latin typeface="+mn-lt"/>
          <a:ea typeface="+mn-ea"/>
          <a:cs typeface="+mn-cs"/>
        </a:defRPr>
      </a:lvl1pPr>
      <a:lvl2pPr marL="2345619" indent="-901816" algn="l" defTabSz="2886484" rtl="0" eaLnBrk="0" fontAlgn="base" hangingPunct="0">
        <a:spcBef>
          <a:spcPct val="20000"/>
        </a:spcBef>
        <a:spcAft>
          <a:spcPct val="0"/>
        </a:spcAft>
        <a:buChar char="–"/>
        <a:defRPr sz="8854">
          <a:solidFill>
            <a:schemeClr val="tx1"/>
          </a:solidFill>
          <a:latin typeface="+mn-lt"/>
        </a:defRPr>
      </a:lvl2pPr>
      <a:lvl3pPr marL="3608385" indent="-721902" algn="l" defTabSz="2886484" rtl="0" eaLnBrk="0" fontAlgn="base" hangingPunct="0">
        <a:spcBef>
          <a:spcPct val="20000"/>
        </a:spcBef>
        <a:spcAft>
          <a:spcPct val="0"/>
        </a:spcAft>
        <a:buChar char="•"/>
        <a:defRPr sz="7579">
          <a:solidFill>
            <a:schemeClr val="tx1"/>
          </a:solidFill>
          <a:latin typeface="+mn-lt"/>
        </a:defRPr>
      </a:lvl3pPr>
      <a:lvl4pPr marL="5052189" indent="-721902" algn="l" defTabSz="2886484" rtl="0" eaLnBrk="0" fontAlgn="base" hangingPunct="0">
        <a:spcBef>
          <a:spcPct val="20000"/>
        </a:spcBef>
        <a:spcAft>
          <a:spcPct val="0"/>
        </a:spcAft>
        <a:buChar char="–"/>
        <a:defRPr sz="6304">
          <a:solidFill>
            <a:schemeClr val="tx1"/>
          </a:solidFill>
          <a:latin typeface="+mn-lt"/>
        </a:defRPr>
      </a:lvl4pPr>
      <a:lvl5pPr marL="6494868" indent="-720778" algn="l" defTabSz="2886484" rtl="0" eaLnBrk="0" fontAlgn="base" hangingPunct="0">
        <a:spcBef>
          <a:spcPct val="20000"/>
        </a:spcBef>
        <a:spcAft>
          <a:spcPct val="0"/>
        </a:spcAft>
        <a:buChar char="»"/>
        <a:defRPr sz="6304">
          <a:solidFill>
            <a:schemeClr val="tx1"/>
          </a:solidFill>
          <a:latin typeface="+mn-lt"/>
        </a:defRPr>
      </a:lvl5pPr>
      <a:lvl6pPr marL="6818713" indent="-720778" algn="l" defTabSz="2886484" rtl="0" fontAlgn="base">
        <a:spcBef>
          <a:spcPct val="20000"/>
        </a:spcBef>
        <a:spcAft>
          <a:spcPct val="0"/>
        </a:spcAft>
        <a:buChar char="»"/>
        <a:defRPr sz="6304">
          <a:solidFill>
            <a:schemeClr val="tx1"/>
          </a:solidFill>
          <a:latin typeface="+mn-lt"/>
        </a:defRPr>
      </a:lvl6pPr>
      <a:lvl7pPr marL="7142556" indent="-720778" algn="l" defTabSz="2886484" rtl="0" fontAlgn="base">
        <a:spcBef>
          <a:spcPct val="20000"/>
        </a:spcBef>
        <a:spcAft>
          <a:spcPct val="0"/>
        </a:spcAft>
        <a:buChar char="»"/>
        <a:defRPr sz="6304">
          <a:solidFill>
            <a:schemeClr val="tx1"/>
          </a:solidFill>
          <a:latin typeface="+mn-lt"/>
        </a:defRPr>
      </a:lvl7pPr>
      <a:lvl8pPr marL="7466400" indent="-720778" algn="l" defTabSz="2886484" rtl="0" fontAlgn="base">
        <a:spcBef>
          <a:spcPct val="20000"/>
        </a:spcBef>
        <a:spcAft>
          <a:spcPct val="0"/>
        </a:spcAft>
        <a:buChar char="»"/>
        <a:defRPr sz="6304">
          <a:solidFill>
            <a:schemeClr val="tx1"/>
          </a:solidFill>
          <a:latin typeface="+mn-lt"/>
        </a:defRPr>
      </a:lvl8pPr>
      <a:lvl9pPr marL="7790243" indent="-720778" algn="l" defTabSz="2886484" rtl="0" fontAlgn="base">
        <a:spcBef>
          <a:spcPct val="20000"/>
        </a:spcBef>
        <a:spcAft>
          <a:spcPct val="0"/>
        </a:spcAft>
        <a:buChar char="»"/>
        <a:defRPr sz="630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47688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844" algn="l" defTabSz="647688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688" algn="l" defTabSz="647688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531" algn="l" defTabSz="647688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375" algn="l" defTabSz="647688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219" algn="l" defTabSz="647688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064" algn="l" defTabSz="647688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6907" algn="l" defTabSz="647688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0751" algn="l" defTabSz="647688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tmp"/><Relationship Id="rId18" Type="http://schemas.openxmlformats.org/officeDocument/2006/relationships/hyperlink" Target="http://timothykurek.com/10-cartoon-images-of-superwoman/" TargetMode="External"/><Relationship Id="rId3" Type="http://schemas.openxmlformats.org/officeDocument/2006/relationships/image" Target="../media/image1.png"/><Relationship Id="rId21" Type="http://schemas.openxmlformats.org/officeDocument/2006/relationships/hyperlink" Target="https://triangulations.wordpress.com/2016/02/22/p-hacking-hacking-self-doubt/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gif"/><Relationship Id="rId20" Type="http://schemas.openxmlformats.org/officeDocument/2006/relationships/hyperlink" Target="http://clipartmag.com/superman-clipar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hyperlink" Target="https://en.wikipedia.org/wiki/Power_posin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Box 7"/>
          <p:cNvSpPr txBox="1">
            <a:spLocks noChangeArrowheads="1"/>
          </p:cNvSpPr>
          <p:nvPr/>
        </p:nvSpPr>
        <p:spPr bwMode="auto">
          <a:xfrm>
            <a:off x="909452" y="11780670"/>
            <a:ext cx="41925438" cy="11757998"/>
          </a:xfrm>
          <a:prstGeom prst="rect">
            <a:avLst/>
          </a:prstGeom>
          <a:solidFill>
            <a:schemeClr val="bg1"/>
          </a:solidFill>
          <a:ln w="152400" cmpd="thickThin">
            <a:solidFill>
              <a:srgbClr val="0A2B75"/>
            </a:solidFill>
            <a:miter lim="800000"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53" name="Text Box 7">
            <a:extLst>
              <a:ext uri="{FF2B5EF4-FFF2-40B4-BE49-F238E27FC236}">
                <a16:creationId xmlns:a16="http://schemas.microsoft.com/office/drawing/2014/main" id="{F37D92D7-2321-402B-94ED-3D1D2C7EA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279" y="12099401"/>
            <a:ext cx="17863121" cy="11130250"/>
          </a:xfrm>
          <a:prstGeom prst="rect">
            <a:avLst/>
          </a:prstGeom>
          <a:solidFill>
            <a:schemeClr val="bg1"/>
          </a:solidFill>
          <a:ln w="152400" cmpd="dbl">
            <a:solidFill>
              <a:srgbClr val="5993CF"/>
            </a:solidFill>
            <a:miter lim="800000"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45" name="Text Box 7">
            <a:extLst>
              <a:ext uri="{FF2B5EF4-FFF2-40B4-BE49-F238E27FC236}">
                <a16:creationId xmlns:a16="http://schemas.microsoft.com/office/drawing/2014/main" id="{0682EF88-281E-4147-8F97-B63131A15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9572" y="12088813"/>
            <a:ext cx="18674193" cy="11140838"/>
          </a:xfrm>
          <a:prstGeom prst="rect">
            <a:avLst/>
          </a:prstGeom>
          <a:solidFill>
            <a:schemeClr val="bg1"/>
          </a:solidFill>
          <a:ln w="152400" cmpd="dbl">
            <a:solidFill>
              <a:srgbClr val="5993CF"/>
            </a:solidFill>
            <a:miter lim="800000"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113" name="Rectangle 180"/>
          <p:cNvSpPr>
            <a:spLocks noChangeArrowheads="1"/>
          </p:cNvSpPr>
          <p:nvPr/>
        </p:nvSpPr>
        <p:spPr bwMode="auto">
          <a:xfrm>
            <a:off x="6750996" y="685727"/>
            <a:ext cx="2970174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400" b="1" dirty="0">
                <a:solidFill>
                  <a:srgbClr val="0A2B75"/>
                </a:solidFill>
                <a:cs typeface="Helvetica" panose="020B0604020202020204" pitchFamily="34" charset="0"/>
              </a:rPr>
              <a:t> Amy Cuddy’s Power Pose: Statistical Integrity Explored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97" y="510702"/>
            <a:ext cx="5282244" cy="1036569"/>
          </a:xfrm>
          <a:prstGeom prst="rect">
            <a:avLst/>
          </a:prstGeom>
        </p:spPr>
      </p:pic>
      <p:sp>
        <p:nvSpPr>
          <p:cNvPr id="119" name="Text Placeholder 103"/>
          <p:cNvSpPr txBox="1">
            <a:spLocks/>
          </p:cNvSpPr>
          <p:nvPr/>
        </p:nvSpPr>
        <p:spPr>
          <a:xfrm>
            <a:off x="4505361" y="2006539"/>
            <a:ext cx="34193017" cy="631072"/>
          </a:xfrm>
          <a:prstGeom prst="rect">
            <a:avLst/>
          </a:prstGeom>
        </p:spPr>
        <p:txBody>
          <a:bodyPr>
            <a:noAutofit/>
          </a:bodyPr>
          <a:lstStyle>
            <a:lvl1pPr marL="1082823" indent="-1082823" algn="l" defTabSz="288640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0129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5553" indent="-901790" algn="l" defTabSz="288640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8854">
                <a:solidFill>
                  <a:schemeClr val="tx1"/>
                </a:solidFill>
                <a:latin typeface="+mn-lt"/>
              </a:defRPr>
            </a:lvl2pPr>
            <a:lvl3pPr marL="3608284" indent="-721882" algn="l" defTabSz="288640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7579">
                <a:solidFill>
                  <a:schemeClr val="tx1"/>
                </a:solidFill>
                <a:latin typeface="+mn-lt"/>
              </a:defRPr>
            </a:lvl3pPr>
            <a:lvl4pPr marL="5052047" indent="-721882" algn="l" defTabSz="288640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6304">
                <a:solidFill>
                  <a:schemeClr val="tx1"/>
                </a:solidFill>
                <a:latin typeface="+mn-lt"/>
              </a:defRPr>
            </a:lvl4pPr>
            <a:lvl5pPr marL="6494686" indent="-720758" algn="l" defTabSz="288640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6304">
                <a:solidFill>
                  <a:schemeClr val="tx1"/>
                </a:solidFill>
                <a:latin typeface="+mn-lt"/>
              </a:defRPr>
            </a:lvl5pPr>
            <a:lvl6pPr marL="6818521" indent="-720758" algn="l" defTabSz="2886403" rtl="0" fontAlgn="base">
              <a:spcBef>
                <a:spcPct val="20000"/>
              </a:spcBef>
              <a:spcAft>
                <a:spcPct val="0"/>
              </a:spcAft>
              <a:buChar char="»"/>
              <a:defRPr sz="6304">
                <a:solidFill>
                  <a:schemeClr val="tx1"/>
                </a:solidFill>
                <a:latin typeface="+mn-lt"/>
              </a:defRPr>
            </a:lvl6pPr>
            <a:lvl7pPr marL="7142356" indent="-720758" algn="l" defTabSz="2886403" rtl="0" fontAlgn="base">
              <a:spcBef>
                <a:spcPct val="20000"/>
              </a:spcBef>
              <a:spcAft>
                <a:spcPct val="0"/>
              </a:spcAft>
              <a:buChar char="»"/>
              <a:defRPr sz="6304">
                <a:solidFill>
                  <a:schemeClr val="tx1"/>
                </a:solidFill>
                <a:latin typeface="+mn-lt"/>
              </a:defRPr>
            </a:lvl7pPr>
            <a:lvl8pPr marL="7466190" indent="-720758" algn="l" defTabSz="2886403" rtl="0" fontAlgn="base">
              <a:spcBef>
                <a:spcPct val="20000"/>
              </a:spcBef>
              <a:spcAft>
                <a:spcPct val="0"/>
              </a:spcAft>
              <a:buChar char="»"/>
              <a:defRPr sz="6304">
                <a:solidFill>
                  <a:schemeClr val="tx1"/>
                </a:solidFill>
                <a:latin typeface="+mn-lt"/>
              </a:defRPr>
            </a:lvl8pPr>
            <a:lvl9pPr marL="7790025" indent="-720758" algn="l" defTabSz="2886403" rtl="0" fontAlgn="base">
              <a:spcBef>
                <a:spcPct val="20000"/>
              </a:spcBef>
              <a:spcAft>
                <a:spcPct val="0"/>
              </a:spcAft>
              <a:buChar char="»"/>
              <a:defRPr sz="6304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3800" kern="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Megan Sorenson</a:t>
            </a:r>
          </a:p>
        </p:txBody>
      </p:sp>
      <p:sp>
        <p:nvSpPr>
          <p:cNvPr id="126" name="Text Box 15"/>
          <p:cNvSpPr txBox="1">
            <a:spLocks noChangeArrowheads="1"/>
          </p:cNvSpPr>
          <p:nvPr/>
        </p:nvSpPr>
        <p:spPr bwMode="auto">
          <a:xfrm>
            <a:off x="24688800" y="23874628"/>
            <a:ext cx="10086852" cy="6834311"/>
          </a:xfrm>
          <a:prstGeom prst="rect">
            <a:avLst/>
          </a:prstGeom>
          <a:solidFill>
            <a:schemeClr val="bg1"/>
          </a:solidFill>
          <a:ln w="152400" cmpd="thickThin">
            <a:solidFill>
              <a:srgbClr val="0A2B75"/>
            </a:solidFill>
            <a:miter lim="800000"/>
            <a:headEnd/>
            <a:tailEnd/>
          </a:ln>
        </p:spPr>
        <p:txBody>
          <a:bodyPr lIns="228600" tIns="137160" rIns="182880" bIns="182880"/>
          <a:lstStyle/>
          <a:p>
            <a:pPr indent="-274328">
              <a:spcBef>
                <a:spcPts val="0"/>
              </a:spcBef>
              <a:defRPr/>
            </a:pPr>
            <a:endParaRPr lang="en-US" sz="2200" b="1" dirty="0">
              <a:solidFill>
                <a:srgbClr val="0A2B75"/>
              </a:solidFill>
              <a:cs typeface="Helvetica" panose="020B0604020202020204" pitchFamily="34" charset="0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889997" y="3198940"/>
            <a:ext cx="20102293" cy="8186219"/>
          </a:xfrm>
          <a:prstGeom prst="rect">
            <a:avLst/>
          </a:prstGeom>
          <a:solidFill>
            <a:schemeClr val="bg1"/>
          </a:solidFill>
          <a:ln w="152400" cmpd="thickThin">
            <a:solidFill>
              <a:srgbClr val="0A2B75"/>
            </a:solidFill>
            <a:miter lim="800000"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>
              <a:cs typeface="Helvetica" panose="020B0604020202020204" pitchFamily="34" charset="0"/>
            </a:endParaRPr>
          </a:p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21378383" y="3192383"/>
            <a:ext cx="21437052" cy="8186220"/>
          </a:xfrm>
          <a:prstGeom prst="rect">
            <a:avLst/>
          </a:prstGeom>
          <a:solidFill>
            <a:schemeClr val="bg1"/>
          </a:solidFill>
          <a:ln w="152400" cmpd="thickThin">
            <a:solidFill>
              <a:srgbClr val="0A2B75"/>
            </a:solidFill>
            <a:miter lim="800000"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2383" y="505142"/>
            <a:ext cx="5310577" cy="1042129"/>
          </a:xfrm>
          <a:prstGeom prst="rect">
            <a:avLst/>
          </a:prstGeom>
        </p:spPr>
      </p:pic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35048026" y="23839795"/>
            <a:ext cx="7786863" cy="6906766"/>
          </a:xfrm>
          <a:prstGeom prst="rect">
            <a:avLst/>
          </a:prstGeom>
          <a:solidFill>
            <a:schemeClr val="bg1"/>
          </a:solidFill>
          <a:ln w="152400" cmpd="thickThin">
            <a:solidFill>
              <a:srgbClr val="0A2B75"/>
            </a:solidFill>
            <a:miter lim="800000"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889998" y="23832766"/>
            <a:ext cx="23526428" cy="6913795"/>
          </a:xfrm>
          <a:prstGeom prst="rect">
            <a:avLst/>
          </a:prstGeom>
          <a:solidFill>
            <a:schemeClr val="bg1"/>
          </a:solidFill>
          <a:ln w="152400" cmpd="thickThin">
            <a:solidFill>
              <a:srgbClr val="0A2B75"/>
            </a:solidFill>
            <a:miter lim="800000"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22B4B3D7-7189-4822-B620-27911D345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2118" y="3305219"/>
            <a:ext cx="5057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0">
            <a:spAutoFit/>
          </a:bodyPr>
          <a:lstStyle/>
          <a:p>
            <a:pPr algn="just">
              <a:spcBef>
                <a:spcPts val="600"/>
              </a:spcBef>
              <a:tabLst>
                <a:tab pos="500063" algn="l"/>
              </a:tabLst>
            </a:pPr>
            <a:r>
              <a:rPr lang="en-US" sz="4200" b="1" dirty="0">
                <a:solidFill>
                  <a:srgbClr val="0A2B75"/>
                </a:solidFill>
              </a:rPr>
              <a:t>Introduction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B2ED6BE0-60EF-4B6A-A244-F33A35217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090" y="4161609"/>
            <a:ext cx="5694686" cy="7002403"/>
          </a:xfrm>
          <a:prstGeom prst="rect">
            <a:avLst/>
          </a:prstGeom>
          <a:solidFill>
            <a:schemeClr val="bg1"/>
          </a:solidFill>
          <a:ln w="152400" cmpd="dbl">
            <a:solidFill>
              <a:srgbClr val="5993CF"/>
            </a:solidFill>
            <a:miter lim="800000"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>
              <a:cs typeface="Helvetica" panose="020B0604020202020204" pitchFamily="34" charset="0"/>
            </a:endParaRPr>
          </a:p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77753AB3-0C22-4DBD-B8B1-AE9A22852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248" y="3449778"/>
            <a:ext cx="6399313" cy="7714234"/>
          </a:xfrm>
          <a:prstGeom prst="rect">
            <a:avLst/>
          </a:prstGeom>
          <a:solidFill>
            <a:schemeClr val="bg1"/>
          </a:solidFill>
          <a:ln w="152400" cmpd="dbl">
            <a:solidFill>
              <a:srgbClr val="5993CF"/>
            </a:solidFill>
            <a:miter lim="800000"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>
              <a:cs typeface="Helvetica" panose="020B0604020202020204" pitchFamily="34" charset="0"/>
            </a:endParaRPr>
          </a:p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E54D5202-441B-4843-B5FC-AEF0AC0D4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3655" y="3482502"/>
            <a:ext cx="6523738" cy="7714234"/>
          </a:xfrm>
          <a:prstGeom prst="rect">
            <a:avLst/>
          </a:prstGeom>
          <a:solidFill>
            <a:schemeClr val="bg1"/>
          </a:solidFill>
          <a:ln w="152400" cmpd="dbl">
            <a:solidFill>
              <a:srgbClr val="5993CF"/>
            </a:solidFill>
            <a:miter lim="800000"/>
            <a:headEnd/>
            <a:tailEnd/>
          </a:ln>
        </p:spPr>
        <p:txBody>
          <a:bodyPr lIns="914400" tIns="457200" rIns="914400" bIns="914400"/>
          <a:lstStyle/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>
              <a:cs typeface="Helvetica" panose="020B0604020202020204" pitchFamily="34" charset="0"/>
            </a:endParaRPr>
          </a:p>
          <a:p>
            <a:pPr>
              <a:spcBef>
                <a:spcPct val="10000"/>
              </a:spcBef>
              <a:tabLst>
                <a:tab pos="500077" algn="l"/>
              </a:tabLst>
            </a:pPr>
            <a:endParaRPr lang="en-US" sz="2400" dirty="0">
              <a:cs typeface="Helvetica" panose="020B0604020202020204" pitchFamily="34" charset="0"/>
            </a:endParaRPr>
          </a:p>
        </p:txBody>
      </p:sp>
      <p:sp>
        <p:nvSpPr>
          <p:cNvPr id="17" name="TextBox 40">
            <a:extLst>
              <a:ext uri="{FF2B5EF4-FFF2-40B4-BE49-F238E27FC236}">
                <a16:creationId xmlns:a16="http://schemas.microsoft.com/office/drawing/2014/main" id="{F97D2D63-70AE-494D-BD84-B7BFE5F9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815" y="4224030"/>
            <a:ext cx="50577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0">
            <a:spAutoFit/>
          </a:bodyPr>
          <a:lstStyle/>
          <a:p>
            <a:pPr algn="just">
              <a:spcBef>
                <a:spcPts val="600"/>
              </a:spcBef>
              <a:tabLst>
                <a:tab pos="500063" algn="l"/>
              </a:tabLst>
            </a:pPr>
            <a:r>
              <a:rPr lang="en-US" sz="3600" b="1" dirty="0">
                <a:solidFill>
                  <a:srgbClr val="5993CF"/>
                </a:solidFill>
              </a:rPr>
              <a:t>Psychology Replication Crisis</a:t>
            </a:r>
          </a:p>
        </p:txBody>
      </p:sp>
      <p:sp>
        <p:nvSpPr>
          <p:cNvPr id="18" name="TextBox 40">
            <a:extLst>
              <a:ext uri="{FF2B5EF4-FFF2-40B4-BE49-F238E27FC236}">
                <a16:creationId xmlns:a16="http://schemas.microsoft.com/office/drawing/2014/main" id="{90ACC5EA-4972-4094-828A-819C8A514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893" y="3566218"/>
            <a:ext cx="505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0">
            <a:spAutoFit/>
          </a:bodyPr>
          <a:lstStyle/>
          <a:p>
            <a:pPr algn="just">
              <a:spcBef>
                <a:spcPts val="600"/>
              </a:spcBef>
              <a:tabLst>
                <a:tab pos="500063" algn="l"/>
              </a:tabLst>
            </a:pPr>
            <a:r>
              <a:rPr lang="en-US" sz="3600" b="1" dirty="0">
                <a:solidFill>
                  <a:srgbClr val="5993CF"/>
                </a:solidFill>
              </a:rPr>
              <a:t>Power Pose Mania</a:t>
            </a:r>
          </a:p>
        </p:txBody>
      </p:sp>
      <p:sp>
        <p:nvSpPr>
          <p:cNvPr id="19" name="TextBox 40">
            <a:extLst>
              <a:ext uri="{FF2B5EF4-FFF2-40B4-BE49-F238E27FC236}">
                <a16:creationId xmlns:a16="http://schemas.microsoft.com/office/drawing/2014/main" id="{2CE02E9E-FDF2-4723-A7F4-25B5ED49B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5300" y="3566218"/>
            <a:ext cx="505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0">
            <a:spAutoFit/>
          </a:bodyPr>
          <a:lstStyle/>
          <a:p>
            <a:pPr algn="just">
              <a:spcBef>
                <a:spcPts val="600"/>
              </a:spcBef>
              <a:tabLst>
                <a:tab pos="500063" algn="l"/>
              </a:tabLst>
            </a:pPr>
            <a:r>
              <a:rPr lang="en-US" sz="3600" b="1" dirty="0">
                <a:solidFill>
                  <a:srgbClr val="5993CF"/>
                </a:solidFill>
              </a:rPr>
              <a:t>Study Design</a:t>
            </a:r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id="{0A495A5D-5309-4821-9A0A-1C3469590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9902" y="3430945"/>
            <a:ext cx="5057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0">
            <a:spAutoFit/>
          </a:bodyPr>
          <a:lstStyle/>
          <a:p>
            <a:pPr algn="just">
              <a:spcBef>
                <a:spcPts val="600"/>
              </a:spcBef>
              <a:tabLst>
                <a:tab pos="500063" algn="l"/>
              </a:tabLst>
            </a:pPr>
            <a:r>
              <a:rPr lang="en-US" sz="4200" b="1" dirty="0">
                <a:solidFill>
                  <a:srgbClr val="0A2B75"/>
                </a:solidFill>
              </a:rPr>
              <a:t>Methods</a:t>
            </a: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id="{51C24C35-A745-483F-8A5D-64EC1901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090" y="12008384"/>
            <a:ext cx="5057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0">
            <a:spAutoFit/>
          </a:bodyPr>
          <a:lstStyle/>
          <a:p>
            <a:pPr algn="just">
              <a:spcBef>
                <a:spcPts val="600"/>
              </a:spcBef>
              <a:tabLst>
                <a:tab pos="500063" algn="l"/>
              </a:tabLst>
            </a:pPr>
            <a:r>
              <a:rPr lang="en-US" sz="4200" b="1" dirty="0">
                <a:solidFill>
                  <a:srgbClr val="0A2B75"/>
                </a:solidFill>
              </a:rPr>
              <a:t>Results</a:t>
            </a:r>
          </a:p>
        </p:txBody>
      </p:sp>
      <p:sp>
        <p:nvSpPr>
          <p:cNvPr id="22" name="TextBox 40">
            <a:extLst>
              <a:ext uri="{FF2B5EF4-FFF2-40B4-BE49-F238E27FC236}">
                <a16:creationId xmlns:a16="http://schemas.microsoft.com/office/drawing/2014/main" id="{A657F2A1-FBC6-4C84-91C0-05C1677F9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66" y="23901166"/>
            <a:ext cx="5057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0">
            <a:spAutoFit/>
          </a:bodyPr>
          <a:lstStyle/>
          <a:p>
            <a:pPr algn="just">
              <a:spcBef>
                <a:spcPts val="600"/>
              </a:spcBef>
              <a:tabLst>
                <a:tab pos="500063" algn="l"/>
              </a:tabLst>
            </a:pPr>
            <a:r>
              <a:rPr lang="en-US" sz="4200" b="1" dirty="0">
                <a:solidFill>
                  <a:srgbClr val="0A2B75"/>
                </a:solidFill>
              </a:rPr>
              <a:t>Discussion</a:t>
            </a:r>
          </a:p>
        </p:txBody>
      </p:sp>
      <p:sp>
        <p:nvSpPr>
          <p:cNvPr id="23" name="TextBox 40">
            <a:extLst>
              <a:ext uri="{FF2B5EF4-FFF2-40B4-BE49-F238E27FC236}">
                <a16:creationId xmlns:a16="http://schemas.microsoft.com/office/drawing/2014/main" id="{B4B7F406-138A-4C0F-93A4-558D0031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4523" y="23871615"/>
            <a:ext cx="5057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0">
            <a:spAutoFit/>
          </a:bodyPr>
          <a:lstStyle/>
          <a:p>
            <a:pPr algn="just">
              <a:spcBef>
                <a:spcPts val="600"/>
              </a:spcBef>
              <a:tabLst>
                <a:tab pos="500063" algn="l"/>
              </a:tabLst>
            </a:pPr>
            <a:r>
              <a:rPr lang="en-US" sz="4200" b="1" dirty="0">
                <a:solidFill>
                  <a:srgbClr val="0A2B75"/>
                </a:solidFill>
              </a:rPr>
              <a:t>Conclusion</a:t>
            </a:r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id="{85E6B0F6-DE09-41B5-BF2A-72A570433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3495" y="23901166"/>
            <a:ext cx="50577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0">
            <a:spAutoFit/>
          </a:bodyPr>
          <a:lstStyle/>
          <a:p>
            <a:pPr algn="just">
              <a:spcBef>
                <a:spcPts val="600"/>
              </a:spcBef>
              <a:tabLst>
                <a:tab pos="500063" algn="l"/>
              </a:tabLst>
            </a:pPr>
            <a:r>
              <a:rPr lang="en-US" sz="4200" b="1" dirty="0">
                <a:solidFill>
                  <a:srgbClr val="0A2B75"/>
                </a:solidFill>
              </a:rPr>
              <a:t>References</a:t>
            </a:r>
          </a:p>
        </p:txBody>
      </p:sp>
      <p:pic>
        <p:nvPicPr>
          <p:cNvPr id="1026" name="Picture 2" descr="1263x1600 Superman clipart png Nice Coloring Pages for Kids">
            <a:extLst>
              <a:ext uri="{FF2B5EF4-FFF2-40B4-BE49-F238E27FC236}">
                <a16:creationId xmlns:a16="http://schemas.microsoft.com/office/drawing/2014/main" id="{206959CD-5498-4C2A-8C34-762CD5D3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693" y="232056"/>
            <a:ext cx="1975904" cy="250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per woman cartoon superwoman clipart - cliparts and others art on Cartoon Images Of Superwoman">
            <a:extLst>
              <a:ext uri="{FF2B5EF4-FFF2-40B4-BE49-F238E27FC236}">
                <a16:creationId xmlns:a16="http://schemas.microsoft.com/office/drawing/2014/main" id="{750CAC41-1F83-4DDB-B3E3-FCB4E2423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279" y="348304"/>
            <a:ext cx="1370112" cy="24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1/1c/Power_pose_by_Amy_Cuddy_at_PopTech_2011_%286279920726%29.jpg/220px-Power_pose_by_Amy_Cuddy_at_PopTech_2011_%286279920726%29.jpg">
            <a:extLst>
              <a:ext uri="{FF2B5EF4-FFF2-40B4-BE49-F238E27FC236}">
                <a16:creationId xmlns:a16="http://schemas.microsoft.com/office/drawing/2014/main" id="{ED516D7B-B6FF-4426-AC11-EA03FB17D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5"/>
          <a:stretch/>
        </p:blipFill>
        <p:spPr bwMode="auto">
          <a:xfrm>
            <a:off x="18579751" y="8277662"/>
            <a:ext cx="1870533" cy="259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40">
            <a:extLst>
              <a:ext uri="{FF2B5EF4-FFF2-40B4-BE49-F238E27FC236}">
                <a16:creationId xmlns:a16="http://schemas.microsoft.com/office/drawing/2014/main" id="{8A1C736A-94F0-4653-952B-7BDEEB3DA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090" y="5454757"/>
            <a:ext cx="5687105" cy="552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Lack of Reproducibility 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Study to Investigate Issue [1]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98 studies to attempt replication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39 replicated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24 moderately similar results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35 not replicated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‘Doesn’t support or dispute’ – Psychologist [4] 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P-hacking?</a:t>
            </a:r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4231B0CE-DA6B-4CD8-BC35-9FDE2AD6C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1151" y="4427140"/>
            <a:ext cx="5797876" cy="7001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Study claims holding a power pose for 2 minutes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Decreases cortisol levels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Increases testosterone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Increases feeling of power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Increases risk taking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Implications for life!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endParaRPr lang="en-US" sz="1000" dirty="0">
              <a:solidFill>
                <a:schemeClr val="tx2">
                  <a:lumMod val="75000"/>
                </a:schemeClr>
              </a:solidFill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2012 TED talk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40 million views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900" baseline="30000" dirty="0">
                <a:solidFill>
                  <a:schemeClr val="tx2">
                    <a:lumMod val="75000"/>
                  </a:schemeClr>
                </a:solidFill>
              </a:rPr>
              <a:t>nd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most watched talk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Replication crisis looked at reproducibility</a:t>
            </a:r>
          </a:p>
          <a:p>
            <a:pPr lvl="1">
              <a:spcBef>
                <a:spcPts val="600"/>
              </a:spcBef>
              <a:tabLst>
                <a:tab pos="500063" algn="l"/>
              </a:tabLst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TextBox 40">
            <a:extLst>
              <a:ext uri="{FF2B5EF4-FFF2-40B4-BE49-F238E27FC236}">
                <a16:creationId xmlns:a16="http://schemas.microsoft.com/office/drawing/2014/main" id="{D2ED24F3-237C-44F7-8D36-116D6F09A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5300" y="4266470"/>
            <a:ext cx="5797876" cy="632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42 Subjects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16 Male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26 Female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Randomly assigned high or low power pose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Hold pose for 2 minutes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Saliva measurements before and after pose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Testosterone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Cortisol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Participants thought</a:t>
            </a:r>
          </a:p>
          <a:p>
            <a:pPr>
              <a:spcBef>
                <a:spcPts val="600"/>
              </a:spcBef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    study was for EKG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64BFBE-76A1-4B67-A85B-E03010C45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5115"/>
              </p:ext>
            </p:extLst>
          </p:nvPr>
        </p:nvGraphicFramePr>
        <p:xfrm>
          <a:off x="28939657" y="3654745"/>
          <a:ext cx="7390631" cy="5323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124">
                  <a:extLst>
                    <a:ext uri="{9D8B030D-6E8A-4147-A177-3AD203B41FA5}">
                      <a16:colId xmlns:a16="http://schemas.microsoft.com/office/drawing/2014/main" val="3307147447"/>
                    </a:ext>
                  </a:extLst>
                </a:gridCol>
                <a:gridCol w="590260">
                  <a:extLst>
                    <a:ext uri="{9D8B030D-6E8A-4147-A177-3AD203B41FA5}">
                      <a16:colId xmlns:a16="http://schemas.microsoft.com/office/drawing/2014/main" val="4035291009"/>
                    </a:ext>
                  </a:extLst>
                </a:gridCol>
                <a:gridCol w="2095188">
                  <a:extLst>
                    <a:ext uri="{9D8B030D-6E8A-4147-A177-3AD203B41FA5}">
                      <a16:colId xmlns:a16="http://schemas.microsoft.com/office/drawing/2014/main" val="3434101164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3666708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Source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Df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Sums of Squares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Mean Squares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70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Covariates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3260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    Baseline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      Testosterone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SS(</a:t>
                      </a:r>
                      <a:r>
                        <a:rPr lang="en-US" sz="2600" dirty="0" err="1">
                          <a:effectLst/>
                        </a:rPr>
                        <a:t>Cov</a:t>
                      </a:r>
                      <a:r>
                        <a:rPr lang="en-US" sz="2600" dirty="0">
                          <a:effectLst/>
                        </a:rPr>
                        <a:t> 1)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MS(Cov 1)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122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    Baseline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      Cortisol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SS(</a:t>
                      </a:r>
                      <a:r>
                        <a:rPr lang="en-US" sz="2600" dirty="0" err="1">
                          <a:effectLst/>
                        </a:rPr>
                        <a:t>Cov</a:t>
                      </a:r>
                      <a:r>
                        <a:rPr lang="en-US" sz="2600" dirty="0">
                          <a:effectLst/>
                        </a:rPr>
                        <a:t> 2)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MS(Cov 2)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875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    Post-pose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      Cortisol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SS(Cov 3)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MS(Cov 3)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798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    Sex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SS(Cov 4)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MS(Cov 4)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3449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Treatment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76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    Pose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1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SS(Trt)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MS(</a:t>
                      </a:r>
                      <a:r>
                        <a:rPr lang="en-US" sz="2600" dirty="0" err="1">
                          <a:effectLst/>
                        </a:rPr>
                        <a:t>Trt</a:t>
                      </a:r>
                      <a:r>
                        <a:rPr lang="en-US" sz="2600" dirty="0">
                          <a:effectLst/>
                        </a:rPr>
                        <a:t>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489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Residuals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34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>
                          <a:effectLst/>
                        </a:rPr>
                        <a:t>SS(Residuals)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</a:rPr>
                        <a:t>MS(Residuals)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7543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10C7B-D137-466F-A259-97790439EE6C}"/>
                  </a:ext>
                </a:extLst>
              </p:cNvPr>
              <p:cNvSpPr txBox="1"/>
              <p:nvPr/>
            </p:nvSpPr>
            <p:spPr>
              <a:xfrm>
                <a:off x="36345095" y="4082684"/>
                <a:ext cx="6303737" cy="436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𝑛𝑒𝑠𝑡𝑒𝑑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𝑚𝑜𝑑𝑒𝑙𝑠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i="1" dirty="0"/>
              </a:p>
              <a:p>
                <a:pPr>
                  <a:spcAft>
                    <a:spcPts val="600"/>
                  </a:spcAft>
                </a:pPr>
                <a:endParaRPr lang="en-US" sz="1000" i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800" i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𝑡𝑟𝑒𝑎𝑡𝑚𝑒𝑛𝑡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)/(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𝑡𝑟𝑒𝑎𝑡𝑚𝑒𝑛𝑡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800" i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𝐸𝑀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𝑡𝑟𝑒𝑎𝑡𝑚𝑒𝑛𝑡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𝐸𝑀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𝑟𝑒𝑠𝑖𝑑𝑢𝑎𝑙𝑠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i="1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𝐶𝑂𝑉𝐴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10C7B-D137-466F-A259-97790439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095" y="4082684"/>
                <a:ext cx="6303737" cy="436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447E33-A643-4350-9319-49DFDCDBDF9F}"/>
                  </a:ext>
                </a:extLst>
              </p:cNvPr>
              <p:cNvSpPr txBox="1"/>
              <p:nvPr/>
            </p:nvSpPr>
            <p:spPr>
              <a:xfrm>
                <a:off x="27639946" y="9206617"/>
                <a:ext cx="16066091" cy="1965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𝑡𝑒𝑠𝑡𝑜𝑠𝑡𝑒𝑟𝑜𝑛𝑒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base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testosterone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𝑐𝑜𝑟𝑡𝑖𝑠𝑜𝑙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𝑐𝑜𝑟𝑡𝑖𝑠𝑜𝑙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𝑠𝑒𝑥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𝑡𝑒𝑠𝑡𝑜𝑠𝑡𝑒𝑟𝑜𝑛𝑒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base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testosterone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𝑐𝑜𝑟𝑡𝑖𝑠𝑜𝑙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𝑝𝑜𝑠𝑡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𝑐𝑜𝑟𝑡𝑖𝑠𝑜𝑙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𝑠𝑒𝑥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𝑝𝑜𝑤𝑒𝑟𝑝𝑜𝑠𝑒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𝑝𝑜𝑤𝑒𝑟𝑝𝑜𝑠𝑒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𝑝𝑜𝑤𝑒𝑟𝑝𝑜𝑠𝑒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dirty="0"/>
              </a:p>
              <a:p>
                <a:pPr algn="ctr"/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𝑝𝑜𝑤𝑒𝑟𝑝𝑜𝑠𝑒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𝑝𝑜𝑤𝑒𝑟𝑝𝑜𝑠𝑒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𝑝𝑜𝑤𝑒𝑟𝑝𝑜𝑠𝑒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𝑝𝑜𝑤𝑒𝑟𝑝𝑜𝑠𝑒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447E33-A643-4350-9319-49DFDCDB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9946" y="9206617"/>
                <a:ext cx="16066091" cy="1965090"/>
              </a:xfrm>
              <a:prstGeom prst="rect">
                <a:avLst/>
              </a:prstGeom>
              <a:blipFill>
                <a:blip r:embed="rId8"/>
                <a:stretch>
                  <a:fillRect b="-5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40">
            <a:extLst>
              <a:ext uri="{FF2B5EF4-FFF2-40B4-BE49-F238E27FC236}">
                <a16:creationId xmlns:a16="http://schemas.microsoft.com/office/drawing/2014/main" id="{472F1EA1-03B5-45A3-853E-5B626CDFC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1869" y="4167158"/>
            <a:ext cx="7390631" cy="657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Completely Randomized Design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With Covariates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Unbalanced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Separate Analyses for testosterone and cortisol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Research Question: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Is there a relationship between 2 minute power poses and changes in testosterone (cortisol) levels in saliva?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Quality Control</a:t>
            </a:r>
          </a:p>
          <a:p>
            <a:pPr marL="1028700" lvl="1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Removed 3 samples</a:t>
            </a:r>
          </a:p>
          <a:p>
            <a:pPr marL="1485900" lvl="2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Hormone levels &gt; 3sd from mean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0F276-E534-460B-9A2A-F939105E009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30"/>
          <a:stretch/>
        </p:blipFill>
        <p:spPr>
          <a:xfrm>
            <a:off x="5876925" y="13213837"/>
            <a:ext cx="5804751" cy="292999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2F7A2E-C561-4A8F-B12A-383C67A79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46785"/>
              </p:ext>
            </p:extLst>
          </p:nvPr>
        </p:nvGraphicFramePr>
        <p:xfrm>
          <a:off x="16354897" y="12628021"/>
          <a:ext cx="6766997" cy="4914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2383">
                  <a:extLst>
                    <a:ext uri="{9D8B030D-6E8A-4147-A177-3AD203B41FA5}">
                      <a16:colId xmlns:a16="http://schemas.microsoft.com/office/drawing/2014/main" val="2122362302"/>
                    </a:ext>
                  </a:extLst>
                </a:gridCol>
                <a:gridCol w="644893">
                  <a:extLst>
                    <a:ext uri="{9D8B030D-6E8A-4147-A177-3AD203B41FA5}">
                      <a16:colId xmlns:a16="http://schemas.microsoft.com/office/drawing/2014/main" val="2307595809"/>
                    </a:ext>
                  </a:extLst>
                </a:gridCol>
                <a:gridCol w="1222408">
                  <a:extLst>
                    <a:ext uri="{9D8B030D-6E8A-4147-A177-3AD203B41FA5}">
                      <a16:colId xmlns:a16="http://schemas.microsoft.com/office/drawing/2014/main" val="3287018504"/>
                    </a:ext>
                  </a:extLst>
                </a:gridCol>
                <a:gridCol w="1115035">
                  <a:extLst>
                    <a:ext uri="{9D8B030D-6E8A-4147-A177-3AD203B41FA5}">
                      <a16:colId xmlns:a16="http://schemas.microsoft.com/office/drawing/2014/main" val="2007064989"/>
                    </a:ext>
                  </a:extLst>
                </a:gridCol>
                <a:gridCol w="1322278">
                  <a:extLst>
                    <a:ext uri="{9D8B030D-6E8A-4147-A177-3AD203B41FA5}">
                      <a16:colId xmlns:a16="http://schemas.microsoft.com/office/drawing/2014/main" val="1445558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Source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Df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Mean Squares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 value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P-value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962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Covariates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0497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Baseline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  Testosterone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>
                          <a:effectLst/>
                        </a:rPr>
                        <a:t>125.6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0.314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0.5787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730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Baseline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  Cortisol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75.0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0.188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0.6675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77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Post-pose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  Cortisol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613.3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1.536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0.2239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47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Sex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1073.7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2.689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0.1105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355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Treatment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389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    Pose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1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1712.3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4.288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0.0463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379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Residuals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399.3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59275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6E79240-468C-4D94-B015-0014FE32998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94"/>
          <a:stretch/>
        </p:blipFill>
        <p:spPr>
          <a:xfrm>
            <a:off x="24103665" y="12978834"/>
            <a:ext cx="5962430" cy="292608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434C1A-9C6F-40C4-AD1C-4812E0AF7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210426"/>
              </p:ext>
            </p:extLst>
          </p:nvPr>
        </p:nvGraphicFramePr>
        <p:xfrm>
          <a:off x="30732094" y="12626094"/>
          <a:ext cx="6825241" cy="4914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8190">
                  <a:extLst>
                    <a:ext uri="{9D8B030D-6E8A-4147-A177-3AD203B41FA5}">
                      <a16:colId xmlns:a16="http://schemas.microsoft.com/office/drawing/2014/main" val="3977660620"/>
                    </a:ext>
                  </a:extLst>
                </a:gridCol>
                <a:gridCol w="587141">
                  <a:extLst>
                    <a:ext uri="{9D8B030D-6E8A-4147-A177-3AD203B41FA5}">
                      <a16:colId xmlns:a16="http://schemas.microsoft.com/office/drawing/2014/main" val="175253598"/>
                    </a:ext>
                  </a:extLst>
                </a:gridCol>
                <a:gridCol w="1434164">
                  <a:extLst>
                    <a:ext uri="{9D8B030D-6E8A-4147-A177-3AD203B41FA5}">
                      <a16:colId xmlns:a16="http://schemas.microsoft.com/office/drawing/2014/main" val="2769166822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409417054"/>
                    </a:ext>
                  </a:extLst>
                </a:gridCol>
                <a:gridCol w="1242588">
                  <a:extLst>
                    <a:ext uri="{9D8B030D-6E8A-4147-A177-3AD203B41FA5}">
                      <a16:colId xmlns:a16="http://schemas.microsoft.com/office/drawing/2014/main" val="464172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Source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Df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Sums of Squares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Mean Squares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P-Value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330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Covariates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9959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Baseline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   Cortisol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atinLnBrk="1">
                        <a:lnSpc>
                          <a:spcPts val="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0.13355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37.670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6.44e-07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05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Baseline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   Testosterone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0.00217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0.611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0.4398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292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Post-pose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   Testosterone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0.00560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1.580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0.2177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2405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    Sex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0.00739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2.083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0.1584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016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Treatment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048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    Pose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0.02136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6.025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0.0195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05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Residuals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0.00355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719089"/>
                  </a:ext>
                </a:extLst>
              </a:tr>
            </a:tbl>
          </a:graphicData>
        </a:graphic>
      </p:graphicFrame>
      <p:sp>
        <p:nvSpPr>
          <p:cNvPr id="51" name="TextBox 40">
            <a:extLst>
              <a:ext uri="{FF2B5EF4-FFF2-40B4-BE49-F238E27FC236}">
                <a16:creationId xmlns:a16="http://schemas.microsoft.com/office/drawing/2014/main" id="{9E4F9DF1-7C04-47C8-B5C6-06CCE7027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2783" y="12263485"/>
            <a:ext cx="505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0">
            <a:spAutoFit/>
          </a:bodyPr>
          <a:lstStyle/>
          <a:p>
            <a:pPr algn="just">
              <a:spcBef>
                <a:spcPts val="600"/>
              </a:spcBef>
              <a:tabLst>
                <a:tab pos="500063" algn="l"/>
              </a:tabLst>
            </a:pPr>
            <a:r>
              <a:rPr lang="en-US" sz="3600" b="1" dirty="0">
                <a:solidFill>
                  <a:srgbClr val="5993CF"/>
                </a:solidFill>
              </a:rPr>
              <a:t>Cortisol Results</a:t>
            </a:r>
          </a:p>
        </p:txBody>
      </p:sp>
      <p:sp>
        <p:nvSpPr>
          <p:cNvPr id="54" name="TextBox 40">
            <a:extLst>
              <a:ext uri="{FF2B5EF4-FFF2-40B4-BE49-F238E27FC236}">
                <a16:creationId xmlns:a16="http://schemas.microsoft.com/office/drawing/2014/main" id="{AE6B4F68-CFE8-40A3-AC76-EB918C8C9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3865" y="12290600"/>
            <a:ext cx="505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91440" bIns="0">
            <a:spAutoFit/>
          </a:bodyPr>
          <a:lstStyle/>
          <a:p>
            <a:pPr algn="just">
              <a:spcBef>
                <a:spcPts val="600"/>
              </a:spcBef>
              <a:tabLst>
                <a:tab pos="500063" algn="l"/>
              </a:tabLst>
            </a:pPr>
            <a:r>
              <a:rPr lang="en-US" sz="3600" b="1" dirty="0">
                <a:solidFill>
                  <a:srgbClr val="5993CF"/>
                </a:solidFill>
              </a:rPr>
              <a:t>Testosterone Results</a:t>
            </a:r>
          </a:p>
        </p:txBody>
      </p:sp>
      <p:sp>
        <p:nvSpPr>
          <p:cNvPr id="55" name="TextBox 40">
            <a:extLst>
              <a:ext uri="{FF2B5EF4-FFF2-40B4-BE49-F238E27FC236}">
                <a16:creationId xmlns:a16="http://schemas.microsoft.com/office/drawing/2014/main" id="{18898F89-8FD6-42BA-AE6F-4EE416CF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881" y="13919747"/>
            <a:ext cx="4287605" cy="886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>
              <a:spcBef>
                <a:spcPts val="600"/>
              </a:spcBef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Cuddy Reported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Power pose significantly associated with change in testosterone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P-value &lt; 0.05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Power pose significantly association with change in cortisol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P-value &lt; 0.02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These values/figures in the results section were reproduced (by me) unless otherwise noted</a:t>
            </a:r>
          </a:p>
          <a:p>
            <a:pPr>
              <a:spcBef>
                <a:spcPts val="600"/>
              </a:spcBef>
              <a:tabLst>
                <a:tab pos="500063" algn="l"/>
              </a:tabLst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721ED75F-B209-4B45-A4C3-A13294746F9C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32" y="16812286"/>
            <a:ext cx="6433237" cy="2989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606FAB1-3DF6-4C54-A264-B8FCB99D89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298" y="19368149"/>
            <a:ext cx="6028363" cy="3217736"/>
          </a:xfrm>
          <a:prstGeom prst="rect">
            <a:avLst/>
          </a:prstGeom>
        </p:spPr>
      </p:pic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B8885C2-A38C-4EE4-AFD3-D429B5349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786587"/>
              </p:ext>
            </p:extLst>
          </p:nvPr>
        </p:nvGraphicFramePr>
        <p:xfrm>
          <a:off x="18153946" y="20394588"/>
          <a:ext cx="11603494" cy="29260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828448">
                  <a:extLst>
                    <a:ext uri="{9D8B030D-6E8A-4147-A177-3AD203B41FA5}">
                      <a16:colId xmlns:a16="http://schemas.microsoft.com/office/drawing/2014/main" val="4268639540"/>
                    </a:ext>
                  </a:extLst>
                </a:gridCol>
                <a:gridCol w="5548940">
                  <a:extLst>
                    <a:ext uri="{9D8B030D-6E8A-4147-A177-3AD203B41FA5}">
                      <a16:colId xmlns:a16="http://schemas.microsoft.com/office/drawing/2014/main" val="213315788"/>
                    </a:ext>
                  </a:extLst>
                </a:gridCol>
                <a:gridCol w="3226106">
                  <a:extLst>
                    <a:ext uri="{9D8B030D-6E8A-4147-A177-3AD203B41FA5}">
                      <a16:colId xmlns:a16="http://schemas.microsoft.com/office/drawing/2014/main" val="24344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Testosterone Model: Power Pose P-value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Covariates Included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Cortisol Model: Power Pose P-value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710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0.0463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Original Model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0.0195</a:t>
                      </a:r>
                      <a:endParaRPr lang="en-US" sz="2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555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0.1630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Remove post-pose measurement of secondary hormone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0.0624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37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0.1528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 age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0.0815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320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0.1535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 sex and baseline hormone interaction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0.0786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3360084"/>
                  </a:ext>
                </a:extLst>
              </a:tr>
            </a:tbl>
          </a:graphicData>
        </a:graphic>
      </p:graphicFrame>
      <p:sp>
        <p:nvSpPr>
          <p:cNvPr id="66" name="TextBox 40">
            <a:extLst>
              <a:ext uri="{FF2B5EF4-FFF2-40B4-BE49-F238E27FC236}">
                <a16:creationId xmlns:a16="http://schemas.microsoft.com/office/drawing/2014/main" id="{8818AD34-6AFC-4AE6-BD90-9FAEB8DCC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1676" y="12451311"/>
            <a:ext cx="4559443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>
              <a:spcBef>
                <a:spcPts val="600"/>
              </a:spcBef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Diagnostic Plots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Approximately equal variance between groups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Constant variance across fitted values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QQplot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shows normal distribution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2 leverage points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Removing leverage points results in p-value = 0.051</a:t>
            </a:r>
          </a:p>
        </p:txBody>
      </p:sp>
      <p:sp>
        <p:nvSpPr>
          <p:cNvPr id="68" name="TextBox 40">
            <a:extLst>
              <a:ext uri="{FF2B5EF4-FFF2-40B4-BE49-F238E27FC236}">
                <a16:creationId xmlns:a16="http://schemas.microsoft.com/office/drawing/2014/main" id="{7AC9B558-3088-4474-9064-3AFDD1913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4150" y="16568859"/>
            <a:ext cx="7121894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Approximately equal variance between groups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Constant variance across fitted values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QQplot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shows normal distribution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2 leverage points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Removing leverage points results in p-value = 0.0226</a:t>
            </a:r>
          </a:p>
        </p:txBody>
      </p:sp>
      <p:sp>
        <p:nvSpPr>
          <p:cNvPr id="69" name="TextBox 40">
            <a:extLst>
              <a:ext uri="{FF2B5EF4-FFF2-40B4-BE49-F238E27FC236}">
                <a16:creationId xmlns:a16="http://schemas.microsoft.com/office/drawing/2014/main" id="{FC581A54-5C9A-4FE9-93FB-657B59FE9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946" y="20470342"/>
            <a:ext cx="3304409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>
              <a:spcBef>
                <a:spcPts val="600"/>
              </a:spcBef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Low Pose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Mean: -3.001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se: 4.707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sd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 19.947</a:t>
            </a:r>
          </a:p>
        </p:txBody>
      </p:sp>
      <p:sp>
        <p:nvSpPr>
          <p:cNvPr id="70" name="TextBox 40">
            <a:extLst>
              <a:ext uri="{FF2B5EF4-FFF2-40B4-BE49-F238E27FC236}">
                <a16:creationId xmlns:a16="http://schemas.microsoft.com/office/drawing/2014/main" id="{78A87B21-32C3-4DDD-A375-82F70AA92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6904" y="20520727"/>
            <a:ext cx="3304409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>
              <a:spcBef>
                <a:spcPts val="600"/>
              </a:spcBef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High Power Pose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Mean: 6.361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se: 4.671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sd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 21.405</a:t>
            </a:r>
          </a:p>
        </p:txBody>
      </p:sp>
      <p:sp>
        <p:nvSpPr>
          <p:cNvPr id="71" name="TextBox 40">
            <a:extLst>
              <a:ext uri="{FF2B5EF4-FFF2-40B4-BE49-F238E27FC236}">
                <a16:creationId xmlns:a16="http://schemas.microsoft.com/office/drawing/2014/main" id="{A8C5FF50-C45C-4BF4-A851-29D7F38CB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9901" y="20204478"/>
            <a:ext cx="3304409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>
              <a:spcBef>
                <a:spcPts val="600"/>
              </a:spcBef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High Power Pose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Mean:-0.138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se: 0.0195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sd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 0.0892</a:t>
            </a:r>
          </a:p>
        </p:txBody>
      </p:sp>
      <p:sp>
        <p:nvSpPr>
          <p:cNvPr id="72" name="TextBox 40">
            <a:extLst>
              <a:ext uri="{FF2B5EF4-FFF2-40B4-BE49-F238E27FC236}">
                <a16:creationId xmlns:a16="http://schemas.microsoft.com/office/drawing/2014/main" id="{3E867A90-B0E6-4DA7-A2A9-6F9C5ADF3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55519" y="20249076"/>
            <a:ext cx="3304409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>
              <a:spcBef>
                <a:spcPts val="600"/>
              </a:spcBef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Low Pose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Mean: 0.0137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se: 0.0199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 err="1">
                <a:solidFill>
                  <a:schemeClr val="tx2">
                    <a:lumMod val="75000"/>
                  </a:schemeClr>
                </a:solidFill>
              </a:rPr>
              <a:t>sd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: 0.0843</a:t>
            </a:r>
          </a:p>
        </p:txBody>
      </p:sp>
      <p:sp>
        <p:nvSpPr>
          <p:cNvPr id="73" name="TextBox 40">
            <a:extLst>
              <a:ext uri="{FF2B5EF4-FFF2-40B4-BE49-F238E27FC236}">
                <a16:creationId xmlns:a16="http://schemas.microsoft.com/office/drawing/2014/main" id="{3379948F-68D9-4263-BDD4-B8D9FF619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1679" y="17877406"/>
            <a:ext cx="6958007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Power pose significantly associated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Other covariates not significantly associated</a:t>
            </a:r>
          </a:p>
        </p:txBody>
      </p:sp>
      <p:sp>
        <p:nvSpPr>
          <p:cNvPr id="74" name="TextBox 40">
            <a:extLst>
              <a:ext uri="{FF2B5EF4-FFF2-40B4-BE49-F238E27FC236}">
                <a16:creationId xmlns:a16="http://schemas.microsoft.com/office/drawing/2014/main" id="{BEB29EFF-53C0-4A98-8705-BB256397A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4409" y="12431894"/>
            <a:ext cx="4579145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Power pose significantly associated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Other covariates not significantly associated</a:t>
            </a:r>
          </a:p>
        </p:txBody>
      </p:sp>
      <p:sp>
        <p:nvSpPr>
          <p:cNvPr id="75" name="TextBox 40">
            <a:extLst>
              <a:ext uri="{FF2B5EF4-FFF2-40B4-BE49-F238E27FC236}">
                <a16:creationId xmlns:a16="http://schemas.microsoft.com/office/drawing/2014/main" id="{36126D2E-81B1-4020-B474-7188B00E3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504" y="24664645"/>
            <a:ext cx="4659421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>
              <a:spcBef>
                <a:spcPts val="600"/>
              </a:spcBef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Study Design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Design is ok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Hormones measured after gambling?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Saliva hormone levels representative of blood?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Carney reported that some participants knew the goal of the study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Potential Placebo effect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017DFA4-27B6-4D48-8AD5-DD8F62CF06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654" y="18405604"/>
            <a:ext cx="3304409" cy="40953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6000327-F45E-4ECC-A905-4EBCCC79819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97"/>
          <a:stretch/>
        </p:blipFill>
        <p:spPr>
          <a:xfrm>
            <a:off x="38018155" y="15290002"/>
            <a:ext cx="3911801" cy="3843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40">
                <a:extLst>
                  <a:ext uri="{FF2B5EF4-FFF2-40B4-BE49-F238E27FC236}">
                    <a16:creationId xmlns:a16="http://schemas.microsoft.com/office/drawing/2014/main" id="{AED344C7-2022-4D6F-9ED0-BC1EF7AD4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70815" y="23934179"/>
                <a:ext cx="8707487" cy="6211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tIns="91440" bIns="0">
                <a:spAutoFit/>
              </a:bodyPr>
              <a:lstStyle/>
              <a:p>
                <a:pPr>
                  <a:spcBef>
                    <a:spcPts val="600"/>
                  </a:spcBef>
                  <a:tabLst>
                    <a:tab pos="500063" algn="l"/>
                  </a:tabLst>
                </a:pP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Cuddy’s analysis errors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500063" algn="l"/>
                  </a:tabLst>
                </a:pP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Report F-statistic distribution wrong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500063" algn="l"/>
                  </a:tabLst>
                </a:pP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Testosterone: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1,39</m:t>
                        </m:r>
                      </m:sub>
                    </m:sSub>
                  </m:oMath>
                </a14:m>
                <a:endParaRPr lang="en-US" sz="30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500063" algn="l"/>
                  </a:tabLst>
                </a:pP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Cortisol: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1,3</m:t>
                        </m:r>
                        <m:r>
                          <a:rPr lang="en-US" sz="30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30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500063" algn="l"/>
                  </a:tabLst>
                </a:pP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Not clear on covariates used</a:t>
                </a:r>
              </a:p>
              <a:p>
                <a:pPr marL="457200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500063" algn="l"/>
                  </a:tabLst>
                </a:pP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Which samples use?</a:t>
                </a:r>
              </a:p>
              <a:p>
                <a:pPr>
                  <a:spcBef>
                    <a:spcPts val="600"/>
                  </a:spcBef>
                  <a:tabLst>
                    <a:tab pos="500063" algn="l"/>
                  </a:tabLst>
                </a:pPr>
                <a:endParaRPr lang="en-US" sz="10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  <a:tabLst>
                    <a:tab pos="500063" algn="l"/>
                  </a:tabLst>
                </a:pP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High/Low Power Stratified Means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500063" algn="l"/>
                  </a:tabLst>
                </a:pP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Doesn’t report precise number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500063" algn="l"/>
                  </a:tabLst>
                </a:pP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Cannot reproduce with data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500063" algn="l"/>
                  </a:tabLst>
                </a:pP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Does not address variability within sample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500063" algn="l"/>
                  </a:tabLst>
                </a:pPr>
                <a:r>
                  <a:rPr lang="en-US" sz="3000" dirty="0">
                    <a:solidFill>
                      <a:schemeClr val="tx2">
                        <a:lumMod val="75000"/>
                      </a:schemeClr>
                    </a:solidFill>
                  </a:rPr>
                  <a:t>Misleading/unreproducible graph</a:t>
                </a:r>
              </a:p>
            </p:txBody>
          </p:sp>
        </mc:Choice>
        <mc:Fallback xmlns="">
          <p:sp>
            <p:nvSpPr>
              <p:cNvPr id="79" name="TextBox 40">
                <a:extLst>
                  <a:ext uri="{FF2B5EF4-FFF2-40B4-BE49-F238E27FC236}">
                    <a16:creationId xmlns:a16="http://schemas.microsoft.com/office/drawing/2014/main" id="{AED344C7-2022-4D6F-9ED0-BC1EF7AD4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70815" y="23934179"/>
                <a:ext cx="8707487" cy="6211444"/>
              </a:xfrm>
              <a:prstGeom prst="rect">
                <a:avLst/>
              </a:prstGeom>
              <a:blipFill>
                <a:blip r:embed="rId15"/>
                <a:stretch>
                  <a:fillRect l="-1681" t="-491" b="-28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40">
            <a:extLst>
              <a:ext uri="{FF2B5EF4-FFF2-40B4-BE49-F238E27FC236}">
                <a16:creationId xmlns:a16="http://schemas.microsoft.com/office/drawing/2014/main" id="{40202E0B-79EA-411E-9217-D06763C92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68936" y="24134110"/>
            <a:ext cx="5160011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 lvl="1">
              <a:spcBef>
                <a:spcPts val="600"/>
              </a:spcBef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Covariate choices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High variability between models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Choice of covariates influences significance of power pose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Why did they choose this model?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P-hacking?</a:t>
            </a:r>
          </a:p>
        </p:txBody>
      </p:sp>
      <p:sp>
        <p:nvSpPr>
          <p:cNvPr id="81" name="TextBox 40">
            <a:extLst>
              <a:ext uri="{FF2B5EF4-FFF2-40B4-BE49-F238E27FC236}">
                <a16:creationId xmlns:a16="http://schemas.microsoft.com/office/drawing/2014/main" id="{DA51A3A6-4855-4882-982C-92671F18F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1438" y="24531983"/>
            <a:ext cx="10086851" cy="60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Not convinced results are true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Too much variability in model choice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Errors in analysis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Hasn’t been reproduced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 curve analysis did not show significant results [6]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Carney says results are ‘undeniably false’ [5]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Cuddy states there isn’t enough information [2]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endParaRPr lang="en-US" sz="500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Even if the results are not true, if this gives people more confidence, does it matter?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Statistically?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Yes;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General Life? No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Problem lies in saying science backs up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the idea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2" name="TextBox 40">
            <a:extLst>
              <a:ext uri="{FF2B5EF4-FFF2-40B4-BE49-F238E27FC236}">
                <a16:creationId xmlns:a16="http://schemas.microsoft.com/office/drawing/2014/main" id="{972070A0-35D1-49EC-B720-7DE8880A5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40" y="24301194"/>
            <a:ext cx="5620636" cy="617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pPr>
              <a:spcBef>
                <a:spcPts val="600"/>
              </a:spcBef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Testosterone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Able to reproduce F statistic and p-value</a:t>
            </a:r>
          </a:p>
          <a:p>
            <a:pPr>
              <a:spcBef>
                <a:spcPts val="600"/>
              </a:spcBef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Cortisol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Able to reproduce p-value but not F statistic</a:t>
            </a:r>
          </a:p>
          <a:p>
            <a:pPr>
              <a:spcBef>
                <a:spcPts val="600"/>
              </a:spcBef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Diagnostic plots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Overall look ok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Leverage points change association significance in testosterone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00063" algn="l"/>
              </a:tabLst>
            </a:pP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8" name="Picture 2" descr="Image result for p hacking">
            <a:extLst>
              <a:ext uri="{FF2B5EF4-FFF2-40B4-BE49-F238E27FC236}">
                <a16:creationId xmlns:a16="http://schemas.microsoft.com/office/drawing/2014/main" id="{F52B7248-6445-4456-A956-6382BFD5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673" y="28847940"/>
            <a:ext cx="2277477" cy="161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5298D-3314-4B7C-927F-6B21DFC9ED1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442" y="7973711"/>
            <a:ext cx="588452" cy="588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9CF78-A1D9-49FC-B304-AF11551E78F9}"/>
              </a:ext>
            </a:extLst>
          </p:cNvPr>
          <p:cNvSpPr txBox="1"/>
          <p:nvPr/>
        </p:nvSpPr>
        <p:spPr>
          <a:xfrm>
            <a:off x="11802873" y="8533875"/>
            <a:ext cx="2135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5A4C6"/>
                </a:solidFill>
              </a:rPr>
              <a:t>Scan here for link to TED talk!</a:t>
            </a:r>
          </a:p>
        </p:txBody>
      </p:sp>
      <p:sp>
        <p:nvSpPr>
          <p:cNvPr id="76" name="TextBox 40">
            <a:extLst>
              <a:ext uri="{FF2B5EF4-FFF2-40B4-BE49-F238E27FC236}">
                <a16:creationId xmlns:a16="http://schemas.microsoft.com/office/drawing/2014/main" id="{B4CA82F9-6BE0-4B32-97E1-FE141171C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3749" y="24609803"/>
            <a:ext cx="7532985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0">
            <a:spAutoFit/>
          </a:bodyPr>
          <a:lstStyle/>
          <a:p>
            <a:r>
              <a:rPr lang="en-US" sz="2000" dirty="0"/>
              <a:t>[1] Baker, M. (2015). First results from psychology’s largest reproducibility test. </a:t>
            </a:r>
            <a:r>
              <a:rPr lang="en-US" sz="2000" i="1" dirty="0"/>
              <a:t>Nature</a:t>
            </a:r>
            <a:r>
              <a:rPr lang="en-US" sz="2000" dirty="0"/>
              <a:t>. </a:t>
            </a:r>
          </a:p>
          <a:p>
            <a:r>
              <a:rPr lang="en-US" sz="2000" dirty="0"/>
              <a:t>[2] </a:t>
            </a:r>
            <a:r>
              <a:rPr lang="en-US" sz="2000" dirty="0" err="1"/>
              <a:t>Biello</a:t>
            </a:r>
            <a:r>
              <a:rPr lang="en-US" sz="2000" dirty="0"/>
              <a:t>, David. "Inside the debate about power posing: a Q&amp;A with Amy Cuddy." </a:t>
            </a:r>
            <a:r>
              <a:rPr lang="en-US" sz="2000" i="1" dirty="0"/>
              <a:t>TED</a:t>
            </a:r>
            <a:r>
              <a:rPr lang="en-US" sz="2000" dirty="0"/>
              <a:t>, TED conferences, 22 Feb. 2017. [3] Carney, D. R., Cuddy, A. J. C., &amp; Yap, A. J. (2010). Power Posing: Brief Nonverbal Displays Affect Neuroendocrine Levels and Risk Tolerance. </a:t>
            </a:r>
            <a:r>
              <a:rPr lang="en-US" sz="2000" i="1" dirty="0"/>
              <a:t>Psychological Science</a:t>
            </a:r>
            <a:r>
              <a:rPr lang="en-US" sz="2000" dirty="0"/>
              <a:t>, </a:t>
            </a:r>
            <a:r>
              <a:rPr lang="en-US" sz="2000" i="1" dirty="0"/>
              <a:t>21</a:t>
            </a:r>
            <a:r>
              <a:rPr lang="en-US" sz="2000" dirty="0"/>
              <a:t>(10), 1363–1368. </a:t>
            </a:r>
          </a:p>
          <a:p>
            <a:r>
              <a:rPr lang="en-US" sz="2000" dirty="0"/>
              <a:t>[4] Maxwell, S. E., Lau, M. Y., Howard, G. S., &amp; Scott, E. (2012). Is Psychology Suffering From a Replication Crisis? </a:t>
            </a:r>
            <a:r>
              <a:rPr lang="en-US" sz="2000" i="1" dirty="0"/>
              <a:t>American Psychologist</a:t>
            </a:r>
            <a:r>
              <a:rPr lang="en-US" sz="2000" dirty="0"/>
              <a:t>, </a:t>
            </a:r>
            <a:r>
              <a:rPr lang="en-US" sz="2000" i="1" dirty="0"/>
              <a:t>70</a:t>
            </a:r>
            <a:r>
              <a:rPr lang="en-US" sz="2000" dirty="0"/>
              <a:t>(6), 487–498.</a:t>
            </a:r>
          </a:p>
          <a:p>
            <a:r>
              <a:rPr lang="en-US" sz="2000" dirty="0"/>
              <a:t>[5] Morris, David Z. "'Power poses' researcher Dana Carney now says effects are 'undeniably false'." </a:t>
            </a:r>
            <a:r>
              <a:rPr lang="en-US" sz="2000" i="1" dirty="0"/>
              <a:t>Fortune</a:t>
            </a:r>
            <a:r>
              <a:rPr lang="en-US" sz="2000" dirty="0"/>
              <a:t>, 16 Oct. 2016.</a:t>
            </a:r>
          </a:p>
          <a:p>
            <a:r>
              <a:rPr lang="en-US" sz="2000" dirty="0"/>
              <a:t>[6] Simmons, J. P., &amp; </a:t>
            </a:r>
            <a:r>
              <a:rPr lang="en-US" sz="2000" dirty="0" err="1"/>
              <a:t>Simonsohn</a:t>
            </a:r>
            <a:r>
              <a:rPr lang="en-US" sz="2000" dirty="0"/>
              <a:t>, U. (2017). Power Posing: P-Curving the Evidence. </a:t>
            </a:r>
            <a:r>
              <a:rPr lang="en-US" sz="2000" i="1" dirty="0"/>
              <a:t>Psychological Science</a:t>
            </a:r>
            <a:r>
              <a:rPr lang="en-US" sz="2000" dirty="0"/>
              <a:t>, </a:t>
            </a:r>
            <a:r>
              <a:rPr lang="en-US" sz="2000" i="1" dirty="0"/>
              <a:t>28</a:t>
            </a:r>
            <a:r>
              <a:rPr lang="en-US" sz="2000" dirty="0"/>
              <a:t>(5), 687–693.</a:t>
            </a:r>
          </a:p>
          <a:p>
            <a:r>
              <a:rPr lang="en-US" sz="2000" dirty="0"/>
              <a:t>Images: </a:t>
            </a:r>
            <a:r>
              <a:rPr lang="en-US" sz="2000" u="sng" dirty="0">
                <a:hlinkClick r:id="rId18"/>
              </a:rPr>
              <a:t>http://timothykurek.com/10-cartoon-images-of-superwoman/</a:t>
            </a:r>
            <a:r>
              <a:rPr lang="en-US" sz="2000" dirty="0"/>
              <a:t>, </a:t>
            </a:r>
            <a:r>
              <a:rPr lang="en-US" sz="2000" u="sng" dirty="0">
                <a:hlinkClick r:id="rId19"/>
              </a:rPr>
              <a:t>https://en.wikipedia.org/wiki/Power_posing</a:t>
            </a:r>
            <a:r>
              <a:rPr lang="en-US" sz="2000" dirty="0"/>
              <a:t>, </a:t>
            </a:r>
            <a:r>
              <a:rPr lang="en-US" sz="2000" u="sng" dirty="0">
                <a:hlinkClick r:id="rId20"/>
              </a:rPr>
              <a:t>http://clipartmag.com/superman-clipart</a:t>
            </a:r>
            <a:r>
              <a:rPr lang="en-US" sz="2000" dirty="0"/>
              <a:t>, </a:t>
            </a:r>
            <a:r>
              <a:rPr lang="en-US" sz="2000" u="sng" dirty="0">
                <a:hlinkClick r:id="rId21"/>
              </a:rPr>
              <a:t>https://triangulations.wordpress.com/2016/02/22/p-hacking-hacking-self-doubt/</a:t>
            </a:r>
            <a:r>
              <a:rPr lang="en-US" sz="2000" dirty="0"/>
              <a:t> 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C186F-AE7D-44D1-BF2A-D70559E6A4E1}"/>
              </a:ext>
            </a:extLst>
          </p:cNvPr>
          <p:cNvSpPr txBox="1"/>
          <p:nvPr/>
        </p:nvSpPr>
        <p:spPr>
          <a:xfrm>
            <a:off x="28673269" y="19939806"/>
            <a:ext cx="1546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55A4C6"/>
                </a:solidFill>
              </a:rPr>
              <a:t>Table 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F8A7B5-C105-4E32-AD69-412554EB2E35}"/>
              </a:ext>
            </a:extLst>
          </p:cNvPr>
          <p:cNvSpPr txBox="1"/>
          <p:nvPr/>
        </p:nvSpPr>
        <p:spPr>
          <a:xfrm>
            <a:off x="21696673" y="12202710"/>
            <a:ext cx="1546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55A4C6"/>
                </a:solidFill>
              </a:rPr>
              <a:t>Table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EE1A418-1172-4EF6-AE55-C4482EAC8804}"/>
              </a:ext>
            </a:extLst>
          </p:cNvPr>
          <p:cNvSpPr txBox="1"/>
          <p:nvPr/>
        </p:nvSpPr>
        <p:spPr>
          <a:xfrm>
            <a:off x="35023782" y="3250447"/>
            <a:ext cx="1546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55A4C6"/>
                </a:solidFill>
              </a:rPr>
              <a:t>Table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35C859-C4EC-446E-8761-E7D28DA97408}"/>
              </a:ext>
            </a:extLst>
          </p:cNvPr>
          <p:cNvSpPr txBox="1"/>
          <p:nvPr/>
        </p:nvSpPr>
        <p:spPr>
          <a:xfrm>
            <a:off x="36304149" y="12160705"/>
            <a:ext cx="1546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55A4C6"/>
                </a:solidFill>
              </a:rPr>
              <a:t>Table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6AD15-A8B4-4069-8770-0504282BF91F}"/>
              </a:ext>
            </a:extLst>
          </p:cNvPr>
          <p:cNvSpPr txBox="1"/>
          <p:nvPr/>
        </p:nvSpPr>
        <p:spPr>
          <a:xfrm>
            <a:off x="6126439" y="16214916"/>
            <a:ext cx="5410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5A4C6"/>
                </a:solidFill>
              </a:rPr>
              <a:t>Figure 1: Diagnostic plots for the analysis with change in testosterone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F88A51-65F3-4DD7-AF4A-21000E7BC0E6}"/>
              </a:ext>
            </a:extLst>
          </p:cNvPr>
          <p:cNvSpPr txBox="1"/>
          <p:nvPr/>
        </p:nvSpPr>
        <p:spPr>
          <a:xfrm>
            <a:off x="6048946" y="19671438"/>
            <a:ext cx="619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5A4C6"/>
                </a:solidFill>
              </a:rPr>
              <a:t>Figure 2: Testosterone changes with high and low power poses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27FCDE-1202-4AD0-9EF7-6E70DAAACFAD}"/>
              </a:ext>
            </a:extLst>
          </p:cNvPr>
          <p:cNvSpPr txBox="1"/>
          <p:nvPr/>
        </p:nvSpPr>
        <p:spPr>
          <a:xfrm>
            <a:off x="11802873" y="22431708"/>
            <a:ext cx="619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5A4C6"/>
                </a:solidFill>
              </a:rPr>
              <a:t>Figure 3: Testosterone changes with high and low power poses as produced by Cuddy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73FDB-1EF9-4A5B-A897-A28447BC2B31}"/>
              </a:ext>
            </a:extLst>
          </p:cNvPr>
          <p:cNvSpPr txBox="1"/>
          <p:nvPr/>
        </p:nvSpPr>
        <p:spPr>
          <a:xfrm>
            <a:off x="24061815" y="15944292"/>
            <a:ext cx="643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5A4C6"/>
                </a:solidFill>
              </a:rPr>
              <a:t>Figure 4: Diagnostic plots for the analysis with change in cortisol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3C2991-E9F6-429F-9ED3-59048F925C1B}"/>
              </a:ext>
            </a:extLst>
          </p:cNvPr>
          <p:cNvSpPr txBox="1"/>
          <p:nvPr/>
        </p:nvSpPr>
        <p:spPr>
          <a:xfrm>
            <a:off x="30278969" y="22431708"/>
            <a:ext cx="619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5A4C6"/>
                </a:solidFill>
              </a:rPr>
              <a:t>Figure 5: Cortisol changes with high and low power poses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9AED09-6ABD-4DFE-B324-85B4E35D4C7B}"/>
              </a:ext>
            </a:extLst>
          </p:cNvPr>
          <p:cNvSpPr txBox="1"/>
          <p:nvPr/>
        </p:nvSpPr>
        <p:spPr>
          <a:xfrm>
            <a:off x="36642766" y="19219593"/>
            <a:ext cx="619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5A4C6"/>
                </a:solidFill>
              </a:rPr>
              <a:t>Figure 3:Cortisol changes with high and low power poses as produced by Cuddy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60969</TotalTime>
  <Words>978</Words>
  <Application>Microsoft Office PowerPoint</Application>
  <PresentationFormat>Custom</PresentationFormat>
  <Paragraphs>309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Helvetica</vt:lpstr>
      <vt:lpstr>Times New Roman</vt:lpstr>
      <vt:lpstr>Default Design</vt:lpstr>
      <vt:lpstr>PowerPoint Presentation</vt:lpstr>
    </vt:vector>
  </TitlesOfParts>
  <Company>Swarthmore College</Company>
  <LinksUpToDate>false</LinksUpToDate>
  <SharedDoc>false</SharedDoc>
  <HyperlinkBase>http://www.swarthmore.edu/NatSci/cpurrin1/posteradvice.htm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scientific posters (Swarthmore College)</dc:title>
  <dc:creator>Colin Purrington</dc:creator>
  <dc:description>Suggestions and gripes to: cpurrin1@swarthmore.edu</dc:description>
  <cp:lastModifiedBy>Megan Sorenson</cp:lastModifiedBy>
  <cp:revision>1381</cp:revision>
  <cp:lastPrinted>2004-05-01T11:19:50Z</cp:lastPrinted>
  <dcterms:created xsi:type="dcterms:W3CDTF">2012-10-30T16:54:38Z</dcterms:created>
  <dcterms:modified xsi:type="dcterms:W3CDTF">2018-05-06T23:07:43Z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