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21"/>
  </p:notesMasterIdLst>
  <p:sldIdLst>
    <p:sldId id="261" r:id="rId5"/>
    <p:sldId id="262" r:id="rId6"/>
    <p:sldId id="267" r:id="rId7"/>
    <p:sldId id="282" r:id="rId8"/>
    <p:sldId id="264" r:id="rId9"/>
    <p:sldId id="268" r:id="rId10"/>
    <p:sldId id="269" r:id="rId11"/>
    <p:sldId id="270" r:id="rId12"/>
    <p:sldId id="278" r:id="rId13"/>
    <p:sldId id="275" r:id="rId14"/>
    <p:sldId id="279" r:id="rId15"/>
    <p:sldId id="276" r:id="rId16"/>
    <p:sldId id="281" r:id="rId17"/>
    <p:sldId id="280" r:id="rId18"/>
    <p:sldId id="265" r:id="rId19"/>
    <p:sldId id="277" r:id="rId20"/>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4698F6-2659-2DA5-0E2B-5C3C1981935B}" name="Nicholas Koemel" initials="NK" userId="S::nicholas.koemel@sydney.edu.au::7d5ed8a9-1595-440d-a4d5-f293ba0dff3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37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snapToObjects="1">
      <p:cViewPr varScale="1">
        <p:scale>
          <a:sx n="106" d="100"/>
          <a:sy n="106" d="100"/>
        </p:scale>
        <p:origin x="792"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Koemel" userId="7d5ed8a9-1595-440d-a4d5-f293ba0dff3f" providerId="ADAL" clId="{4FE24ED5-7213-4624-8EDF-CC3CBF90A898}"/>
    <pc:docChg chg="">
      <pc:chgData name="Nicholas Koemel" userId="7d5ed8a9-1595-440d-a4d5-f293ba0dff3f" providerId="ADAL" clId="{4FE24ED5-7213-4624-8EDF-CC3CBF90A898}" dt="2024-04-04T01:09:37.675" v="11"/>
      <pc:docMkLst>
        <pc:docMk/>
      </pc:docMkLst>
      <pc:sldChg chg="addCm">
        <pc:chgData name="Nicholas Koemel" userId="7d5ed8a9-1595-440d-a4d5-f293ba0dff3f" providerId="ADAL" clId="{4FE24ED5-7213-4624-8EDF-CC3CBF90A898}" dt="2024-04-04T00:55:41.191" v="0"/>
        <pc:sldMkLst>
          <pc:docMk/>
          <pc:sldMk cId="3132703590" sldId="262"/>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0:55:41.191" v="0"/>
              <pc2:cmMkLst xmlns:pc2="http://schemas.microsoft.com/office/powerpoint/2019/9/main/command">
                <pc:docMk/>
                <pc:sldMk cId="3132703590" sldId="262"/>
                <pc2:cmMk id="{7628CAC3-AFF3-45CE-8F35-23F73893C739}"/>
              </pc2:cmMkLst>
            </pc226:cmChg>
          </p:ext>
        </pc:extLst>
      </pc:sldChg>
      <pc:sldChg chg="addCm">
        <pc:chgData name="Nicholas Koemel" userId="7d5ed8a9-1595-440d-a4d5-f293ba0dff3f" providerId="ADAL" clId="{4FE24ED5-7213-4624-8EDF-CC3CBF90A898}" dt="2024-04-04T00:57:21.955" v="2"/>
        <pc:sldMkLst>
          <pc:docMk/>
          <pc:sldMk cId="2697438118" sldId="264"/>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0:57:21.955" v="2"/>
              <pc2:cmMkLst xmlns:pc2="http://schemas.microsoft.com/office/powerpoint/2019/9/main/command">
                <pc:docMk/>
                <pc:sldMk cId="2697438118" sldId="264"/>
                <pc2:cmMk id="{CDFEBF12-EB31-4FE9-B2B7-76959DD91A52}"/>
              </pc2:cmMkLst>
            </pc226:cmChg>
          </p:ext>
        </pc:extLst>
      </pc:sldChg>
      <pc:sldChg chg="addCm">
        <pc:chgData name="Nicholas Koemel" userId="7d5ed8a9-1595-440d-a4d5-f293ba0dff3f" providerId="ADAL" clId="{4FE24ED5-7213-4624-8EDF-CC3CBF90A898}" dt="2024-04-04T01:08:10.329" v="10"/>
        <pc:sldMkLst>
          <pc:docMk/>
          <pc:sldMk cId="2079892283" sldId="265"/>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1:08:10.329" v="10"/>
              <pc2:cmMkLst xmlns:pc2="http://schemas.microsoft.com/office/powerpoint/2019/9/main/command">
                <pc:docMk/>
                <pc:sldMk cId="2079892283" sldId="265"/>
                <pc2:cmMk id="{623C21F1-8F7B-4456-B6A4-79846C22488B}"/>
              </pc2:cmMkLst>
            </pc226:cmChg>
          </p:ext>
        </pc:extLst>
      </pc:sldChg>
      <pc:sldChg chg="addCm">
        <pc:chgData name="Nicholas Koemel" userId="7d5ed8a9-1595-440d-a4d5-f293ba0dff3f" providerId="ADAL" clId="{4FE24ED5-7213-4624-8EDF-CC3CBF90A898}" dt="2024-04-04T01:01:51.644" v="4"/>
        <pc:sldMkLst>
          <pc:docMk/>
          <pc:sldMk cId="294328690" sldId="276"/>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1:01:51.644" v="4"/>
              <pc2:cmMkLst xmlns:pc2="http://schemas.microsoft.com/office/powerpoint/2019/9/main/command">
                <pc:docMk/>
                <pc:sldMk cId="294328690" sldId="276"/>
                <pc2:cmMk id="{960EEE35-8F11-4AA3-944E-5E9AFEDE4EB8}"/>
              </pc2:cmMkLst>
            </pc226:cmChg>
          </p:ext>
        </pc:extLst>
      </pc:sldChg>
      <pc:sldChg chg="addCm">
        <pc:chgData name="Nicholas Koemel" userId="7d5ed8a9-1595-440d-a4d5-f293ba0dff3f" providerId="ADAL" clId="{4FE24ED5-7213-4624-8EDF-CC3CBF90A898}" dt="2024-04-04T01:09:37.675" v="11"/>
        <pc:sldMkLst>
          <pc:docMk/>
          <pc:sldMk cId="964930922" sldId="277"/>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1:05:54.080" v="7"/>
              <pc2:cmMkLst xmlns:pc2="http://schemas.microsoft.com/office/powerpoint/2019/9/main/command">
                <pc:docMk/>
                <pc:sldMk cId="964930922" sldId="277"/>
                <pc2:cmMk id="{F968B57E-31A6-407C-A1B3-206C27D36623}"/>
              </pc2:cmMkLst>
            </pc226:cmChg>
            <pc226:cmChg xmlns:pc226="http://schemas.microsoft.com/office/powerpoint/2022/06/main/command" chg="add">
              <pc226:chgData name="Nicholas Koemel" userId="7d5ed8a9-1595-440d-a4d5-f293ba0dff3f" providerId="ADAL" clId="{4FE24ED5-7213-4624-8EDF-CC3CBF90A898}" dt="2024-04-04T01:09:37.675" v="11"/>
              <pc2:cmMkLst xmlns:pc2="http://schemas.microsoft.com/office/powerpoint/2019/9/main/command">
                <pc:docMk/>
                <pc:sldMk cId="964930922" sldId="277"/>
                <pc2:cmMk id="{25F9658D-B727-44B9-B3FA-15B9080A4DB0}"/>
              </pc2:cmMkLst>
            </pc226:cmChg>
            <pc226:cmChg xmlns:pc226="http://schemas.microsoft.com/office/powerpoint/2022/06/main/command" chg="add">
              <pc226:chgData name="Nicholas Koemel" userId="7d5ed8a9-1595-440d-a4d5-f293ba0dff3f" providerId="ADAL" clId="{4FE24ED5-7213-4624-8EDF-CC3CBF90A898}" dt="2024-04-04T01:06:23.960" v="8"/>
              <pc2:cmMkLst xmlns:pc2="http://schemas.microsoft.com/office/powerpoint/2019/9/main/command">
                <pc:docMk/>
                <pc:sldMk cId="964930922" sldId="277"/>
                <pc2:cmMk id="{9A8EDEDE-F971-4EAB-B14A-52D67FFFDF69}"/>
              </pc2:cmMkLst>
            </pc226:cmChg>
          </p:ext>
        </pc:extLst>
      </pc:sldChg>
      <pc:sldChg chg="addCm">
        <pc:chgData name="Nicholas Koemel" userId="7d5ed8a9-1595-440d-a4d5-f293ba0dff3f" providerId="ADAL" clId="{4FE24ED5-7213-4624-8EDF-CC3CBF90A898}" dt="2024-04-04T01:00:14.190" v="3"/>
        <pc:sldMkLst>
          <pc:docMk/>
          <pc:sldMk cId="3287948546" sldId="278"/>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1:00:14.190" v="3"/>
              <pc2:cmMkLst xmlns:pc2="http://schemas.microsoft.com/office/powerpoint/2019/9/main/command">
                <pc:docMk/>
                <pc:sldMk cId="3287948546" sldId="278"/>
                <pc2:cmMk id="{0A0C0364-A8F4-42C6-A38C-4FDBC8CD2C92}"/>
              </pc2:cmMkLst>
            </pc226:cmChg>
          </p:ext>
        </pc:extLst>
      </pc:sldChg>
      <pc:sldChg chg="addCm modCm">
        <pc:chgData name="Nicholas Koemel" userId="7d5ed8a9-1595-440d-a4d5-f293ba0dff3f" providerId="ADAL" clId="{4FE24ED5-7213-4624-8EDF-CC3CBF90A898}" dt="2024-04-04T01:07:24.288" v="9"/>
        <pc:sldMkLst>
          <pc:docMk/>
          <pc:sldMk cId="4022162240" sldId="279"/>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1:07:24.288" v="9"/>
              <pc2:cmMkLst xmlns:pc2="http://schemas.microsoft.com/office/powerpoint/2019/9/main/command">
                <pc:docMk/>
                <pc:sldMk cId="4022162240" sldId="279"/>
                <pc2:cmMk id="{C4072618-7A45-4A66-98F8-3DDBC374CFD0}"/>
              </pc2:cmMkLst>
              <pc226:cmRplyChg chg="add">
                <pc226:chgData name="Nicholas Koemel" userId="7d5ed8a9-1595-440d-a4d5-f293ba0dff3f" providerId="ADAL" clId="{4FE24ED5-7213-4624-8EDF-CC3CBF90A898}" dt="2024-04-04T01:07:24.288" v="9"/>
                <pc2:cmRplyMkLst xmlns:pc2="http://schemas.microsoft.com/office/powerpoint/2019/9/main/command">
                  <pc:docMk/>
                  <pc:sldMk cId="4022162240" sldId="279"/>
                  <pc2:cmMk id="{C4072618-7A45-4A66-98F8-3DDBC374CFD0}"/>
                  <pc2:cmRplyMk id="{922975F1-2281-4AE2-A412-DC3537684276}"/>
                </pc2:cmRplyMkLst>
              </pc226:cmRplyChg>
            </pc226:cmChg>
          </p:ext>
        </pc:extLst>
      </pc:sldChg>
      <pc:sldChg chg="addCm">
        <pc:chgData name="Nicholas Koemel" userId="7d5ed8a9-1595-440d-a4d5-f293ba0dff3f" providerId="ADAL" clId="{4FE24ED5-7213-4624-8EDF-CC3CBF90A898}" dt="2024-04-04T01:03:25.107" v="6"/>
        <pc:sldMkLst>
          <pc:docMk/>
          <pc:sldMk cId="1934470613" sldId="281"/>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1:03:25.107" v="6"/>
              <pc2:cmMkLst xmlns:pc2="http://schemas.microsoft.com/office/powerpoint/2019/9/main/command">
                <pc:docMk/>
                <pc:sldMk cId="1934470613" sldId="281"/>
                <pc2:cmMk id="{F4EDF763-5E8C-4B35-B4AF-1CFBAA33D182}"/>
              </pc2:cmMkLst>
            </pc226:cmChg>
          </p:ext>
        </pc:extLst>
      </pc:sldChg>
      <pc:sldChg chg="addCm">
        <pc:chgData name="Nicholas Koemel" userId="7d5ed8a9-1595-440d-a4d5-f293ba0dff3f" providerId="ADAL" clId="{4FE24ED5-7213-4624-8EDF-CC3CBF90A898}" dt="2024-04-04T00:56:52.938" v="1"/>
        <pc:sldMkLst>
          <pc:docMk/>
          <pc:sldMk cId="1199778888" sldId="282"/>
        </pc:sldMkLst>
        <pc:extLst>
          <p:ext xmlns:p="http://schemas.openxmlformats.org/presentationml/2006/main" uri="{D6D511B9-2390-475A-947B-AFAB55BFBCF1}">
            <pc226:cmChg xmlns:pc226="http://schemas.microsoft.com/office/powerpoint/2022/06/main/command" chg="add">
              <pc226:chgData name="Nicholas Koemel" userId="7d5ed8a9-1595-440d-a4d5-f293ba0dff3f" providerId="ADAL" clId="{4FE24ED5-7213-4624-8EDF-CC3CBF90A898}" dt="2024-04-04T00:56:52.938" v="1"/>
              <pc2:cmMkLst xmlns:pc2="http://schemas.microsoft.com/office/powerpoint/2019/9/main/command">
                <pc:docMk/>
                <pc:sldMk cId="1199778888" sldId="282"/>
                <pc2:cmMk id="{746BC2CE-3288-4E17-B346-0388623A4D14}"/>
              </pc2:cmMkLst>
            </pc226:cmChg>
          </p:ext>
        </pc:ext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97AE0F-2904-4F24-B26A-FF896541A09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AU"/>
        </a:p>
      </dgm:t>
    </dgm:pt>
    <dgm:pt modelId="{403FB694-A5F7-4782-9521-AA9B7B00E7C2}">
      <dgm:prSet phldrT="[Text]" custT="1"/>
      <dgm:spPr/>
      <dgm:t>
        <a:bodyPr/>
        <a:lstStyle/>
        <a:p>
          <a:pPr>
            <a:lnSpc>
              <a:spcPct val="100000"/>
            </a:lnSpc>
            <a:defRPr b="1"/>
          </a:pPr>
          <a:r>
            <a:rPr lang="en-AU" sz="1600" dirty="0"/>
            <a:t>Step 1: User Query Parsing</a:t>
          </a:r>
        </a:p>
      </dgm:t>
    </dgm:pt>
    <dgm:pt modelId="{D0B957D2-E3B0-4AB9-89F7-501E25448432}" type="parTrans" cxnId="{218F8A54-ECD7-4B64-9ABF-6C86E32A5997}">
      <dgm:prSet/>
      <dgm:spPr/>
      <dgm:t>
        <a:bodyPr/>
        <a:lstStyle/>
        <a:p>
          <a:endParaRPr lang="en-AU"/>
        </a:p>
      </dgm:t>
    </dgm:pt>
    <dgm:pt modelId="{B51549F8-0594-45CE-8F55-3D8B0E532F97}" type="sibTrans" cxnId="{218F8A54-ECD7-4B64-9ABF-6C86E32A5997}">
      <dgm:prSet/>
      <dgm:spPr/>
      <dgm:t>
        <a:bodyPr/>
        <a:lstStyle/>
        <a:p>
          <a:endParaRPr lang="en-AU"/>
        </a:p>
      </dgm:t>
    </dgm:pt>
    <dgm:pt modelId="{E90B708B-803A-4383-AD39-95EB4F6EA93D}">
      <dgm:prSet phldrT="[Text]" custT="1"/>
      <dgm:spPr/>
      <dgm:t>
        <a:bodyPr/>
        <a:lstStyle/>
        <a:p>
          <a:pPr>
            <a:lnSpc>
              <a:spcPct val="100000"/>
            </a:lnSpc>
          </a:pPr>
          <a:r>
            <a:rPr lang="en-AU" sz="1400" dirty="0"/>
            <a:t>Input: User query</a:t>
          </a:r>
        </a:p>
      </dgm:t>
    </dgm:pt>
    <dgm:pt modelId="{1A7FED39-5EBE-46E8-ADC4-184A3BB86E9E}" type="parTrans" cxnId="{24657828-CFC3-4DE6-8F01-1B73E5860F3D}">
      <dgm:prSet/>
      <dgm:spPr/>
      <dgm:t>
        <a:bodyPr/>
        <a:lstStyle/>
        <a:p>
          <a:endParaRPr lang="en-AU"/>
        </a:p>
      </dgm:t>
    </dgm:pt>
    <dgm:pt modelId="{D9215DE1-CD78-4A61-9A1E-8FFB90EFB167}" type="sibTrans" cxnId="{24657828-CFC3-4DE6-8F01-1B73E5860F3D}">
      <dgm:prSet/>
      <dgm:spPr/>
      <dgm:t>
        <a:bodyPr/>
        <a:lstStyle/>
        <a:p>
          <a:endParaRPr lang="en-AU"/>
        </a:p>
      </dgm:t>
    </dgm:pt>
    <dgm:pt modelId="{D37A9C5A-57A6-476A-AD1F-C7F8097821BD}">
      <dgm:prSet phldrT="[Text]"/>
      <dgm:spPr/>
      <dgm:t>
        <a:bodyPr/>
        <a:lstStyle/>
        <a:p>
          <a:pPr>
            <a:lnSpc>
              <a:spcPct val="100000"/>
            </a:lnSpc>
            <a:defRPr b="1"/>
          </a:pPr>
          <a:r>
            <a:rPr lang="en-AU" dirty="0"/>
            <a:t>Step 2: Lending Trend Analysis</a:t>
          </a:r>
        </a:p>
      </dgm:t>
    </dgm:pt>
    <dgm:pt modelId="{50571815-1F16-4382-9872-7C38DE89386C}" type="parTrans" cxnId="{62147A53-606D-4A0B-8C91-7C1EDD056E77}">
      <dgm:prSet/>
      <dgm:spPr/>
      <dgm:t>
        <a:bodyPr/>
        <a:lstStyle/>
        <a:p>
          <a:endParaRPr lang="en-AU"/>
        </a:p>
      </dgm:t>
    </dgm:pt>
    <dgm:pt modelId="{E54C1DF9-2E14-4A8C-92EE-22F33CBDB23C}" type="sibTrans" cxnId="{62147A53-606D-4A0B-8C91-7C1EDD056E77}">
      <dgm:prSet/>
      <dgm:spPr/>
      <dgm:t>
        <a:bodyPr/>
        <a:lstStyle/>
        <a:p>
          <a:endParaRPr lang="en-AU"/>
        </a:p>
      </dgm:t>
    </dgm:pt>
    <dgm:pt modelId="{64C12D7E-6DF7-4F1B-BA05-5C06FA497DEE}">
      <dgm:prSet phldrT="[Text]"/>
      <dgm:spPr/>
      <dgm:t>
        <a:bodyPr/>
        <a:lstStyle/>
        <a:p>
          <a:pPr>
            <a:lnSpc>
              <a:spcPct val="100000"/>
            </a:lnSpc>
            <a:defRPr b="1"/>
          </a:pPr>
          <a:r>
            <a:rPr lang="en-AU" dirty="0"/>
            <a:t>Step 3: Data Extraction</a:t>
          </a:r>
        </a:p>
      </dgm:t>
    </dgm:pt>
    <dgm:pt modelId="{D0CA648B-3E90-49C2-9141-870E514F6CD4}" type="parTrans" cxnId="{6E136F8B-3028-459F-B4D9-611C0166C537}">
      <dgm:prSet/>
      <dgm:spPr/>
      <dgm:t>
        <a:bodyPr/>
        <a:lstStyle/>
        <a:p>
          <a:endParaRPr lang="en-AU"/>
        </a:p>
      </dgm:t>
    </dgm:pt>
    <dgm:pt modelId="{ED7D34B2-E188-4E7E-8F0D-2F2F15B7495F}" type="sibTrans" cxnId="{6E136F8B-3028-459F-B4D9-611C0166C537}">
      <dgm:prSet/>
      <dgm:spPr/>
      <dgm:t>
        <a:bodyPr/>
        <a:lstStyle/>
        <a:p>
          <a:endParaRPr lang="en-AU"/>
        </a:p>
      </dgm:t>
    </dgm:pt>
    <dgm:pt modelId="{1B8C9CD9-4AB6-4589-B2B2-6A0C1FFAECB5}">
      <dgm:prSet custT="1"/>
      <dgm:spPr/>
      <dgm:t>
        <a:bodyPr/>
        <a:lstStyle/>
        <a:p>
          <a:pPr>
            <a:lnSpc>
              <a:spcPct val="100000"/>
            </a:lnSpc>
          </a:pPr>
          <a:r>
            <a:rPr lang="en-AU" sz="1400" dirty="0"/>
            <a:t>Output: Parsed variables</a:t>
          </a:r>
        </a:p>
      </dgm:t>
    </dgm:pt>
    <dgm:pt modelId="{088E5F47-99F5-4935-BD18-203B9B00B22D}" type="parTrans" cxnId="{08A531F1-E44A-41BD-ACDC-DF4FF61821DB}">
      <dgm:prSet/>
      <dgm:spPr/>
      <dgm:t>
        <a:bodyPr/>
        <a:lstStyle/>
        <a:p>
          <a:endParaRPr lang="en-AU"/>
        </a:p>
      </dgm:t>
    </dgm:pt>
    <dgm:pt modelId="{863C3941-18C6-4C76-B762-DABE4417AA5A}" type="sibTrans" cxnId="{08A531F1-E44A-41BD-ACDC-DF4FF61821DB}">
      <dgm:prSet/>
      <dgm:spPr/>
      <dgm:t>
        <a:bodyPr/>
        <a:lstStyle/>
        <a:p>
          <a:endParaRPr lang="en-AU"/>
        </a:p>
      </dgm:t>
    </dgm:pt>
    <dgm:pt modelId="{F4326401-EA1C-4949-B11B-6818B318595F}">
      <dgm:prSet custT="1"/>
      <dgm:spPr/>
      <dgm:t>
        <a:bodyPr/>
        <a:lstStyle/>
        <a:p>
          <a:pPr>
            <a:lnSpc>
              <a:spcPct val="100000"/>
            </a:lnSpc>
          </a:pPr>
          <a:r>
            <a:rPr lang="en-AU" sz="1400" dirty="0"/>
            <a:t>Description: This module parses the user query to determine variables of interest</a:t>
          </a:r>
        </a:p>
      </dgm:t>
    </dgm:pt>
    <dgm:pt modelId="{F73D63D4-8FC2-47E3-9222-046D9EDD933F}" type="parTrans" cxnId="{88683EDA-D793-4447-87AE-B5AE1888258B}">
      <dgm:prSet/>
      <dgm:spPr/>
      <dgm:t>
        <a:bodyPr/>
        <a:lstStyle/>
        <a:p>
          <a:endParaRPr lang="en-AU"/>
        </a:p>
      </dgm:t>
    </dgm:pt>
    <dgm:pt modelId="{61F15ACA-0590-4AC1-A56A-077868F02B4F}" type="sibTrans" cxnId="{88683EDA-D793-4447-87AE-B5AE1888258B}">
      <dgm:prSet/>
      <dgm:spPr/>
      <dgm:t>
        <a:bodyPr/>
        <a:lstStyle/>
        <a:p>
          <a:endParaRPr lang="en-AU"/>
        </a:p>
      </dgm:t>
    </dgm:pt>
    <dgm:pt modelId="{6E368FF4-09FC-448A-9950-5D2B01E7351D}">
      <dgm:prSet custT="1"/>
      <dgm:spPr/>
      <dgm:t>
        <a:bodyPr/>
        <a:lstStyle/>
        <a:p>
          <a:pPr>
            <a:lnSpc>
              <a:spcPct val="100000"/>
            </a:lnSpc>
          </a:pPr>
          <a:r>
            <a:rPr lang="en-AU" sz="1400" dirty="0"/>
            <a:t>Input: Parsed variables</a:t>
          </a:r>
        </a:p>
      </dgm:t>
    </dgm:pt>
    <dgm:pt modelId="{341984B8-F188-4BE1-BC11-163344F5C982}" type="parTrans" cxnId="{DC30EF0B-C3C8-4C5A-A2D3-D156934C1A79}">
      <dgm:prSet/>
      <dgm:spPr/>
      <dgm:t>
        <a:bodyPr/>
        <a:lstStyle/>
        <a:p>
          <a:endParaRPr lang="en-AU"/>
        </a:p>
      </dgm:t>
    </dgm:pt>
    <dgm:pt modelId="{4E0E3C38-2331-43AD-9C2C-DAB6EC797DEB}" type="sibTrans" cxnId="{DC30EF0B-C3C8-4C5A-A2D3-D156934C1A79}">
      <dgm:prSet/>
      <dgm:spPr/>
      <dgm:t>
        <a:bodyPr/>
        <a:lstStyle/>
        <a:p>
          <a:endParaRPr lang="en-AU"/>
        </a:p>
      </dgm:t>
    </dgm:pt>
    <dgm:pt modelId="{9E930710-251C-4802-ACB0-A1816507E8EB}">
      <dgm:prSet custT="1"/>
      <dgm:spPr/>
      <dgm:t>
        <a:bodyPr/>
        <a:lstStyle/>
        <a:p>
          <a:pPr>
            <a:lnSpc>
              <a:spcPct val="100000"/>
            </a:lnSpc>
          </a:pPr>
          <a:r>
            <a:rPr lang="en-AU" sz="1400" dirty="0"/>
            <a:t>Output: Analysis results</a:t>
          </a:r>
        </a:p>
      </dgm:t>
    </dgm:pt>
    <dgm:pt modelId="{55164B64-B297-4F90-909D-E5DEFC7A5F17}" type="parTrans" cxnId="{D05E6B57-9DBC-468E-AA21-C7664E3758E2}">
      <dgm:prSet/>
      <dgm:spPr/>
      <dgm:t>
        <a:bodyPr/>
        <a:lstStyle/>
        <a:p>
          <a:endParaRPr lang="en-AU"/>
        </a:p>
      </dgm:t>
    </dgm:pt>
    <dgm:pt modelId="{50CCBFA8-A890-4659-865C-E0D76A126B63}" type="sibTrans" cxnId="{D05E6B57-9DBC-468E-AA21-C7664E3758E2}">
      <dgm:prSet/>
      <dgm:spPr/>
      <dgm:t>
        <a:bodyPr/>
        <a:lstStyle/>
        <a:p>
          <a:endParaRPr lang="en-AU"/>
        </a:p>
      </dgm:t>
    </dgm:pt>
    <dgm:pt modelId="{14DAF5FA-4097-4EBF-A8A4-D2F0878C7328}">
      <dgm:prSet custT="1"/>
      <dgm:spPr/>
      <dgm:t>
        <a:bodyPr/>
        <a:lstStyle/>
        <a:p>
          <a:pPr>
            <a:lnSpc>
              <a:spcPct val="100000"/>
            </a:lnSpc>
          </a:pPr>
          <a:r>
            <a:rPr lang="en-AU" sz="1400" dirty="0"/>
            <a:t>Description: This module produces code related to the parsed variables and performs trend analysis</a:t>
          </a:r>
        </a:p>
      </dgm:t>
    </dgm:pt>
    <dgm:pt modelId="{1922CF13-FE31-4607-958E-B6A0975ECD73}" type="parTrans" cxnId="{F6A98FA4-8CF8-4FA7-98F1-370354290E05}">
      <dgm:prSet/>
      <dgm:spPr/>
      <dgm:t>
        <a:bodyPr/>
        <a:lstStyle/>
        <a:p>
          <a:endParaRPr lang="en-AU"/>
        </a:p>
      </dgm:t>
    </dgm:pt>
    <dgm:pt modelId="{CB1F235D-1628-4048-AB7D-B45F07134C17}" type="sibTrans" cxnId="{F6A98FA4-8CF8-4FA7-98F1-370354290E05}">
      <dgm:prSet/>
      <dgm:spPr/>
      <dgm:t>
        <a:bodyPr/>
        <a:lstStyle/>
        <a:p>
          <a:endParaRPr lang="en-AU"/>
        </a:p>
      </dgm:t>
    </dgm:pt>
    <dgm:pt modelId="{D544D0B6-9DE2-4FF5-A2EA-E9CC816DD7E4}">
      <dgm:prSet custT="1"/>
      <dgm:spPr/>
      <dgm:t>
        <a:bodyPr/>
        <a:lstStyle/>
        <a:p>
          <a:pPr>
            <a:lnSpc>
              <a:spcPct val="100000"/>
            </a:lnSpc>
          </a:pPr>
          <a:r>
            <a:rPr lang="en-AU" sz="1400"/>
            <a:t>Input: Analysis results</a:t>
          </a:r>
        </a:p>
      </dgm:t>
    </dgm:pt>
    <dgm:pt modelId="{62565AF4-20EA-4A3A-B2ED-10ECC6803939}" type="parTrans" cxnId="{7F658230-2F50-42B3-AE03-F59CBE85EF83}">
      <dgm:prSet/>
      <dgm:spPr/>
      <dgm:t>
        <a:bodyPr/>
        <a:lstStyle/>
        <a:p>
          <a:endParaRPr lang="en-AU"/>
        </a:p>
      </dgm:t>
    </dgm:pt>
    <dgm:pt modelId="{FA405CD8-BA41-4A8C-9C70-FD82C1E59ADF}" type="sibTrans" cxnId="{7F658230-2F50-42B3-AE03-F59CBE85EF83}">
      <dgm:prSet/>
      <dgm:spPr/>
      <dgm:t>
        <a:bodyPr/>
        <a:lstStyle/>
        <a:p>
          <a:endParaRPr lang="en-AU"/>
        </a:p>
      </dgm:t>
    </dgm:pt>
    <dgm:pt modelId="{43F4E6F9-F6D0-4B82-A344-8D9D7CBDBCA3}">
      <dgm:prSet custT="1"/>
      <dgm:spPr/>
      <dgm:t>
        <a:bodyPr/>
        <a:lstStyle/>
        <a:p>
          <a:pPr>
            <a:lnSpc>
              <a:spcPct val="100000"/>
            </a:lnSpc>
          </a:pPr>
          <a:r>
            <a:rPr lang="en-AU" sz="1400"/>
            <a:t>Output: Summary table</a:t>
          </a:r>
        </a:p>
      </dgm:t>
    </dgm:pt>
    <dgm:pt modelId="{807A9ABD-AB7C-4EC5-9BE1-FEE8104CD469}" type="parTrans" cxnId="{66BDF694-CAFD-4878-84B8-9E5089BB3196}">
      <dgm:prSet/>
      <dgm:spPr/>
      <dgm:t>
        <a:bodyPr/>
        <a:lstStyle/>
        <a:p>
          <a:endParaRPr lang="en-AU"/>
        </a:p>
      </dgm:t>
    </dgm:pt>
    <dgm:pt modelId="{A5BF5DEA-FFBB-405A-B727-496AF77F3E3A}" type="sibTrans" cxnId="{66BDF694-CAFD-4878-84B8-9E5089BB3196}">
      <dgm:prSet/>
      <dgm:spPr/>
      <dgm:t>
        <a:bodyPr/>
        <a:lstStyle/>
        <a:p>
          <a:endParaRPr lang="en-AU"/>
        </a:p>
      </dgm:t>
    </dgm:pt>
    <dgm:pt modelId="{E46E9454-45A5-4F0E-ABDF-46C81187DBB7}">
      <dgm:prSet custT="1"/>
      <dgm:spPr/>
      <dgm:t>
        <a:bodyPr/>
        <a:lstStyle/>
        <a:p>
          <a:pPr>
            <a:lnSpc>
              <a:spcPct val="100000"/>
            </a:lnSpc>
          </a:pPr>
          <a:r>
            <a:rPr lang="en-AU" sz="1400" dirty="0"/>
            <a:t>Description: This module extracts relevant information from the analysis results and generates a summary table</a:t>
          </a:r>
        </a:p>
      </dgm:t>
    </dgm:pt>
    <dgm:pt modelId="{71ABE057-8587-4561-AF1D-7947A6598B56}" type="parTrans" cxnId="{0E445DB5-C82D-410C-8FD3-249689A6EB28}">
      <dgm:prSet/>
      <dgm:spPr/>
      <dgm:t>
        <a:bodyPr/>
        <a:lstStyle/>
        <a:p>
          <a:endParaRPr lang="en-AU"/>
        </a:p>
      </dgm:t>
    </dgm:pt>
    <dgm:pt modelId="{7B9EA631-5184-4295-8CD3-E00201839082}" type="sibTrans" cxnId="{0E445DB5-C82D-410C-8FD3-249689A6EB28}">
      <dgm:prSet/>
      <dgm:spPr/>
      <dgm:t>
        <a:bodyPr/>
        <a:lstStyle/>
        <a:p>
          <a:endParaRPr lang="en-AU"/>
        </a:p>
      </dgm:t>
    </dgm:pt>
    <dgm:pt modelId="{6493E419-0B36-4373-A61B-E68AF2A07280}">
      <dgm:prSet custT="1"/>
      <dgm:spPr/>
      <dgm:t>
        <a:bodyPr/>
        <a:lstStyle/>
        <a:p>
          <a:pPr>
            <a:lnSpc>
              <a:spcPct val="100000"/>
            </a:lnSpc>
          </a:pPr>
          <a:r>
            <a:rPr lang="en-AU" sz="1400" dirty="0"/>
            <a:t>Input: User query</a:t>
          </a:r>
        </a:p>
      </dgm:t>
    </dgm:pt>
    <dgm:pt modelId="{E8B742BC-48D9-49CA-AE33-E3FABB99CA08}" type="parTrans" cxnId="{5C2DC552-1D11-4A1E-9151-AC37F9EC73B0}">
      <dgm:prSet/>
      <dgm:spPr/>
      <dgm:t>
        <a:bodyPr/>
        <a:lstStyle/>
        <a:p>
          <a:endParaRPr lang="en-AU"/>
        </a:p>
      </dgm:t>
    </dgm:pt>
    <dgm:pt modelId="{1B540B58-6442-4863-A7F1-173DE3F3FB00}" type="sibTrans" cxnId="{5C2DC552-1D11-4A1E-9151-AC37F9EC73B0}">
      <dgm:prSet/>
      <dgm:spPr/>
      <dgm:t>
        <a:bodyPr/>
        <a:lstStyle/>
        <a:p>
          <a:endParaRPr lang="en-AU"/>
        </a:p>
      </dgm:t>
    </dgm:pt>
    <dgm:pt modelId="{7D1B7E34-A740-47CC-872F-BEBA62284AE0}">
      <dgm:prSet custT="1"/>
      <dgm:spPr/>
      <dgm:t>
        <a:bodyPr/>
        <a:lstStyle/>
        <a:p>
          <a:pPr>
            <a:lnSpc>
              <a:spcPct val="100000"/>
            </a:lnSpc>
          </a:pPr>
          <a:r>
            <a:rPr lang="en-AU" sz="1400"/>
            <a:t>Output: Extracted information</a:t>
          </a:r>
        </a:p>
      </dgm:t>
    </dgm:pt>
    <dgm:pt modelId="{87A2B09D-DF1F-4B71-887A-16D611246305}" type="parTrans" cxnId="{6DE782FE-4D22-44D3-80EB-9E8831E6630B}">
      <dgm:prSet/>
      <dgm:spPr/>
      <dgm:t>
        <a:bodyPr/>
        <a:lstStyle/>
        <a:p>
          <a:endParaRPr lang="en-AU"/>
        </a:p>
      </dgm:t>
    </dgm:pt>
    <dgm:pt modelId="{EE1FBE59-591D-4D41-84F6-C6FEA2ECB198}" type="sibTrans" cxnId="{6DE782FE-4D22-44D3-80EB-9E8831E6630B}">
      <dgm:prSet/>
      <dgm:spPr/>
      <dgm:t>
        <a:bodyPr/>
        <a:lstStyle/>
        <a:p>
          <a:endParaRPr lang="en-AU"/>
        </a:p>
      </dgm:t>
    </dgm:pt>
    <dgm:pt modelId="{724A9A0E-BA2A-4583-8497-29C81C643CB1}">
      <dgm:prSet custT="1"/>
      <dgm:spPr/>
      <dgm:t>
        <a:bodyPr/>
        <a:lstStyle/>
        <a:p>
          <a:pPr>
            <a:lnSpc>
              <a:spcPct val="100000"/>
            </a:lnSpc>
          </a:pPr>
          <a:r>
            <a:rPr lang="en-AU" sz="1400" dirty="0"/>
            <a:t>Description: This module handles user queries related to the summary table generated by the Data Extraction Module </a:t>
          </a:r>
        </a:p>
      </dgm:t>
    </dgm:pt>
    <dgm:pt modelId="{ABC332A9-7ACD-4609-B2E9-6A5AD8482FA6}" type="parTrans" cxnId="{8064562E-9788-4405-9FFD-9A88AEEB91BB}">
      <dgm:prSet/>
      <dgm:spPr/>
      <dgm:t>
        <a:bodyPr/>
        <a:lstStyle/>
        <a:p>
          <a:endParaRPr lang="en-AU"/>
        </a:p>
      </dgm:t>
    </dgm:pt>
    <dgm:pt modelId="{1DAB4040-37D1-4863-834A-793B8D969E58}" type="sibTrans" cxnId="{8064562E-9788-4405-9FFD-9A88AEEB91BB}">
      <dgm:prSet/>
      <dgm:spPr/>
      <dgm:t>
        <a:bodyPr/>
        <a:lstStyle/>
        <a:p>
          <a:endParaRPr lang="en-AU"/>
        </a:p>
      </dgm:t>
    </dgm:pt>
    <dgm:pt modelId="{74C8E7F3-9B35-493C-AC93-1CD80D922E98}">
      <dgm:prSet custT="1"/>
      <dgm:spPr/>
      <dgm:t>
        <a:bodyPr/>
        <a:lstStyle/>
        <a:p>
          <a:pPr>
            <a:lnSpc>
              <a:spcPct val="100000"/>
            </a:lnSpc>
          </a:pPr>
          <a:r>
            <a:rPr lang="en-AU" sz="1400" dirty="0"/>
            <a:t>Description: The virtual analyst undergoes continuous improvement through feedback mechanisms and model retraining. </a:t>
          </a:r>
        </a:p>
      </dgm:t>
    </dgm:pt>
    <dgm:pt modelId="{7341ED56-A5D4-46C5-A6F5-5C6404A88430}" type="parTrans" cxnId="{98441C3E-92DB-46EB-A531-77BE200DF8AF}">
      <dgm:prSet/>
      <dgm:spPr/>
      <dgm:t>
        <a:bodyPr/>
        <a:lstStyle/>
        <a:p>
          <a:endParaRPr lang="en-AU"/>
        </a:p>
      </dgm:t>
    </dgm:pt>
    <dgm:pt modelId="{88EC4C46-CB61-46A1-86EB-1DE74FD8762F}" type="sibTrans" cxnId="{98441C3E-92DB-46EB-A531-77BE200DF8AF}">
      <dgm:prSet/>
      <dgm:spPr/>
      <dgm:t>
        <a:bodyPr/>
        <a:lstStyle/>
        <a:p>
          <a:endParaRPr lang="en-AU"/>
        </a:p>
      </dgm:t>
    </dgm:pt>
    <dgm:pt modelId="{F9814709-4273-4121-945F-4901CF0D1420}">
      <dgm:prSet/>
      <dgm:spPr/>
      <dgm:t>
        <a:bodyPr/>
        <a:lstStyle/>
        <a:p>
          <a:pPr>
            <a:lnSpc>
              <a:spcPct val="100000"/>
            </a:lnSpc>
            <a:defRPr b="1"/>
          </a:pPr>
          <a:r>
            <a:rPr lang="en-AU" dirty="0"/>
            <a:t>Step 4: LLM Query Handling</a:t>
          </a:r>
        </a:p>
      </dgm:t>
    </dgm:pt>
    <dgm:pt modelId="{AD91DFB3-5A83-4977-84FE-EB1B316D213B}" type="parTrans" cxnId="{89FE76E7-7B3E-4C6B-8917-CFA1D0412905}">
      <dgm:prSet/>
      <dgm:spPr/>
      <dgm:t>
        <a:bodyPr/>
        <a:lstStyle/>
        <a:p>
          <a:endParaRPr lang="en-AU"/>
        </a:p>
      </dgm:t>
    </dgm:pt>
    <dgm:pt modelId="{E35C9D5E-FC0C-4141-9158-6DCC9D1D219B}" type="sibTrans" cxnId="{89FE76E7-7B3E-4C6B-8917-CFA1D0412905}">
      <dgm:prSet/>
      <dgm:spPr/>
      <dgm:t>
        <a:bodyPr/>
        <a:lstStyle/>
        <a:p>
          <a:endParaRPr lang="en-AU"/>
        </a:p>
      </dgm:t>
    </dgm:pt>
    <dgm:pt modelId="{54DCAC02-5133-45DE-9581-B5B2BA2D28B8}">
      <dgm:prSet/>
      <dgm:spPr/>
      <dgm:t>
        <a:bodyPr/>
        <a:lstStyle/>
        <a:p>
          <a:pPr>
            <a:lnSpc>
              <a:spcPct val="100000"/>
            </a:lnSpc>
            <a:defRPr b="1"/>
          </a:pPr>
          <a:r>
            <a:rPr lang="en-AU" dirty="0"/>
            <a:t>Step 5: Continuous Improvement</a:t>
          </a:r>
        </a:p>
      </dgm:t>
    </dgm:pt>
    <dgm:pt modelId="{7D7FABE1-BE7D-421E-A1E1-3CFA2C576759}" type="parTrans" cxnId="{20EA78EF-852F-45F4-8A34-1F9581148AB3}">
      <dgm:prSet/>
      <dgm:spPr/>
      <dgm:t>
        <a:bodyPr/>
        <a:lstStyle/>
        <a:p>
          <a:endParaRPr lang="en-AU"/>
        </a:p>
      </dgm:t>
    </dgm:pt>
    <dgm:pt modelId="{19ABE9A1-DC16-4F09-8576-DDBEAC186ACA}" type="sibTrans" cxnId="{20EA78EF-852F-45F4-8A34-1F9581148AB3}">
      <dgm:prSet/>
      <dgm:spPr/>
      <dgm:t>
        <a:bodyPr/>
        <a:lstStyle/>
        <a:p>
          <a:endParaRPr lang="en-AU"/>
        </a:p>
      </dgm:t>
    </dgm:pt>
    <dgm:pt modelId="{FAED7B4C-8834-4E7E-AC98-9F1D59B8B118}" type="pres">
      <dgm:prSet presAssocID="{DB97AE0F-2904-4F24-B26A-FF896541A093}" presName="root" presStyleCnt="0">
        <dgm:presLayoutVars>
          <dgm:dir/>
          <dgm:resizeHandles val="exact"/>
        </dgm:presLayoutVars>
      </dgm:prSet>
      <dgm:spPr/>
    </dgm:pt>
    <dgm:pt modelId="{35078E05-234D-48B4-882F-96207111921E}" type="pres">
      <dgm:prSet presAssocID="{403FB694-A5F7-4782-9521-AA9B7B00E7C2}" presName="compNode" presStyleCnt="0"/>
      <dgm:spPr/>
    </dgm:pt>
    <dgm:pt modelId="{33A6834B-136A-4E65-ADE3-6D8B2B4F0DDB}" type="pres">
      <dgm:prSet presAssocID="{403FB694-A5F7-4782-9521-AA9B7B00E7C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CA4D3F2-A312-44C8-843B-EDBEBB68B798}" type="pres">
      <dgm:prSet presAssocID="{403FB694-A5F7-4782-9521-AA9B7B00E7C2}" presName="iconSpace" presStyleCnt="0"/>
      <dgm:spPr/>
    </dgm:pt>
    <dgm:pt modelId="{B23A314E-60A9-4022-8A79-E13531492260}" type="pres">
      <dgm:prSet presAssocID="{403FB694-A5F7-4782-9521-AA9B7B00E7C2}" presName="parTx" presStyleLbl="revTx" presStyleIdx="0" presStyleCnt="10">
        <dgm:presLayoutVars>
          <dgm:chMax val="0"/>
          <dgm:chPref val="0"/>
        </dgm:presLayoutVars>
      </dgm:prSet>
      <dgm:spPr/>
    </dgm:pt>
    <dgm:pt modelId="{B2373A38-9691-485E-B55D-2350786AB09B}" type="pres">
      <dgm:prSet presAssocID="{403FB694-A5F7-4782-9521-AA9B7B00E7C2}" presName="txSpace" presStyleCnt="0"/>
      <dgm:spPr/>
    </dgm:pt>
    <dgm:pt modelId="{EC9D542D-D8B6-4350-B30D-E6679FD5350B}" type="pres">
      <dgm:prSet presAssocID="{403FB694-A5F7-4782-9521-AA9B7B00E7C2}" presName="desTx" presStyleLbl="revTx" presStyleIdx="1" presStyleCnt="10">
        <dgm:presLayoutVars/>
      </dgm:prSet>
      <dgm:spPr/>
    </dgm:pt>
    <dgm:pt modelId="{C2478E20-F43A-4F48-860A-E8A4E013B745}" type="pres">
      <dgm:prSet presAssocID="{B51549F8-0594-45CE-8F55-3D8B0E532F97}" presName="sibTrans" presStyleCnt="0"/>
      <dgm:spPr/>
    </dgm:pt>
    <dgm:pt modelId="{1C06F555-4CA5-493B-B741-4CFFD252E581}" type="pres">
      <dgm:prSet presAssocID="{D37A9C5A-57A6-476A-AD1F-C7F8097821BD}" presName="compNode" presStyleCnt="0"/>
      <dgm:spPr/>
    </dgm:pt>
    <dgm:pt modelId="{3E614EBB-5C5D-4302-937B-A62C79B7D421}" type="pres">
      <dgm:prSet presAssocID="{D37A9C5A-57A6-476A-AD1F-C7F8097821B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E902236-80EE-4BD2-B2D4-438A1F4DD79E}" type="pres">
      <dgm:prSet presAssocID="{D37A9C5A-57A6-476A-AD1F-C7F8097821BD}" presName="iconSpace" presStyleCnt="0"/>
      <dgm:spPr/>
    </dgm:pt>
    <dgm:pt modelId="{BF525850-C059-412E-9303-F63E3E5C7639}" type="pres">
      <dgm:prSet presAssocID="{D37A9C5A-57A6-476A-AD1F-C7F8097821BD}" presName="parTx" presStyleLbl="revTx" presStyleIdx="2" presStyleCnt="10">
        <dgm:presLayoutVars>
          <dgm:chMax val="0"/>
          <dgm:chPref val="0"/>
        </dgm:presLayoutVars>
      </dgm:prSet>
      <dgm:spPr/>
    </dgm:pt>
    <dgm:pt modelId="{6238433E-9A29-4ABA-8C10-AF6589AB40EC}" type="pres">
      <dgm:prSet presAssocID="{D37A9C5A-57A6-476A-AD1F-C7F8097821BD}" presName="txSpace" presStyleCnt="0"/>
      <dgm:spPr/>
    </dgm:pt>
    <dgm:pt modelId="{EE266130-EF2F-452A-BA22-67631A10ACE1}" type="pres">
      <dgm:prSet presAssocID="{D37A9C5A-57A6-476A-AD1F-C7F8097821BD}" presName="desTx" presStyleLbl="revTx" presStyleIdx="3" presStyleCnt="10">
        <dgm:presLayoutVars/>
      </dgm:prSet>
      <dgm:spPr/>
    </dgm:pt>
    <dgm:pt modelId="{BE0D022C-C16D-44FE-BE73-3CCDF4316147}" type="pres">
      <dgm:prSet presAssocID="{E54C1DF9-2E14-4A8C-92EE-22F33CBDB23C}" presName="sibTrans" presStyleCnt="0"/>
      <dgm:spPr/>
    </dgm:pt>
    <dgm:pt modelId="{D4EAB8DE-9731-49AD-958F-366C2FEC50D6}" type="pres">
      <dgm:prSet presAssocID="{64C12D7E-6DF7-4F1B-BA05-5C06FA497DEE}" presName="compNode" presStyleCnt="0"/>
      <dgm:spPr/>
    </dgm:pt>
    <dgm:pt modelId="{134BA12C-E2A0-4B62-9C1B-C3AD96588B51}" type="pres">
      <dgm:prSet presAssocID="{64C12D7E-6DF7-4F1B-BA05-5C06FA497D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EF5545F8-3B4A-4C7B-AFA8-D880884DC0BA}" type="pres">
      <dgm:prSet presAssocID="{64C12D7E-6DF7-4F1B-BA05-5C06FA497DEE}" presName="iconSpace" presStyleCnt="0"/>
      <dgm:spPr/>
    </dgm:pt>
    <dgm:pt modelId="{401B6A96-5B7F-4655-84B0-796605F377BB}" type="pres">
      <dgm:prSet presAssocID="{64C12D7E-6DF7-4F1B-BA05-5C06FA497DEE}" presName="parTx" presStyleLbl="revTx" presStyleIdx="4" presStyleCnt="10">
        <dgm:presLayoutVars>
          <dgm:chMax val="0"/>
          <dgm:chPref val="0"/>
        </dgm:presLayoutVars>
      </dgm:prSet>
      <dgm:spPr/>
    </dgm:pt>
    <dgm:pt modelId="{ED1D3B84-6F48-49F3-896F-7D83CB9FD64B}" type="pres">
      <dgm:prSet presAssocID="{64C12D7E-6DF7-4F1B-BA05-5C06FA497DEE}" presName="txSpace" presStyleCnt="0"/>
      <dgm:spPr/>
    </dgm:pt>
    <dgm:pt modelId="{58BF1B87-EE2F-438C-A79D-34FE1628FE48}" type="pres">
      <dgm:prSet presAssocID="{64C12D7E-6DF7-4F1B-BA05-5C06FA497DEE}" presName="desTx" presStyleLbl="revTx" presStyleIdx="5" presStyleCnt="10">
        <dgm:presLayoutVars/>
      </dgm:prSet>
      <dgm:spPr/>
    </dgm:pt>
    <dgm:pt modelId="{50999985-0F59-4790-B3D5-548C605104B2}" type="pres">
      <dgm:prSet presAssocID="{ED7D34B2-E188-4E7E-8F0D-2F2F15B7495F}" presName="sibTrans" presStyleCnt="0"/>
      <dgm:spPr/>
    </dgm:pt>
    <dgm:pt modelId="{27375B5E-E24F-4F3E-B75E-AE3DD6D17900}" type="pres">
      <dgm:prSet presAssocID="{F9814709-4273-4121-945F-4901CF0D1420}" presName="compNode" presStyleCnt="0"/>
      <dgm:spPr/>
    </dgm:pt>
    <dgm:pt modelId="{345D7839-62BA-4234-ACF3-75701CB3CFE5}" type="pres">
      <dgm:prSet presAssocID="{F9814709-4273-4121-945F-4901CF0D14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4008CB8E-7C8A-44AE-AF35-F8BF007D2F0B}" type="pres">
      <dgm:prSet presAssocID="{F9814709-4273-4121-945F-4901CF0D1420}" presName="iconSpace" presStyleCnt="0"/>
      <dgm:spPr/>
    </dgm:pt>
    <dgm:pt modelId="{70391A3F-FB80-42ED-B280-FC6FE4444816}" type="pres">
      <dgm:prSet presAssocID="{F9814709-4273-4121-945F-4901CF0D1420}" presName="parTx" presStyleLbl="revTx" presStyleIdx="6" presStyleCnt="10">
        <dgm:presLayoutVars>
          <dgm:chMax val="0"/>
          <dgm:chPref val="0"/>
        </dgm:presLayoutVars>
      </dgm:prSet>
      <dgm:spPr/>
    </dgm:pt>
    <dgm:pt modelId="{43E204BC-5DB8-45E6-9ADE-6BBCE0EBA19E}" type="pres">
      <dgm:prSet presAssocID="{F9814709-4273-4121-945F-4901CF0D1420}" presName="txSpace" presStyleCnt="0"/>
      <dgm:spPr/>
    </dgm:pt>
    <dgm:pt modelId="{DF9A3661-BE4D-488D-8D94-1030F970A4D8}" type="pres">
      <dgm:prSet presAssocID="{F9814709-4273-4121-945F-4901CF0D1420}" presName="desTx" presStyleLbl="revTx" presStyleIdx="7" presStyleCnt="10">
        <dgm:presLayoutVars/>
      </dgm:prSet>
      <dgm:spPr/>
    </dgm:pt>
    <dgm:pt modelId="{BF47A561-65B0-46FB-ADE5-2BC554965138}" type="pres">
      <dgm:prSet presAssocID="{E35C9D5E-FC0C-4141-9158-6DCC9D1D219B}" presName="sibTrans" presStyleCnt="0"/>
      <dgm:spPr/>
    </dgm:pt>
    <dgm:pt modelId="{6DF95095-4DB9-4F80-97E0-A4AC1F5884FC}" type="pres">
      <dgm:prSet presAssocID="{54DCAC02-5133-45DE-9581-B5B2BA2D28B8}" presName="compNode" presStyleCnt="0"/>
      <dgm:spPr/>
    </dgm:pt>
    <dgm:pt modelId="{9DFF6141-AD8A-4A69-B518-42618689C342}" type="pres">
      <dgm:prSet presAssocID="{54DCAC02-5133-45DE-9581-B5B2BA2D28B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1366D1E4-48EA-48D1-B016-7DDB0A42D26E}" type="pres">
      <dgm:prSet presAssocID="{54DCAC02-5133-45DE-9581-B5B2BA2D28B8}" presName="iconSpace" presStyleCnt="0"/>
      <dgm:spPr/>
    </dgm:pt>
    <dgm:pt modelId="{F6513BD8-7371-415D-AB54-03B0A5BAD9B6}" type="pres">
      <dgm:prSet presAssocID="{54DCAC02-5133-45DE-9581-B5B2BA2D28B8}" presName="parTx" presStyleLbl="revTx" presStyleIdx="8" presStyleCnt="10">
        <dgm:presLayoutVars>
          <dgm:chMax val="0"/>
          <dgm:chPref val="0"/>
        </dgm:presLayoutVars>
      </dgm:prSet>
      <dgm:spPr/>
    </dgm:pt>
    <dgm:pt modelId="{CFA1F543-2BEE-441E-B5AD-1E412264EA15}" type="pres">
      <dgm:prSet presAssocID="{54DCAC02-5133-45DE-9581-B5B2BA2D28B8}" presName="txSpace" presStyleCnt="0"/>
      <dgm:spPr/>
    </dgm:pt>
    <dgm:pt modelId="{4BF73006-D909-4978-BA0F-D4B0EE072417}" type="pres">
      <dgm:prSet presAssocID="{54DCAC02-5133-45DE-9581-B5B2BA2D28B8}" presName="desTx" presStyleLbl="revTx" presStyleIdx="9" presStyleCnt="10">
        <dgm:presLayoutVars/>
      </dgm:prSet>
      <dgm:spPr/>
    </dgm:pt>
  </dgm:ptLst>
  <dgm:cxnLst>
    <dgm:cxn modelId="{DC30EF0B-C3C8-4C5A-A2D3-D156934C1A79}" srcId="{D37A9C5A-57A6-476A-AD1F-C7F8097821BD}" destId="{6E368FF4-09FC-448A-9950-5D2B01E7351D}" srcOrd="0" destOrd="0" parTransId="{341984B8-F188-4BE1-BC11-163344F5C982}" sibTransId="{4E0E3C38-2331-43AD-9C2C-DAB6EC797DEB}"/>
    <dgm:cxn modelId="{CE858313-0F28-46C7-BBDB-7CDC59F36B1B}" type="presOf" srcId="{64C12D7E-6DF7-4F1B-BA05-5C06FA497DEE}" destId="{401B6A96-5B7F-4655-84B0-796605F377BB}" srcOrd="0" destOrd="0" presId="urn:microsoft.com/office/officeart/2018/2/layout/IconLabelDescriptionList"/>
    <dgm:cxn modelId="{63540D1B-9ACA-46A1-95EA-FA224086C27D}" type="presOf" srcId="{E90B708B-803A-4383-AD39-95EB4F6EA93D}" destId="{EC9D542D-D8B6-4350-B30D-E6679FD5350B}" srcOrd="0" destOrd="0" presId="urn:microsoft.com/office/officeart/2018/2/layout/IconLabelDescriptionList"/>
    <dgm:cxn modelId="{DC72FC1F-A2EC-48F0-9BFD-F16C8AA6F788}" type="presOf" srcId="{14DAF5FA-4097-4EBF-A8A4-D2F0878C7328}" destId="{EE266130-EF2F-452A-BA22-67631A10ACE1}" srcOrd="0" destOrd="2" presId="urn:microsoft.com/office/officeart/2018/2/layout/IconLabelDescriptionList"/>
    <dgm:cxn modelId="{99457820-4035-4FCA-8A31-A9A949FA5617}" type="presOf" srcId="{43F4E6F9-F6D0-4B82-A344-8D9D7CBDBCA3}" destId="{58BF1B87-EE2F-438C-A79D-34FE1628FE48}" srcOrd="0" destOrd="1" presId="urn:microsoft.com/office/officeart/2018/2/layout/IconLabelDescriptionList"/>
    <dgm:cxn modelId="{24657828-CFC3-4DE6-8F01-1B73E5860F3D}" srcId="{403FB694-A5F7-4782-9521-AA9B7B00E7C2}" destId="{E90B708B-803A-4383-AD39-95EB4F6EA93D}" srcOrd="0" destOrd="0" parTransId="{1A7FED39-5EBE-46E8-ADC4-184A3BB86E9E}" sibTransId="{D9215DE1-CD78-4A61-9A1E-8FFB90EFB167}"/>
    <dgm:cxn modelId="{7708362D-4036-495E-B5B8-1A674682D527}" type="presOf" srcId="{F9814709-4273-4121-945F-4901CF0D1420}" destId="{70391A3F-FB80-42ED-B280-FC6FE4444816}" srcOrd="0" destOrd="0" presId="urn:microsoft.com/office/officeart/2018/2/layout/IconLabelDescriptionList"/>
    <dgm:cxn modelId="{8064562E-9788-4405-9FFD-9A88AEEB91BB}" srcId="{F9814709-4273-4121-945F-4901CF0D1420}" destId="{724A9A0E-BA2A-4583-8497-29C81C643CB1}" srcOrd="2" destOrd="0" parTransId="{ABC332A9-7ACD-4609-B2E9-6A5AD8482FA6}" sibTransId="{1DAB4040-37D1-4863-834A-793B8D969E58}"/>
    <dgm:cxn modelId="{7F658230-2F50-42B3-AE03-F59CBE85EF83}" srcId="{64C12D7E-6DF7-4F1B-BA05-5C06FA497DEE}" destId="{D544D0B6-9DE2-4FF5-A2EA-E9CC816DD7E4}" srcOrd="0" destOrd="0" parTransId="{62565AF4-20EA-4A3A-B2ED-10ECC6803939}" sibTransId="{FA405CD8-BA41-4A8C-9C70-FD82C1E59ADF}"/>
    <dgm:cxn modelId="{C5446E38-E343-4496-B3B9-56504422E291}" type="presOf" srcId="{D544D0B6-9DE2-4FF5-A2EA-E9CC816DD7E4}" destId="{58BF1B87-EE2F-438C-A79D-34FE1628FE48}" srcOrd="0" destOrd="0" presId="urn:microsoft.com/office/officeart/2018/2/layout/IconLabelDescriptionList"/>
    <dgm:cxn modelId="{98441C3E-92DB-46EB-A531-77BE200DF8AF}" srcId="{54DCAC02-5133-45DE-9581-B5B2BA2D28B8}" destId="{74C8E7F3-9B35-493C-AC93-1CD80D922E98}" srcOrd="0" destOrd="0" parTransId="{7341ED56-A5D4-46C5-A6F5-5C6404A88430}" sibTransId="{88EC4C46-CB61-46A1-86EB-1DE74FD8762F}"/>
    <dgm:cxn modelId="{67147E41-1DE8-44C6-B352-2C65B9AE0664}" type="presOf" srcId="{403FB694-A5F7-4782-9521-AA9B7B00E7C2}" destId="{B23A314E-60A9-4022-8A79-E13531492260}" srcOrd="0" destOrd="0" presId="urn:microsoft.com/office/officeart/2018/2/layout/IconLabelDescriptionList"/>
    <dgm:cxn modelId="{3A8FD562-23EA-4145-970C-9615C5449E95}" type="presOf" srcId="{DB97AE0F-2904-4F24-B26A-FF896541A093}" destId="{FAED7B4C-8834-4E7E-AC98-9F1D59B8B118}" srcOrd="0" destOrd="0" presId="urn:microsoft.com/office/officeart/2018/2/layout/IconLabelDescriptionList"/>
    <dgm:cxn modelId="{521EC84E-1631-4FE2-9BC3-987F76B84C95}" type="presOf" srcId="{6E368FF4-09FC-448A-9950-5D2B01E7351D}" destId="{EE266130-EF2F-452A-BA22-67631A10ACE1}" srcOrd="0" destOrd="0" presId="urn:microsoft.com/office/officeart/2018/2/layout/IconLabelDescriptionList"/>
    <dgm:cxn modelId="{5C2DC552-1D11-4A1E-9151-AC37F9EC73B0}" srcId="{F9814709-4273-4121-945F-4901CF0D1420}" destId="{6493E419-0B36-4373-A61B-E68AF2A07280}" srcOrd="0" destOrd="0" parTransId="{E8B742BC-48D9-49CA-AE33-E3FABB99CA08}" sibTransId="{1B540B58-6442-4863-A7F1-173DE3F3FB00}"/>
    <dgm:cxn modelId="{62147A53-606D-4A0B-8C91-7C1EDD056E77}" srcId="{DB97AE0F-2904-4F24-B26A-FF896541A093}" destId="{D37A9C5A-57A6-476A-AD1F-C7F8097821BD}" srcOrd="1" destOrd="0" parTransId="{50571815-1F16-4382-9872-7C38DE89386C}" sibTransId="{E54C1DF9-2E14-4A8C-92EE-22F33CBDB23C}"/>
    <dgm:cxn modelId="{218F8A54-ECD7-4B64-9ABF-6C86E32A5997}" srcId="{DB97AE0F-2904-4F24-B26A-FF896541A093}" destId="{403FB694-A5F7-4782-9521-AA9B7B00E7C2}" srcOrd="0" destOrd="0" parTransId="{D0B957D2-E3B0-4AB9-89F7-501E25448432}" sibTransId="{B51549F8-0594-45CE-8F55-3D8B0E532F97}"/>
    <dgm:cxn modelId="{D05E6B57-9DBC-468E-AA21-C7664E3758E2}" srcId="{D37A9C5A-57A6-476A-AD1F-C7F8097821BD}" destId="{9E930710-251C-4802-ACB0-A1816507E8EB}" srcOrd="1" destOrd="0" parTransId="{55164B64-B297-4F90-909D-E5DEFC7A5F17}" sibTransId="{50CCBFA8-A890-4659-865C-E0D76A126B63}"/>
    <dgm:cxn modelId="{D3ADF88A-9E4B-494C-9AEE-9F72C35CC80B}" type="presOf" srcId="{7D1B7E34-A740-47CC-872F-BEBA62284AE0}" destId="{DF9A3661-BE4D-488D-8D94-1030F970A4D8}" srcOrd="0" destOrd="1" presId="urn:microsoft.com/office/officeart/2018/2/layout/IconLabelDescriptionList"/>
    <dgm:cxn modelId="{6E136F8B-3028-459F-B4D9-611C0166C537}" srcId="{DB97AE0F-2904-4F24-B26A-FF896541A093}" destId="{64C12D7E-6DF7-4F1B-BA05-5C06FA497DEE}" srcOrd="2" destOrd="0" parTransId="{D0CA648B-3E90-49C2-9141-870E514F6CD4}" sibTransId="{ED7D34B2-E188-4E7E-8F0D-2F2F15B7495F}"/>
    <dgm:cxn modelId="{D1595291-137D-4A26-A0FA-D52C5E5D4C42}" type="presOf" srcId="{1B8C9CD9-4AB6-4589-B2B2-6A0C1FFAECB5}" destId="{EC9D542D-D8B6-4350-B30D-E6679FD5350B}" srcOrd="0" destOrd="1" presId="urn:microsoft.com/office/officeart/2018/2/layout/IconLabelDescriptionList"/>
    <dgm:cxn modelId="{0B70C793-4B98-48FF-B36E-1FB6502E3009}" type="presOf" srcId="{724A9A0E-BA2A-4583-8497-29C81C643CB1}" destId="{DF9A3661-BE4D-488D-8D94-1030F970A4D8}" srcOrd="0" destOrd="2" presId="urn:microsoft.com/office/officeart/2018/2/layout/IconLabelDescriptionList"/>
    <dgm:cxn modelId="{66BDF694-CAFD-4878-84B8-9E5089BB3196}" srcId="{64C12D7E-6DF7-4F1B-BA05-5C06FA497DEE}" destId="{43F4E6F9-F6D0-4B82-A344-8D9D7CBDBCA3}" srcOrd="1" destOrd="0" parTransId="{807A9ABD-AB7C-4EC5-9BE1-FEE8104CD469}" sibTransId="{A5BF5DEA-FFBB-405A-B727-496AF77F3E3A}"/>
    <dgm:cxn modelId="{F6A98FA4-8CF8-4FA7-98F1-370354290E05}" srcId="{D37A9C5A-57A6-476A-AD1F-C7F8097821BD}" destId="{14DAF5FA-4097-4EBF-A8A4-D2F0878C7328}" srcOrd="2" destOrd="0" parTransId="{1922CF13-FE31-4607-958E-B6A0975ECD73}" sibTransId="{CB1F235D-1628-4048-AB7D-B45F07134C17}"/>
    <dgm:cxn modelId="{D80137AB-CF24-4735-879D-44A6185F33D1}" type="presOf" srcId="{E46E9454-45A5-4F0E-ABDF-46C81187DBB7}" destId="{58BF1B87-EE2F-438C-A79D-34FE1628FE48}" srcOrd="0" destOrd="2" presId="urn:microsoft.com/office/officeart/2018/2/layout/IconLabelDescriptionList"/>
    <dgm:cxn modelId="{8B5BCDAB-F2EE-45FE-9C37-CD6BA5232DE4}" type="presOf" srcId="{74C8E7F3-9B35-493C-AC93-1CD80D922E98}" destId="{4BF73006-D909-4978-BA0F-D4B0EE072417}" srcOrd="0" destOrd="0" presId="urn:microsoft.com/office/officeart/2018/2/layout/IconLabelDescriptionList"/>
    <dgm:cxn modelId="{0E445DB5-C82D-410C-8FD3-249689A6EB28}" srcId="{64C12D7E-6DF7-4F1B-BA05-5C06FA497DEE}" destId="{E46E9454-45A5-4F0E-ABDF-46C81187DBB7}" srcOrd="2" destOrd="0" parTransId="{71ABE057-8587-4561-AF1D-7947A6598B56}" sibTransId="{7B9EA631-5184-4295-8CD3-E00201839082}"/>
    <dgm:cxn modelId="{55F33ABC-2D3E-452B-B5AB-1CB50A5AC735}" type="presOf" srcId="{D37A9C5A-57A6-476A-AD1F-C7F8097821BD}" destId="{BF525850-C059-412E-9303-F63E3E5C7639}" srcOrd="0" destOrd="0" presId="urn:microsoft.com/office/officeart/2018/2/layout/IconLabelDescriptionList"/>
    <dgm:cxn modelId="{F94DC9BE-0EE5-4216-8EC6-CECCAC4BDA9C}" type="presOf" srcId="{9E930710-251C-4802-ACB0-A1816507E8EB}" destId="{EE266130-EF2F-452A-BA22-67631A10ACE1}" srcOrd="0" destOrd="1" presId="urn:microsoft.com/office/officeart/2018/2/layout/IconLabelDescriptionList"/>
    <dgm:cxn modelId="{1ED0DFC5-5565-4918-AEAB-0EE65EA90102}" type="presOf" srcId="{6493E419-0B36-4373-A61B-E68AF2A07280}" destId="{DF9A3661-BE4D-488D-8D94-1030F970A4D8}" srcOrd="0" destOrd="0" presId="urn:microsoft.com/office/officeart/2018/2/layout/IconLabelDescriptionList"/>
    <dgm:cxn modelId="{0E054DCD-3B2F-47A8-978C-48D442B9F347}" type="presOf" srcId="{54DCAC02-5133-45DE-9581-B5B2BA2D28B8}" destId="{F6513BD8-7371-415D-AB54-03B0A5BAD9B6}" srcOrd="0" destOrd="0" presId="urn:microsoft.com/office/officeart/2018/2/layout/IconLabelDescriptionList"/>
    <dgm:cxn modelId="{88683EDA-D793-4447-87AE-B5AE1888258B}" srcId="{403FB694-A5F7-4782-9521-AA9B7B00E7C2}" destId="{F4326401-EA1C-4949-B11B-6818B318595F}" srcOrd="2" destOrd="0" parTransId="{F73D63D4-8FC2-47E3-9222-046D9EDD933F}" sibTransId="{61F15ACA-0590-4AC1-A56A-077868F02B4F}"/>
    <dgm:cxn modelId="{89FE76E7-7B3E-4C6B-8917-CFA1D0412905}" srcId="{DB97AE0F-2904-4F24-B26A-FF896541A093}" destId="{F9814709-4273-4121-945F-4901CF0D1420}" srcOrd="3" destOrd="0" parTransId="{AD91DFB3-5A83-4977-84FE-EB1B316D213B}" sibTransId="{E35C9D5E-FC0C-4141-9158-6DCC9D1D219B}"/>
    <dgm:cxn modelId="{459B5EEE-25A9-46D1-AE7B-3BFBE1C9CD03}" type="presOf" srcId="{F4326401-EA1C-4949-B11B-6818B318595F}" destId="{EC9D542D-D8B6-4350-B30D-E6679FD5350B}" srcOrd="0" destOrd="2" presId="urn:microsoft.com/office/officeart/2018/2/layout/IconLabelDescriptionList"/>
    <dgm:cxn modelId="{20EA78EF-852F-45F4-8A34-1F9581148AB3}" srcId="{DB97AE0F-2904-4F24-B26A-FF896541A093}" destId="{54DCAC02-5133-45DE-9581-B5B2BA2D28B8}" srcOrd="4" destOrd="0" parTransId="{7D7FABE1-BE7D-421E-A1E1-3CFA2C576759}" sibTransId="{19ABE9A1-DC16-4F09-8576-DDBEAC186ACA}"/>
    <dgm:cxn modelId="{08A531F1-E44A-41BD-ACDC-DF4FF61821DB}" srcId="{403FB694-A5F7-4782-9521-AA9B7B00E7C2}" destId="{1B8C9CD9-4AB6-4589-B2B2-6A0C1FFAECB5}" srcOrd="1" destOrd="0" parTransId="{088E5F47-99F5-4935-BD18-203B9B00B22D}" sibTransId="{863C3941-18C6-4C76-B762-DABE4417AA5A}"/>
    <dgm:cxn modelId="{6DE782FE-4D22-44D3-80EB-9E8831E6630B}" srcId="{F9814709-4273-4121-945F-4901CF0D1420}" destId="{7D1B7E34-A740-47CC-872F-BEBA62284AE0}" srcOrd="1" destOrd="0" parTransId="{87A2B09D-DF1F-4B71-887A-16D611246305}" sibTransId="{EE1FBE59-591D-4D41-84F6-C6FEA2ECB198}"/>
    <dgm:cxn modelId="{B5A3A3F2-7314-4301-B99B-0E20AD777550}" type="presParOf" srcId="{FAED7B4C-8834-4E7E-AC98-9F1D59B8B118}" destId="{35078E05-234D-48B4-882F-96207111921E}" srcOrd="0" destOrd="0" presId="urn:microsoft.com/office/officeart/2018/2/layout/IconLabelDescriptionList"/>
    <dgm:cxn modelId="{9280E919-BC1A-4330-B155-B1948AA1C648}" type="presParOf" srcId="{35078E05-234D-48B4-882F-96207111921E}" destId="{33A6834B-136A-4E65-ADE3-6D8B2B4F0DDB}" srcOrd="0" destOrd="0" presId="urn:microsoft.com/office/officeart/2018/2/layout/IconLabelDescriptionList"/>
    <dgm:cxn modelId="{25B3148E-8563-48C4-AE74-775278013707}" type="presParOf" srcId="{35078E05-234D-48B4-882F-96207111921E}" destId="{2CA4D3F2-A312-44C8-843B-EDBEBB68B798}" srcOrd="1" destOrd="0" presId="urn:microsoft.com/office/officeart/2018/2/layout/IconLabelDescriptionList"/>
    <dgm:cxn modelId="{85EB4D9B-803A-45C8-881C-DAAF1D53B2E2}" type="presParOf" srcId="{35078E05-234D-48B4-882F-96207111921E}" destId="{B23A314E-60A9-4022-8A79-E13531492260}" srcOrd="2" destOrd="0" presId="urn:microsoft.com/office/officeart/2018/2/layout/IconLabelDescriptionList"/>
    <dgm:cxn modelId="{2782252C-1D5F-495E-A149-8DC80DB42914}" type="presParOf" srcId="{35078E05-234D-48B4-882F-96207111921E}" destId="{B2373A38-9691-485E-B55D-2350786AB09B}" srcOrd="3" destOrd="0" presId="urn:microsoft.com/office/officeart/2018/2/layout/IconLabelDescriptionList"/>
    <dgm:cxn modelId="{39EC52D8-3375-4FBD-A26B-E010E8F31017}" type="presParOf" srcId="{35078E05-234D-48B4-882F-96207111921E}" destId="{EC9D542D-D8B6-4350-B30D-E6679FD5350B}" srcOrd="4" destOrd="0" presId="urn:microsoft.com/office/officeart/2018/2/layout/IconLabelDescriptionList"/>
    <dgm:cxn modelId="{08F8C0F0-8837-4AFD-8DEB-A86D8EC53A73}" type="presParOf" srcId="{FAED7B4C-8834-4E7E-AC98-9F1D59B8B118}" destId="{C2478E20-F43A-4F48-860A-E8A4E013B745}" srcOrd="1" destOrd="0" presId="urn:microsoft.com/office/officeart/2018/2/layout/IconLabelDescriptionList"/>
    <dgm:cxn modelId="{9658B212-7739-4FC3-A826-536C3F8DE6D7}" type="presParOf" srcId="{FAED7B4C-8834-4E7E-AC98-9F1D59B8B118}" destId="{1C06F555-4CA5-493B-B741-4CFFD252E581}" srcOrd="2" destOrd="0" presId="urn:microsoft.com/office/officeart/2018/2/layout/IconLabelDescriptionList"/>
    <dgm:cxn modelId="{8492634E-4F47-4B10-9D06-70AFC43789AE}" type="presParOf" srcId="{1C06F555-4CA5-493B-B741-4CFFD252E581}" destId="{3E614EBB-5C5D-4302-937B-A62C79B7D421}" srcOrd="0" destOrd="0" presId="urn:microsoft.com/office/officeart/2018/2/layout/IconLabelDescriptionList"/>
    <dgm:cxn modelId="{4A48834B-C13E-497E-B425-CD9BA5EAD785}" type="presParOf" srcId="{1C06F555-4CA5-493B-B741-4CFFD252E581}" destId="{EE902236-80EE-4BD2-B2D4-438A1F4DD79E}" srcOrd="1" destOrd="0" presId="urn:microsoft.com/office/officeart/2018/2/layout/IconLabelDescriptionList"/>
    <dgm:cxn modelId="{137D6E2D-6F1E-4FC3-B8DB-A8B84ED71866}" type="presParOf" srcId="{1C06F555-4CA5-493B-B741-4CFFD252E581}" destId="{BF525850-C059-412E-9303-F63E3E5C7639}" srcOrd="2" destOrd="0" presId="urn:microsoft.com/office/officeart/2018/2/layout/IconLabelDescriptionList"/>
    <dgm:cxn modelId="{D91DCD37-FEB0-41A7-88EF-9AFC9C0AADC3}" type="presParOf" srcId="{1C06F555-4CA5-493B-B741-4CFFD252E581}" destId="{6238433E-9A29-4ABA-8C10-AF6589AB40EC}" srcOrd="3" destOrd="0" presId="urn:microsoft.com/office/officeart/2018/2/layout/IconLabelDescriptionList"/>
    <dgm:cxn modelId="{AB9FA63E-2400-4939-B4BA-C4461461E927}" type="presParOf" srcId="{1C06F555-4CA5-493B-B741-4CFFD252E581}" destId="{EE266130-EF2F-452A-BA22-67631A10ACE1}" srcOrd="4" destOrd="0" presId="urn:microsoft.com/office/officeart/2018/2/layout/IconLabelDescriptionList"/>
    <dgm:cxn modelId="{59B1E200-1164-4EB7-B4EC-160667D66561}" type="presParOf" srcId="{FAED7B4C-8834-4E7E-AC98-9F1D59B8B118}" destId="{BE0D022C-C16D-44FE-BE73-3CCDF4316147}" srcOrd="3" destOrd="0" presId="urn:microsoft.com/office/officeart/2018/2/layout/IconLabelDescriptionList"/>
    <dgm:cxn modelId="{B28FFDA3-8089-4163-BD87-9DCC4AE583A2}" type="presParOf" srcId="{FAED7B4C-8834-4E7E-AC98-9F1D59B8B118}" destId="{D4EAB8DE-9731-49AD-958F-366C2FEC50D6}" srcOrd="4" destOrd="0" presId="urn:microsoft.com/office/officeart/2018/2/layout/IconLabelDescriptionList"/>
    <dgm:cxn modelId="{6BB51F96-6E31-4F50-ADF4-75815E68FA2B}" type="presParOf" srcId="{D4EAB8DE-9731-49AD-958F-366C2FEC50D6}" destId="{134BA12C-E2A0-4B62-9C1B-C3AD96588B51}" srcOrd="0" destOrd="0" presId="urn:microsoft.com/office/officeart/2018/2/layout/IconLabelDescriptionList"/>
    <dgm:cxn modelId="{66C5DC93-855E-45DA-948D-D614950D850C}" type="presParOf" srcId="{D4EAB8DE-9731-49AD-958F-366C2FEC50D6}" destId="{EF5545F8-3B4A-4C7B-AFA8-D880884DC0BA}" srcOrd="1" destOrd="0" presId="urn:microsoft.com/office/officeart/2018/2/layout/IconLabelDescriptionList"/>
    <dgm:cxn modelId="{E2450C93-3DBC-45B2-B801-8E9E98058DD3}" type="presParOf" srcId="{D4EAB8DE-9731-49AD-958F-366C2FEC50D6}" destId="{401B6A96-5B7F-4655-84B0-796605F377BB}" srcOrd="2" destOrd="0" presId="urn:microsoft.com/office/officeart/2018/2/layout/IconLabelDescriptionList"/>
    <dgm:cxn modelId="{78BB3006-24CE-4373-B70B-D91FAD93638A}" type="presParOf" srcId="{D4EAB8DE-9731-49AD-958F-366C2FEC50D6}" destId="{ED1D3B84-6F48-49F3-896F-7D83CB9FD64B}" srcOrd="3" destOrd="0" presId="urn:microsoft.com/office/officeart/2018/2/layout/IconLabelDescriptionList"/>
    <dgm:cxn modelId="{4F21DE46-2286-4A56-AFF0-F52D03ADB326}" type="presParOf" srcId="{D4EAB8DE-9731-49AD-958F-366C2FEC50D6}" destId="{58BF1B87-EE2F-438C-A79D-34FE1628FE48}" srcOrd="4" destOrd="0" presId="urn:microsoft.com/office/officeart/2018/2/layout/IconLabelDescriptionList"/>
    <dgm:cxn modelId="{B395ABDC-02C8-4296-A7FE-CA044F5AF38C}" type="presParOf" srcId="{FAED7B4C-8834-4E7E-AC98-9F1D59B8B118}" destId="{50999985-0F59-4790-B3D5-548C605104B2}" srcOrd="5" destOrd="0" presId="urn:microsoft.com/office/officeart/2018/2/layout/IconLabelDescriptionList"/>
    <dgm:cxn modelId="{D074E787-9B62-4225-84B7-6278ADE34269}" type="presParOf" srcId="{FAED7B4C-8834-4E7E-AC98-9F1D59B8B118}" destId="{27375B5E-E24F-4F3E-B75E-AE3DD6D17900}" srcOrd="6" destOrd="0" presId="urn:microsoft.com/office/officeart/2018/2/layout/IconLabelDescriptionList"/>
    <dgm:cxn modelId="{6125CDD5-2030-46F8-91E5-772DAD0DE4BC}" type="presParOf" srcId="{27375B5E-E24F-4F3E-B75E-AE3DD6D17900}" destId="{345D7839-62BA-4234-ACF3-75701CB3CFE5}" srcOrd="0" destOrd="0" presId="urn:microsoft.com/office/officeart/2018/2/layout/IconLabelDescriptionList"/>
    <dgm:cxn modelId="{CB34CF64-94A1-4028-8B1B-AF1670CBF23D}" type="presParOf" srcId="{27375B5E-E24F-4F3E-B75E-AE3DD6D17900}" destId="{4008CB8E-7C8A-44AE-AF35-F8BF007D2F0B}" srcOrd="1" destOrd="0" presId="urn:microsoft.com/office/officeart/2018/2/layout/IconLabelDescriptionList"/>
    <dgm:cxn modelId="{93CB2F4B-5E56-4303-A234-4EE8DFA4CA0B}" type="presParOf" srcId="{27375B5E-E24F-4F3E-B75E-AE3DD6D17900}" destId="{70391A3F-FB80-42ED-B280-FC6FE4444816}" srcOrd="2" destOrd="0" presId="urn:microsoft.com/office/officeart/2018/2/layout/IconLabelDescriptionList"/>
    <dgm:cxn modelId="{B6D62F49-9D0C-4D60-95CB-41941971F777}" type="presParOf" srcId="{27375B5E-E24F-4F3E-B75E-AE3DD6D17900}" destId="{43E204BC-5DB8-45E6-9ADE-6BBCE0EBA19E}" srcOrd="3" destOrd="0" presId="urn:microsoft.com/office/officeart/2018/2/layout/IconLabelDescriptionList"/>
    <dgm:cxn modelId="{82B15C82-2E90-4040-9C5F-EE98A8FDF61F}" type="presParOf" srcId="{27375B5E-E24F-4F3E-B75E-AE3DD6D17900}" destId="{DF9A3661-BE4D-488D-8D94-1030F970A4D8}" srcOrd="4" destOrd="0" presId="urn:microsoft.com/office/officeart/2018/2/layout/IconLabelDescriptionList"/>
    <dgm:cxn modelId="{33968BBD-6034-4662-B8D9-3914428F7C42}" type="presParOf" srcId="{FAED7B4C-8834-4E7E-AC98-9F1D59B8B118}" destId="{BF47A561-65B0-46FB-ADE5-2BC554965138}" srcOrd="7" destOrd="0" presId="urn:microsoft.com/office/officeart/2018/2/layout/IconLabelDescriptionList"/>
    <dgm:cxn modelId="{5747C2DB-720C-4326-A2C3-F5642A6578EB}" type="presParOf" srcId="{FAED7B4C-8834-4E7E-AC98-9F1D59B8B118}" destId="{6DF95095-4DB9-4F80-97E0-A4AC1F5884FC}" srcOrd="8" destOrd="0" presId="urn:microsoft.com/office/officeart/2018/2/layout/IconLabelDescriptionList"/>
    <dgm:cxn modelId="{273B827F-A302-4695-95D6-E2352A03ED87}" type="presParOf" srcId="{6DF95095-4DB9-4F80-97E0-A4AC1F5884FC}" destId="{9DFF6141-AD8A-4A69-B518-42618689C342}" srcOrd="0" destOrd="0" presId="urn:microsoft.com/office/officeart/2018/2/layout/IconLabelDescriptionList"/>
    <dgm:cxn modelId="{015DA406-47F1-4ED1-B58C-FC2940E58230}" type="presParOf" srcId="{6DF95095-4DB9-4F80-97E0-A4AC1F5884FC}" destId="{1366D1E4-48EA-48D1-B016-7DDB0A42D26E}" srcOrd="1" destOrd="0" presId="urn:microsoft.com/office/officeart/2018/2/layout/IconLabelDescriptionList"/>
    <dgm:cxn modelId="{B2126FD3-C3F1-4499-8AA0-2C2EF1C35FD8}" type="presParOf" srcId="{6DF95095-4DB9-4F80-97E0-A4AC1F5884FC}" destId="{F6513BD8-7371-415D-AB54-03B0A5BAD9B6}" srcOrd="2" destOrd="0" presId="urn:microsoft.com/office/officeart/2018/2/layout/IconLabelDescriptionList"/>
    <dgm:cxn modelId="{9E5A10E9-CE24-4A8C-A388-312225FBF81C}" type="presParOf" srcId="{6DF95095-4DB9-4F80-97E0-A4AC1F5884FC}" destId="{CFA1F543-2BEE-441E-B5AD-1E412264EA15}" srcOrd="3" destOrd="0" presId="urn:microsoft.com/office/officeart/2018/2/layout/IconLabelDescriptionList"/>
    <dgm:cxn modelId="{32A8CF5D-D018-4B93-AED3-00260DFE7E3A}" type="presParOf" srcId="{6DF95095-4DB9-4F80-97E0-A4AC1F5884FC}" destId="{4BF73006-D909-4978-BA0F-D4B0EE07241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6834B-136A-4E65-ADE3-6D8B2B4F0DDB}">
      <dsp:nvSpPr>
        <dsp:cNvPr id="0" name=""/>
        <dsp:cNvSpPr/>
      </dsp:nvSpPr>
      <dsp:spPr>
        <a:xfrm>
          <a:off x="5405" y="675088"/>
          <a:ext cx="699152" cy="6991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3A314E-60A9-4022-8A79-E13531492260}">
      <dsp:nvSpPr>
        <dsp:cNvPr id="0" name=""/>
        <dsp:cNvSpPr/>
      </dsp:nvSpPr>
      <dsp:spPr>
        <a:xfrm>
          <a:off x="5405" y="1516378"/>
          <a:ext cx="1997578" cy="496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AU" sz="1600" kern="1200" dirty="0"/>
            <a:t>Step 1: User Query Parsing</a:t>
          </a:r>
        </a:p>
      </dsp:txBody>
      <dsp:txXfrm>
        <a:off x="5405" y="1516378"/>
        <a:ext cx="1997578" cy="496273"/>
      </dsp:txXfrm>
    </dsp:sp>
    <dsp:sp modelId="{EC9D542D-D8B6-4350-B30D-E6679FD5350B}">
      <dsp:nvSpPr>
        <dsp:cNvPr id="0" name=""/>
        <dsp:cNvSpPr/>
      </dsp:nvSpPr>
      <dsp:spPr>
        <a:xfrm>
          <a:off x="5405" y="2078762"/>
          <a:ext cx="1997578" cy="1901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AU" sz="1400" kern="1200" dirty="0"/>
            <a:t>Input: User query</a:t>
          </a:r>
        </a:p>
        <a:p>
          <a:pPr marL="0" lvl="0" indent="0" algn="l" defTabSz="622300">
            <a:lnSpc>
              <a:spcPct val="100000"/>
            </a:lnSpc>
            <a:spcBef>
              <a:spcPct val="0"/>
            </a:spcBef>
            <a:spcAft>
              <a:spcPct val="35000"/>
            </a:spcAft>
            <a:buNone/>
          </a:pPr>
          <a:r>
            <a:rPr lang="en-AU" sz="1400" kern="1200" dirty="0"/>
            <a:t>Output: Parsed variables</a:t>
          </a:r>
        </a:p>
        <a:p>
          <a:pPr marL="0" lvl="0" indent="0" algn="l" defTabSz="622300">
            <a:lnSpc>
              <a:spcPct val="100000"/>
            </a:lnSpc>
            <a:spcBef>
              <a:spcPct val="0"/>
            </a:spcBef>
            <a:spcAft>
              <a:spcPct val="35000"/>
            </a:spcAft>
            <a:buNone/>
          </a:pPr>
          <a:r>
            <a:rPr lang="en-AU" sz="1400" kern="1200" dirty="0"/>
            <a:t>Description: This module parses the user query to determine variables of interest</a:t>
          </a:r>
        </a:p>
      </dsp:txBody>
      <dsp:txXfrm>
        <a:off x="5405" y="2078762"/>
        <a:ext cx="1997578" cy="1901841"/>
      </dsp:txXfrm>
    </dsp:sp>
    <dsp:sp modelId="{3E614EBB-5C5D-4302-937B-A62C79B7D421}">
      <dsp:nvSpPr>
        <dsp:cNvPr id="0" name=""/>
        <dsp:cNvSpPr/>
      </dsp:nvSpPr>
      <dsp:spPr>
        <a:xfrm>
          <a:off x="2352559" y="675088"/>
          <a:ext cx="699152" cy="6991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525850-C059-412E-9303-F63E3E5C7639}">
      <dsp:nvSpPr>
        <dsp:cNvPr id="0" name=""/>
        <dsp:cNvSpPr/>
      </dsp:nvSpPr>
      <dsp:spPr>
        <a:xfrm>
          <a:off x="2352559" y="1516378"/>
          <a:ext cx="1997578" cy="496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AU" sz="1600" kern="1200" dirty="0"/>
            <a:t>Step 2: Lending Trend Analysis</a:t>
          </a:r>
        </a:p>
      </dsp:txBody>
      <dsp:txXfrm>
        <a:off x="2352559" y="1516378"/>
        <a:ext cx="1997578" cy="496273"/>
      </dsp:txXfrm>
    </dsp:sp>
    <dsp:sp modelId="{EE266130-EF2F-452A-BA22-67631A10ACE1}">
      <dsp:nvSpPr>
        <dsp:cNvPr id="0" name=""/>
        <dsp:cNvSpPr/>
      </dsp:nvSpPr>
      <dsp:spPr>
        <a:xfrm>
          <a:off x="2352559" y="2078762"/>
          <a:ext cx="1997578" cy="1901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AU" sz="1400" kern="1200" dirty="0"/>
            <a:t>Input: Parsed variables</a:t>
          </a:r>
        </a:p>
        <a:p>
          <a:pPr marL="0" lvl="0" indent="0" algn="l" defTabSz="622300">
            <a:lnSpc>
              <a:spcPct val="100000"/>
            </a:lnSpc>
            <a:spcBef>
              <a:spcPct val="0"/>
            </a:spcBef>
            <a:spcAft>
              <a:spcPct val="35000"/>
            </a:spcAft>
            <a:buNone/>
          </a:pPr>
          <a:r>
            <a:rPr lang="en-AU" sz="1400" kern="1200" dirty="0"/>
            <a:t>Output: Analysis results</a:t>
          </a:r>
        </a:p>
        <a:p>
          <a:pPr marL="0" lvl="0" indent="0" algn="l" defTabSz="622300">
            <a:lnSpc>
              <a:spcPct val="100000"/>
            </a:lnSpc>
            <a:spcBef>
              <a:spcPct val="0"/>
            </a:spcBef>
            <a:spcAft>
              <a:spcPct val="35000"/>
            </a:spcAft>
            <a:buNone/>
          </a:pPr>
          <a:r>
            <a:rPr lang="en-AU" sz="1400" kern="1200" dirty="0"/>
            <a:t>Description: This module produces code related to the parsed variables and performs trend analysis</a:t>
          </a:r>
        </a:p>
      </dsp:txBody>
      <dsp:txXfrm>
        <a:off x="2352559" y="2078762"/>
        <a:ext cx="1997578" cy="1901841"/>
      </dsp:txXfrm>
    </dsp:sp>
    <dsp:sp modelId="{134BA12C-E2A0-4B62-9C1B-C3AD96588B51}">
      <dsp:nvSpPr>
        <dsp:cNvPr id="0" name=""/>
        <dsp:cNvSpPr/>
      </dsp:nvSpPr>
      <dsp:spPr>
        <a:xfrm>
          <a:off x="4699713" y="675088"/>
          <a:ext cx="699152" cy="6991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B6A96-5B7F-4655-84B0-796605F377BB}">
      <dsp:nvSpPr>
        <dsp:cNvPr id="0" name=""/>
        <dsp:cNvSpPr/>
      </dsp:nvSpPr>
      <dsp:spPr>
        <a:xfrm>
          <a:off x="4699713" y="1516378"/>
          <a:ext cx="1997578" cy="496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AU" sz="1600" kern="1200" dirty="0"/>
            <a:t>Step 3: Data Extraction</a:t>
          </a:r>
        </a:p>
      </dsp:txBody>
      <dsp:txXfrm>
        <a:off x="4699713" y="1516378"/>
        <a:ext cx="1997578" cy="496273"/>
      </dsp:txXfrm>
    </dsp:sp>
    <dsp:sp modelId="{58BF1B87-EE2F-438C-A79D-34FE1628FE48}">
      <dsp:nvSpPr>
        <dsp:cNvPr id="0" name=""/>
        <dsp:cNvSpPr/>
      </dsp:nvSpPr>
      <dsp:spPr>
        <a:xfrm>
          <a:off x="4699713" y="2078762"/>
          <a:ext cx="1997578" cy="1901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AU" sz="1400" kern="1200"/>
            <a:t>Input: Analysis results</a:t>
          </a:r>
        </a:p>
        <a:p>
          <a:pPr marL="0" lvl="0" indent="0" algn="l" defTabSz="622300">
            <a:lnSpc>
              <a:spcPct val="100000"/>
            </a:lnSpc>
            <a:spcBef>
              <a:spcPct val="0"/>
            </a:spcBef>
            <a:spcAft>
              <a:spcPct val="35000"/>
            </a:spcAft>
            <a:buNone/>
          </a:pPr>
          <a:r>
            <a:rPr lang="en-AU" sz="1400" kern="1200"/>
            <a:t>Output: Summary table</a:t>
          </a:r>
        </a:p>
        <a:p>
          <a:pPr marL="0" lvl="0" indent="0" algn="l" defTabSz="622300">
            <a:lnSpc>
              <a:spcPct val="100000"/>
            </a:lnSpc>
            <a:spcBef>
              <a:spcPct val="0"/>
            </a:spcBef>
            <a:spcAft>
              <a:spcPct val="35000"/>
            </a:spcAft>
            <a:buNone/>
          </a:pPr>
          <a:r>
            <a:rPr lang="en-AU" sz="1400" kern="1200" dirty="0"/>
            <a:t>Description: This module extracts relevant information from the analysis results and generates a summary table</a:t>
          </a:r>
        </a:p>
      </dsp:txBody>
      <dsp:txXfrm>
        <a:off x="4699713" y="2078762"/>
        <a:ext cx="1997578" cy="1901841"/>
      </dsp:txXfrm>
    </dsp:sp>
    <dsp:sp modelId="{345D7839-62BA-4234-ACF3-75701CB3CFE5}">
      <dsp:nvSpPr>
        <dsp:cNvPr id="0" name=""/>
        <dsp:cNvSpPr/>
      </dsp:nvSpPr>
      <dsp:spPr>
        <a:xfrm>
          <a:off x="7046868" y="675088"/>
          <a:ext cx="699152" cy="6991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391A3F-FB80-42ED-B280-FC6FE4444816}">
      <dsp:nvSpPr>
        <dsp:cNvPr id="0" name=""/>
        <dsp:cNvSpPr/>
      </dsp:nvSpPr>
      <dsp:spPr>
        <a:xfrm>
          <a:off x="7046868" y="1516378"/>
          <a:ext cx="1997578" cy="496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AU" sz="1600" kern="1200" dirty="0"/>
            <a:t>Step 4: LLM Query Handling</a:t>
          </a:r>
        </a:p>
      </dsp:txBody>
      <dsp:txXfrm>
        <a:off x="7046868" y="1516378"/>
        <a:ext cx="1997578" cy="496273"/>
      </dsp:txXfrm>
    </dsp:sp>
    <dsp:sp modelId="{DF9A3661-BE4D-488D-8D94-1030F970A4D8}">
      <dsp:nvSpPr>
        <dsp:cNvPr id="0" name=""/>
        <dsp:cNvSpPr/>
      </dsp:nvSpPr>
      <dsp:spPr>
        <a:xfrm>
          <a:off x="7046868" y="2078762"/>
          <a:ext cx="1997578" cy="1901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AU" sz="1400" kern="1200" dirty="0"/>
            <a:t>Input: User query</a:t>
          </a:r>
        </a:p>
        <a:p>
          <a:pPr marL="0" lvl="0" indent="0" algn="l" defTabSz="622300">
            <a:lnSpc>
              <a:spcPct val="100000"/>
            </a:lnSpc>
            <a:spcBef>
              <a:spcPct val="0"/>
            </a:spcBef>
            <a:spcAft>
              <a:spcPct val="35000"/>
            </a:spcAft>
            <a:buNone/>
          </a:pPr>
          <a:r>
            <a:rPr lang="en-AU" sz="1400" kern="1200"/>
            <a:t>Output: Extracted information</a:t>
          </a:r>
        </a:p>
        <a:p>
          <a:pPr marL="0" lvl="0" indent="0" algn="l" defTabSz="622300">
            <a:lnSpc>
              <a:spcPct val="100000"/>
            </a:lnSpc>
            <a:spcBef>
              <a:spcPct val="0"/>
            </a:spcBef>
            <a:spcAft>
              <a:spcPct val="35000"/>
            </a:spcAft>
            <a:buNone/>
          </a:pPr>
          <a:r>
            <a:rPr lang="en-AU" sz="1400" kern="1200" dirty="0"/>
            <a:t>Description: This module handles user queries related to the summary table generated by the Data Extraction Module </a:t>
          </a:r>
        </a:p>
      </dsp:txBody>
      <dsp:txXfrm>
        <a:off x="7046868" y="2078762"/>
        <a:ext cx="1997578" cy="1901841"/>
      </dsp:txXfrm>
    </dsp:sp>
    <dsp:sp modelId="{9DFF6141-AD8A-4A69-B518-42618689C342}">
      <dsp:nvSpPr>
        <dsp:cNvPr id="0" name=""/>
        <dsp:cNvSpPr/>
      </dsp:nvSpPr>
      <dsp:spPr>
        <a:xfrm>
          <a:off x="9394022" y="675088"/>
          <a:ext cx="699152" cy="6991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513BD8-7371-415D-AB54-03B0A5BAD9B6}">
      <dsp:nvSpPr>
        <dsp:cNvPr id="0" name=""/>
        <dsp:cNvSpPr/>
      </dsp:nvSpPr>
      <dsp:spPr>
        <a:xfrm>
          <a:off x="9394022" y="1516378"/>
          <a:ext cx="1997578" cy="496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AU" sz="1600" kern="1200" dirty="0"/>
            <a:t>Step 5: Continuous Improvement</a:t>
          </a:r>
        </a:p>
      </dsp:txBody>
      <dsp:txXfrm>
        <a:off x="9394022" y="1516378"/>
        <a:ext cx="1997578" cy="496273"/>
      </dsp:txXfrm>
    </dsp:sp>
    <dsp:sp modelId="{4BF73006-D909-4978-BA0F-D4B0EE072417}">
      <dsp:nvSpPr>
        <dsp:cNvPr id="0" name=""/>
        <dsp:cNvSpPr/>
      </dsp:nvSpPr>
      <dsp:spPr>
        <a:xfrm>
          <a:off x="9394022" y="2078762"/>
          <a:ext cx="1997578" cy="1901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AU" sz="1400" kern="1200" dirty="0"/>
            <a:t>Description: The virtual analyst undergoes continuous improvement through feedback mechanisms and model retraining. </a:t>
          </a:r>
        </a:p>
      </dsp:txBody>
      <dsp:txXfrm>
        <a:off x="9394022" y="2078762"/>
        <a:ext cx="1997578" cy="190184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48DFF-0C19-194E-8E90-9A328B66E130}"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A5335-289F-6E48-B951-BD51353C0D49}" type="slidenum">
              <a:rPr lang="en-US" smtClean="0"/>
              <a:t>‹#›</a:t>
            </a:fld>
            <a:endParaRPr lang="en-US" dirty="0"/>
          </a:p>
        </p:txBody>
      </p:sp>
    </p:spTree>
    <p:extLst>
      <p:ext uri="{BB962C8B-B14F-4D97-AF65-F5344CB8AC3E}">
        <p14:creationId xmlns:p14="http://schemas.microsoft.com/office/powerpoint/2010/main" val="224408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LLM generates an answer and user asks it to generate another answer the second time, this method will instruct the LLM to generate a second answer that has the highest similarity score with the original answer</a:t>
            </a:r>
          </a:p>
        </p:txBody>
      </p:sp>
      <p:sp>
        <p:nvSpPr>
          <p:cNvPr id="4" name="Slide Number Placeholder 3"/>
          <p:cNvSpPr>
            <a:spLocks noGrp="1"/>
          </p:cNvSpPr>
          <p:nvPr>
            <p:ph type="sldNum" sz="quarter" idx="5"/>
          </p:nvPr>
        </p:nvSpPr>
        <p:spPr/>
        <p:txBody>
          <a:bodyPr/>
          <a:lstStyle/>
          <a:p>
            <a:fld id="{C36A5335-289F-6E48-B951-BD51353C0D49}" type="slidenum">
              <a:rPr lang="en-US" smtClean="0"/>
              <a:t>15</a:t>
            </a:fld>
            <a:endParaRPr lang="en-US" dirty="0"/>
          </a:p>
        </p:txBody>
      </p:sp>
    </p:spTree>
    <p:extLst>
      <p:ext uri="{BB962C8B-B14F-4D97-AF65-F5344CB8AC3E}">
        <p14:creationId xmlns:p14="http://schemas.microsoft.com/office/powerpoint/2010/main" val="277655851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darecentre.org.au/" TargetMode="External"/><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darecentre.org.au/" TargetMode="External"/><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darecentre.org.au/"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normAutofit/>
          </a:bodyPr>
          <a:lstStyle>
            <a:lvl1pPr algn="ctr">
              <a:defRPr sz="4400">
                <a:latin typeface="Lato" panose="020F0502020204030203" pitchFamily="34" charset="0"/>
                <a:ea typeface="Lato" panose="020F0502020204030203" pitchFamily="34" charset="0"/>
                <a:cs typeface="Lato" panose="020F0502020204030203" pitchFamily="34" charset="0"/>
              </a:defRPr>
            </a:lvl1pPr>
          </a:lstStyle>
          <a:p>
            <a:r>
              <a:rPr lang="en-GB" dirty="0"/>
              <a:t>Font: </a:t>
            </a:r>
            <a:r>
              <a:rPr lang="en-GB" dirty="0" err="1"/>
              <a:t>Lato</a:t>
            </a:r>
            <a:r>
              <a:rPr lang="en-GB" dirty="0"/>
              <a:t> 44</a:t>
            </a:r>
            <a:endParaRPr lang="en-US"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ctr">
              <a:buNone/>
              <a:defRPr sz="2800">
                <a:latin typeface="Lato" panose="020F0502020204030203" pitchFamily="34" charset="0"/>
                <a:ea typeface="Lato" panose="020F0502020204030203" pitchFamily="34" charset="0"/>
                <a:cs typeface="Lato" panose="020F050202020403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Presenter: </a:t>
            </a:r>
            <a:r>
              <a:rPr lang="en-GB" dirty="0" err="1"/>
              <a:t>Lato</a:t>
            </a:r>
            <a:r>
              <a:rPr lang="en-GB" dirty="0"/>
              <a:t> 28</a:t>
            </a:r>
            <a:endParaRPr lang="en-US" dirty="0"/>
          </a:p>
        </p:txBody>
      </p:sp>
      <p:sp>
        <p:nvSpPr>
          <p:cNvPr id="4" name="Date Placeholder 3"/>
          <p:cNvSpPr>
            <a:spLocks noGrp="1"/>
          </p:cNvSpPr>
          <p:nvPr>
            <p:ph type="dt" sz="half" idx="10"/>
          </p:nvPr>
        </p:nvSpPr>
        <p:spPr/>
        <p:txBody>
          <a:bodyPr/>
          <a:lstStyle/>
          <a:p>
            <a:fld id="{33972DB4-FFC9-2A43-9166-60ED298C8935}" type="datetime1">
              <a:rPr lang="en-AU" smtClean="0"/>
              <a:t>7/04/2024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9DF8-523A-0346-BF85-70F5D3EDD3B2}" type="slidenum">
              <a:rPr lang="en-US" smtClean="0"/>
              <a:t>‹#›</a:t>
            </a:fld>
            <a:endParaRPr lang="en-US" dirty="0"/>
          </a:p>
        </p:txBody>
      </p:sp>
      <p:grpSp>
        <p:nvGrpSpPr>
          <p:cNvPr id="7" name="Group 6">
            <a:extLst>
              <a:ext uri="{FF2B5EF4-FFF2-40B4-BE49-F238E27FC236}">
                <a16:creationId xmlns:a16="http://schemas.microsoft.com/office/drawing/2014/main" id="{DB8F1DDD-7A26-4449-973D-821DF05B001F}"/>
              </a:ext>
            </a:extLst>
          </p:cNvPr>
          <p:cNvGrpSpPr/>
          <p:nvPr userDrawn="1"/>
        </p:nvGrpSpPr>
        <p:grpSpPr>
          <a:xfrm>
            <a:off x="2834612" y="5777053"/>
            <a:ext cx="6201409" cy="535650"/>
            <a:chOff x="559682" y="6119573"/>
            <a:chExt cx="6201409" cy="535650"/>
          </a:xfrm>
        </p:grpSpPr>
        <p:pic>
          <p:nvPicPr>
            <p:cNvPr id="8" name="Picture 7" descr="A picture containing graphical user interface&#10;&#10;Description automatically generated">
              <a:extLst>
                <a:ext uri="{FF2B5EF4-FFF2-40B4-BE49-F238E27FC236}">
                  <a16:creationId xmlns:a16="http://schemas.microsoft.com/office/drawing/2014/main" id="{AA0420FA-F434-4547-8149-D134FAF8B252}"/>
                </a:ext>
              </a:extLst>
            </p:cNvPr>
            <p:cNvPicPr>
              <a:picLocks noChangeAspect="1"/>
            </p:cNvPicPr>
            <p:nvPr/>
          </p:nvPicPr>
          <p:blipFill>
            <a:blip r:embed="rId2"/>
            <a:stretch>
              <a:fillRect/>
            </a:stretch>
          </p:blipFill>
          <p:spPr>
            <a:xfrm>
              <a:off x="1830620" y="6209583"/>
              <a:ext cx="1016405" cy="445640"/>
            </a:xfrm>
            <a:prstGeom prst="rect">
              <a:avLst/>
            </a:prstGeom>
          </p:spPr>
        </p:pic>
        <p:pic>
          <p:nvPicPr>
            <p:cNvPr id="9" name="Graphic 8">
              <a:extLst>
                <a:ext uri="{FF2B5EF4-FFF2-40B4-BE49-F238E27FC236}">
                  <a16:creationId xmlns:a16="http://schemas.microsoft.com/office/drawing/2014/main" id="{0CDA97C9-82D5-F946-ADCC-4BD8F70804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9831" y="6209583"/>
              <a:ext cx="1016405" cy="345090"/>
            </a:xfrm>
            <a:prstGeom prst="rect">
              <a:avLst/>
            </a:prstGeom>
          </p:spPr>
        </p:pic>
        <p:pic>
          <p:nvPicPr>
            <p:cNvPr id="10" name="Picture 9" descr="Text&#10;&#10;Description automatically generated">
              <a:extLst>
                <a:ext uri="{FF2B5EF4-FFF2-40B4-BE49-F238E27FC236}">
                  <a16:creationId xmlns:a16="http://schemas.microsoft.com/office/drawing/2014/main" id="{6B7EBA1D-3D7F-8043-B0B0-13070ECED80A}"/>
                </a:ext>
              </a:extLst>
            </p:cNvPr>
            <p:cNvPicPr>
              <a:picLocks noChangeAspect="1"/>
            </p:cNvPicPr>
            <p:nvPr/>
          </p:nvPicPr>
          <p:blipFill>
            <a:blip r:embed="rId5"/>
            <a:stretch>
              <a:fillRect/>
            </a:stretch>
          </p:blipFill>
          <p:spPr>
            <a:xfrm>
              <a:off x="559682" y="6189990"/>
              <a:ext cx="1048132" cy="375966"/>
            </a:xfrm>
            <a:prstGeom prst="rect">
              <a:avLst/>
            </a:prstGeom>
          </p:spPr>
        </p:pic>
        <p:pic>
          <p:nvPicPr>
            <p:cNvPr id="11" name="Picture 10">
              <a:extLst>
                <a:ext uri="{FF2B5EF4-FFF2-40B4-BE49-F238E27FC236}">
                  <a16:creationId xmlns:a16="http://schemas.microsoft.com/office/drawing/2014/main" id="{02A1D8D1-87D0-D448-8C04-6E1FF9200615}"/>
                </a:ext>
              </a:extLst>
            </p:cNvPr>
            <p:cNvPicPr>
              <a:picLocks noChangeAspect="1"/>
            </p:cNvPicPr>
            <p:nvPr/>
          </p:nvPicPr>
          <p:blipFill rotWithShape="1">
            <a:blip r:embed="rId6"/>
            <a:srcRect l="11075" r="7623"/>
            <a:stretch/>
          </p:blipFill>
          <p:spPr>
            <a:xfrm>
              <a:off x="5708981" y="6119573"/>
              <a:ext cx="1052110" cy="516799"/>
            </a:xfrm>
            <a:prstGeom prst="rect">
              <a:avLst/>
            </a:prstGeom>
          </p:spPr>
        </p:pic>
        <p:pic>
          <p:nvPicPr>
            <p:cNvPr id="12" name="Picture 11">
              <a:extLst>
                <a:ext uri="{FF2B5EF4-FFF2-40B4-BE49-F238E27FC236}">
                  <a16:creationId xmlns:a16="http://schemas.microsoft.com/office/drawing/2014/main" id="{84BDB8E7-6D76-E14B-A610-41DFB8675584}"/>
                </a:ext>
              </a:extLst>
            </p:cNvPr>
            <p:cNvPicPr>
              <a:picLocks noChangeAspect="1"/>
            </p:cNvPicPr>
            <p:nvPr/>
          </p:nvPicPr>
          <p:blipFill>
            <a:blip r:embed="rId7"/>
            <a:stretch>
              <a:fillRect/>
            </a:stretch>
          </p:blipFill>
          <p:spPr>
            <a:xfrm>
              <a:off x="4308230" y="6141032"/>
              <a:ext cx="1178757" cy="445640"/>
            </a:xfrm>
            <a:prstGeom prst="rect">
              <a:avLst/>
            </a:prstGeom>
          </p:spPr>
        </p:pic>
      </p:grpSp>
      <p:pic>
        <p:nvPicPr>
          <p:cNvPr id="13" name="Picture 12">
            <a:extLst>
              <a:ext uri="{FF2B5EF4-FFF2-40B4-BE49-F238E27FC236}">
                <a16:creationId xmlns:a16="http://schemas.microsoft.com/office/drawing/2014/main" id="{9CA98D93-D727-1D4E-B86E-FB97ECF3DECD}"/>
              </a:ext>
            </a:extLst>
          </p:cNvPr>
          <p:cNvPicPr>
            <a:picLocks noChangeAspect="1"/>
          </p:cNvPicPr>
          <p:nvPr userDrawn="1"/>
        </p:nvPicPr>
        <p:blipFill>
          <a:blip r:embed="rId8"/>
          <a:stretch>
            <a:fillRect/>
          </a:stretch>
        </p:blipFill>
        <p:spPr>
          <a:xfrm>
            <a:off x="9036021" y="614484"/>
            <a:ext cx="2289830" cy="1423988"/>
          </a:xfrm>
          <a:prstGeom prst="rect">
            <a:avLst/>
          </a:prstGeom>
        </p:spPr>
      </p:pic>
      <p:pic>
        <p:nvPicPr>
          <p:cNvPr id="14" name="Picture 13">
            <a:extLst>
              <a:ext uri="{FF2B5EF4-FFF2-40B4-BE49-F238E27FC236}">
                <a16:creationId xmlns:a16="http://schemas.microsoft.com/office/drawing/2014/main" id="{AE0766DF-3671-514E-AEB5-031AD3C7BF1D}"/>
              </a:ext>
            </a:extLst>
          </p:cNvPr>
          <p:cNvPicPr>
            <a:picLocks noChangeAspect="1"/>
          </p:cNvPicPr>
          <p:nvPr userDrawn="1"/>
        </p:nvPicPr>
        <p:blipFill>
          <a:blip r:embed="rId9"/>
          <a:stretch>
            <a:fillRect/>
          </a:stretch>
        </p:blipFill>
        <p:spPr>
          <a:xfrm>
            <a:off x="445761" y="906045"/>
            <a:ext cx="3911002" cy="840866"/>
          </a:xfrm>
          <a:prstGeom prst="rect">
            <a:avLst/>
          </a:prstGeom>
        </p:spPr>
      </p:pic>
    </p:spTree>
    <p:extLst>
      <p:ext uri="{BB962C8B-B14F-4D97-AF65-F5344CB8AC3E}">
        <p14:creationId xmlns:p14="http://schemas.microsoft.com/office/powerpoint/2010/main" val="49047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CBA5F-C549-B44E-8385-1B0E7496DCE9}" type="datetime1">
              <a:rPr lang="en-AU" smtClean="0"/>
              <a:t>7/04/2024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9DF8-523A-0346-BF85-70F5D3EDD3B2}" type="slidenum">
              <a:rPr lang="en-US" smtClean="0"/>
              <a:t>‹#›</a:t>
            </a:fld>
            <a:endParaRPr lang="en-US" dirty="0"/>
          </a:p>
        </p:txBody>
      </p:sp>
    </p:spTree>
    <p:extLst>
      <p:ext uri="{BB962C8B-B14F-4D97-AF65-F5344CB8AC3E}">
        <p14:creationId xmlns:p14="http://schemas.microsoft.com/office/powerpoint/2010/main" val="334417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5425A-4C37-264A-AE8E-398981FBCEE8}" type="datetime1">
              <a:rPr lang="en-AU" smtClean="0"/>
              <a:t>7/04/2024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9DF8-523A-0346-BF85-70F5D3EDD3B2}" type="slidenum">
              <a:rPr lang="en-US" smtClean="0"/>
              <a:t>‹#›</a:t>
            </a:fld>
            <a:endParaRPr lang="en-US" dirty="0"/>
          </a:p>
        </p:txBody>
      </p:sp>
    </p:spTree>
    <p:extLst>
      <p:ext uri="{BB962C8B-B14F-4D97-AF65-F5344CB8AC3E}">
        <p14:creationId xmlns:p14="http://schemas.microsoft.com/office/powerpoint/2010/main" val="398035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4488" y="365125"/>
            <a:ext cx="9769311" cy="1325563"/>
          </a:xfrm>
        </p:spPr>
        <p:txBody>
          <a:bodyPr>
            <a:normAutofit/>
          </a:bodyPr>
          <a:lstStyle>
            <a:lvl1pPr>
              <a:defRPr sz="3600">
                <a:latin typeface="Lato" panose="020F0502020204030203" pitchFamily="34" charset="0"/>
                <a:ea typeface="Lato" panose="020F0502020204030203" pitchFamily="34" charset="0"/>
                <a:cs typeface="Lato" panose="020F0502020204030203" pitchFamily="34" charset="0"/>
              </a:defRPr>
            </a:lvl1pPr>
          </a:lstStyle>
          <a:p>
            <a:r>
              <a:rPr lang="en-GB" dirty="0"/>
              <a:t>Font: </a:t>
            </a:r>
            <a:r>
              <a:rPr lang="en-GB" dirty="0" err="1"/>
              <a:t>Lato</a:t>
            </a:r>
            <a:r>
              <a:rPr lang="en-GB" dirty="0"/>
              <a:t> 36 </a:t>
            </a:r>
            <a:endParaRPr lang="en-US" dirty="0"/>
          </a:p>
        </p:txBody>
      </p:sp>
      <p:sp>
        <p:nvSpPr>
          <p:cNvPr id="3" name="Content Placeholder 2"/>
          <p:cNvSpPr>
            <a:spLocks noGrp="1"/>
          </p:cNvSpPr>
          <p:nvPr>
            <p:ph idx="1" hasCustomPrompt="1"/>
          </p:nvPr>
        </p:nvSpPr>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GB" dirty="0" err="1"/>
              <a:t>Lato</a:t>
            </a:r>
            <a:r>
              <a:rPr lang="en-GB" dirty="0"/>
              <a:t> 28</a:t>
            </a:r>
          </a:p>
          <a:p>
            <a:pPr lvl="1"/>
            <a:r>
              <a:rPr lang="en-GB" dirty="0" err="1"/>
              <a:t>Lato</a:t>
            </a:r>
            <a:r>
              <a:rPr lang="en-GB" dirty="0"/>
              <a:t> 24</a:t>
            </a:r>
          </a:p>
          <a:p>
            <a:pPr lvl="2"/>
            <a:r>
              <a:rPr lang="en-GB" dirty="0" err="1"/>
              <a:t>Lato</a:t>
            </a:r>
            <a:r>
              <a:rPr lang="en-GB" dirty="0"/>
              <a:t> 20</a:t>
            </a:r>
          </a:p>
          <a:p>
            <a:pPr lvl="3"/>
            <a:r>
              <a:rPr lang="en-GB" dirty="0" err="1"/>
              <a:t>Lato</a:t>
            </a:r>
            <a:r>
              <a:rPr lang="en-GB" dirty="0"/>
              <a:t> 18</a:t>
            </a:r>
          </a:p>
        </p:txBody>
      </p:sp>
      <p:sp>
        <p:nvSpPr>
          <p:cNvPr id="4" name="Date Placeholder 3"/>
          <p:cNvSpPr>
            <a:spLocks noGrp="1"/>
          </p:cNvSpPr>
          <p:nvPr>
            <p:ph type="dt" sz="half" idx="10"/>
          </p:nvPr>
        </p:nvSpPr>
        <p:spPr/>
        <p:txBody>
          <a:bodyPr/>
          <a:lstStyle/>
          <a:p>
            <a:fld id="{17CC5B2E-28FD-6B4B-B33F-B39AC0A8F457}" type="datetime1">
              <a:rPr lang="en-AU" smtClean="0"/>
              <a:t>7/04/2024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9DF8-523A-0346-BF85-70F5D3EDD3B2}" type="slidenum">
              <a:rPr lang="en-US" smtClean="0"/>
              <a:t>‹#›</a:t>
            </a:fld>
            <a:endParaRPr lang="en-US" dirty="0"/>
          </a:p>
        </p:txBody>
      </p:sp>
      <p:pic>
        <p:nvPicPr>
          <p:cNvPr id="7" name="Picture 6">
            <a:extLst>
              <a:ext uri="{FF2B5EF4-FFF2-40B4-BE49-F238E27FC236}">
                <a16:creationId xmlns:a16="http://schemas.microsoft.com/office/drawing/2014/main" id="{3FE0E7EA-7F6B-2047-895F-D452EEA3F724}"/>
              </a:ext>
            </a:extLst>
          </p:cNvPr>
          <p:cNvPicPr>
            <a:picLocks noChangeAspect="1"/>
          </p:cNvPicPr>
          <p:nvPr userDrawn="1"/>
        </p:nvPicPr>
        <p:blipFill rotWithShape="1">
          <a:blip r:embed="rId2"/>
          <a:srcRect r="78885" b="456"/>
          <a:stretch/>
        </p:blipFill>
        <p:spPr>
          <a:xfrm>
            <a:off x="699248" y="645326"/>
            <a:ext cx="777860" cy="788412"/>
          </a:xfrm>
          <a:prstGeom prst="rect">
            <a:avLst/>
          </a:prstGeom>
        </p:spPr>
      </p:pic>
      <p:sp>
        <p:nvSpPr>
          <p:cNvPr id="8" name="TextBox 7">
            <a:extLst>
              <a:ext uri="{FF2B5EF4-FFF2-40B4-BE49-F238E27FC236}">
                <a16:creationId xmlns:a16="http://schemas.microsoft.com/office/drawing/2014/main" id="{11FCC09C-0501-E04E-8EA1-DF1F98DC003E}"/>
              </a:ext>
            </a:extLst>
          </p:cNvPr>
          <p:cNvSpPr txBox="1"/>
          <p:nvPr userDrawn="1"/>
        </p:nvSpPr>
        <p:spPr>
          <a:xfrm>
            <a:off x="10084" y="6544464"/>
            <a:ext cx="12192000" cy="307777"/>
          </a:xfrm>
          <a:prstGeom prst="rect">
            <a:avLst/>
          </a:prstGeom>
          <a:gradFill>
            <a:gsLst>
              <a:gs pos="0">
                <a:srgbClr val="5D9147"/>
              </a:gs>
              <a:gs pos="100000">
                <a:srgbClr val="B8D433"/>
              </a:gs>
              <a:gs pos="100000">
                <a:schemeClr val="accent1">
                  <a:lumMod val="45000"/>
                  <a:lumOff val="55000"/>
                </a:schemeClr>
              </a:gs>
              <a:gs pos="100000">
                <a:srgbClr val="5D9147"/>
              </a:gs>
            </a:gsLst>
            <a:lin ang="0" scaled="0"/>
          </a:gradFill>
        </p:spPr>
        <p:txBody>
          <a:bodyPr wrap="square" rtlCol="0">
            <a:spAutoFit/>
          </a:bodyPr>
          <a:lstStyle/>
          <a:p>
            <a:pPr algn="r"/>
            <a:r>
              <a:rPr lang="en-AU" sz="1400" dirty="0">
                <a:latin typeface="Lato" panose="020F0502020204030203" pitchFamily="34" charset="0"/>
                <a:ea typeface="Lato" panose="020F0502020204030203" pitchFamily="34" charset="0"/>
                <a:cs typeface="Lato" panose="020F0502020204030203" pitchFamily="34" charset="0"/>
              </a:rPr>
              <a:t> </a:t>
            </a:r>
            <a:r>
              <a:rPr lang="en-AU" sz="1400" dirty="0">
                <a:latin typeface="Lato" panose="020F0502020204030203" pitchFamily="34" charset="0"/>
                <a:ea typeface="Lato" panose="020F0502020204030203" pitchFamily="34" charset="0"/>
                <a:cs typeface="Lato" panose="020F0502020204030203" pitchFamily="34" charset="0"/>
                <a:hlinkClick r:id="rId3"/>
              </a:rPr>
              <a:t>darecentre.org.au</a:t>
            </a:r>
            <a:endParaRPr lang="en-AU" sz="1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5635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D1E85-5421-FD45-AA31-ABDC3050F15B}" type="datetime1">
              <a:rPr lang="en-AU" smtClean="0"/>
              <a:t>7/04/2024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9DF8-523A-0346-BF85-70F5D3EDD3B2}" type="slidenum">
              <a:rPr lang="en-US" smtClean="0"/>
              <a:t>‹#›</a:t>
            </a:fld>
            <a:endParaRPr lang="en-US" dirty="0"/>
          </a:p>
        </p:txBody>
      </p:sp>
    </p:spTree>
    <p:extLst>
      <p:ext uri="{BB962C8B-B14F-4D97-AF65-F5344CB8AC3E}">
        <p14:creationId xmlns:p14="http://schemas.microsoft.com/office/powerpoint/2010/main" val="114442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4488" y="365125"/>
            <a:ext cx="9769311" cy="1325563"/>
          </a:xfrm>
        </p:spPr>
        <p:txBody>
          <a:bodyPr/>
          <a:lstStyle>
            <a:lvl1pPr>
              <a:defRPr sz="3600">
                <a:latin typeface="Lato" panose="020F0502020204030203" pitchFamily="34" charset="0"/>
                <a:ea typeface="Lato" panose="020F0502020204030203" pitchFamily="34" charset="0"/>
                <a:cs typeface="Lato" panose="020F0502020204030203" pitchFamily="34" charset="0"/>
              </a:defRPr>
            </a:lvl1pPr>
          </a:lstStyle>
          <a:p>
            <a:r>
              <a:rPr lang="en-GB" dirty="0"/>
              <a:t>Font: </a:t>
            </a:r>
            <a:r>
              <a:rPr lang="en-GB" dirty="0" err="1"/>
              <a:t>Lato</a:t>
            </a:r>
            <a:r>
              <a:rPr lang="en-GB" dirty="0"/>
              <a:t> 36 </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7F8EB-A3A7-444A-83F7-93B54ECE653A}" type="datetime1">
              <a:rPr lang="en-AU" smtClean="0"/>
              <a:t>7/04/2024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9DF8-523A-0346-BF85-70F5D3EDD3B2}" type="slidenum">
              <a:rPr lang="en-US" smtClean="0"/>
              <a:t>‹#›</a:t>
            </a:fld>
            <a:endParaRPr lang="en-US" dirty="0"/>
          </a:p>
        </p:txBody>
      </p:sp>
      <p:pic>
        <p:nvPicPr>
          <p:cNvPr id="8" name="Picture 7">
            <a:extLst>
              <a:ext uri="{FF2B5EF4-FFF2-40B4-BE49-F238E27FC236}">
                <a16:creationId xmlns:a16="http://schemas.microsoft.com/office/drawing/2014/main" id="{12C4B653-6DBA-FF49-B3A9-F7D98F8F7D23}"/>
              </a:ext>
            </a:extLst>
          </p:cNvPr>
          <p:cNvPicPr>
            <a:picLocks noChangeAspect="1"/>
          </p:cNvPicPr>
          <p:nvPr userDrawn="1"/>
        </p:nvPicPr>
        <p:blipFill rotWithShape="1">
          <a:blip r:embed="rId2"/>
          <a:srcRect r="78885" b="456"/>
          <a:stretch/>
        </p:blipFill>
        <p:spPr>
          <a:xfrm>
            <a:off x="702888" y="648349"/>
            <a:ext cx="777847" cy="788400"/>
          </a:xfrm>
          <a:prstGeom prst="rect">
            <a:avLst/>
          </a:prstGeom>
        </p:spPr>
      </p:pic>
      <p:sp>
        <p:nvSpPr>
          <p:cNvPr id="9" name="TextBox 8">
            <a:extLst>
              <a:ext uri="{FF2B5EF4-FFF2-40B4-BE49-F238E27FC236}">
                <a16:creationId xmlns:a16="http://schemas.microsoft.com/office/drawing/2014/main" id="{658951DF-A598-7246-83CB-772715CE7613}"/>
              </a:ext>
            </a:extLst>
          </p:cNvPr>
          <p:cNvSpPr txBox="1"/>
          <p:nvPr userDrawn="1"/>
        </p:nvSpPr>
        <p:spPr>
          <a:xfrm>
            <a:off x="-3363" y="6544464"/>
            <a:ext cx="12192000" cy="307777"/>
          </a:xfrm>
          <a:prstGeom prst="rect">
            <a:avLst/>
          </a:prstGeom>
          <a:gradFill>
            <a:gsLst>
              <a:gs pos="0">
                <a:srgbClr val="5D9147"/>
              </a:gs>
              <a:gs pos="100000">
                <a:srgbClr val="B8D433"/>
              </a:gs>
              <a:gs pos="100000">
                <a:schemeClr val="accent1">
                  <a:lumMod val="45000"/>
                  <a:lumOff val="55000"/>
                </a:schemeClr>
              </a:gs>
              <a:gs pos="100000">
                <a:srgbClr val="5D9147"/>
              </a:gs>
            </a:gsLst>
            <a:lin ang="0" scaled="0"/>
          </a:gradFill>
        </p:spPr>
        <p:txBody>
          <a:bodyPr wrap="square" rtlCol="0">
            <a:spAutoFit/>
          </a:bodyPr>
          <a:lstStyle/>
          <a:p>
            <a:pPr algn="r"/>
            <a:r>
              <a:rPr lang="en-AU" sz="1400" dirty="0">
                <a:latin typeface="Lato" panose="020F0502020204030203" pitchFamily="34" charset="0"/>
                <a:ea typeface="Lato" panose="020F0502020204030203" pitchFamily="34" charset="0"/>
                <a:cs typeface="Lato" panose="020F0502020204030203" pitchFamily="34" charset="0"/>
              </a:rPr>
              <a:t> </a:t>
            </a:r>
            <a:r>
              <a:rPr lang="en-AU" sz="1400" dirty="0">
                <a:latin typeface="Lato" panose="020F0502020204030203" pitchFamily="34" charset="0"/>
                <a:ea typeface="Lato" panose="020F0502020204030203" pitchFamily="34" charset="0"/>
                <a:cs typeface="Lato" panose="020F0502020204030203" pitchFamily="34" charset="0"/>
                <a:hlinkClick r:id="rId3"/>
              </a:rPr>
              <a:t>darecentre.org.au</a:t>
            </a:r>
            <a:endParaRPr lang="en-AU" sz="1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9358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BD43A5-9809-5648-9BED-7EF8218D31FA}" type="datetime1">
              <a:rPr lang="en-AU" smtClean="0"/>
              <a:t>7/04/2024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8B9DF8-523A-0346-BF85-70F5D3EDD3B2}" type="slidenum">
              <a:rPr lang="en-US" smtClean="0"/>
              <a:t>‹#›</a:t>
            </a:fld>
            <a:endParaRPr lang="en-US" dirty="0"/>
          </a:p>
        </p:txBody>
      </p:sp>
      <p:sp>
        <p:nvSpPr>
          <p:cNvPr id="10" name="TextBox 9">
            <a:extLst>
              <a:ext uri="{FF2B5EF4-FFF2-40B4-BE49-F238E27FC236}">
                <a16:creationId xmlns:a16="http://schemas.microsoft.com/office/drawing/2014/main" id="{BCF69DA7-6972-7347-8A3A-DF774DD80476}"/>
              </a:ext>
            </a:extLst>
          </p:cNvPr>
          <p:cNvSpPr txBox="1"/>
          <p:nvPr userDrawn="1"/>
        </p:nvSpPr>
        <p:spPr>
          <a:xfrm>
            <a:off x="-3363" y="6544464"/>
            <a:ext cx="12192000" cy="307777"/>
          </a:xfrm>
          <a:prstGeom prst="rect">
            <a:avLst/>
          </a:prstGeom>
          <a:gradFill>
            <a:gsLst>
              <a:gs pos="0">
                <a:srgbClr val="5D9147"/>
              </a:gs>
              <a:gs pos="100000">
                <a:srgbClr val="B8D433"/>
              </a:gs>
              <a:gs pos="100000">
                <a:schemeClr val="accent1">
                  <a:lumMod val="45000"/>
                  <a:lumOff val="55000"/>
                </a:schemeClr>
              </a:gs>
              <a:gs pos="100000">
                <a:srgbClr val="5D9147"/>
              </a:gs>
            </a:gsLst>
            <a:lin ang="0" scaled="0"/>
          </a:gradFill>
        </p:spPr>
        <p:txBody>
          <a:bodyPr wrap="square" rtlCol="0">
            <a:spAutoFit/>
          </a:bodyPr>
          <a:lstStyle/>
          <a:p>
            <a:pPr algn="r"/>
            <a:r>
              <a:rPr lang="en-AU" sz="1400" dirty="0">
                <a:latin typeface="Lato" panose="020F0502020204030203" pitchFamily="34" charset="0"/>
                <a:ea typeface="Lato" panose="020F0502020204030203" pitchFamily="34" charset="0"/>
                <a:cs typeface="Lato" panose="020F0502020204030203" pitchFamily="34" charset="0"/>
              </a:rPr>
              <a:t> </a:t>
            </a:r>
            <a:r>
              <a:rPr lang="en-AU" sz="1400" dirty="0">
                <a:latin typeface="Lato" panose="020F0502020204030203" pitchFamily="34" charset="0"/>
                <a:ea typeface="Lato" panose="020F0502020204030203" pitchFamily="34" charset="0"/>
                <a:cs typeface="Lato" panose="020F0502020204030203" pitchFamily="34" charset="0"/>
                <a:hlinkClick r:id="rId2"/>
              </a:rPr>
              <a:t>darecentre.org.au</a:t>
            </a:r>
            <a:endParaRPr lang="en-AU" sz="1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4062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57659-B75D-5D43-8BFC-14B615995A8E}" type="datetime1">
              <a:rPr lang="en-AU" smtClean="0"/>
              <a:t>7/04/2024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B9DF8-523A-0346-BF85-70F5D3EDD3B2}" type="slidenum">
              <a:rPr lang="en-US" smtClean="0"/>
              <a:t>‹#›</a:t>
            </a:fld>
            <a:endParaRPr lang="en-US" dirty="0"/>
          </a:p>
        </p:txBody>
      </p:sp>
    </p:spTree>
    <p:extLst>
      <p:ext uri="{BB962C8B-B14F-4D97-AF65-F5344CB8AC3E}">
        <p14:creationId xmlns:p14="http://schemas.microsoft.com/office/powerpoint/2010/main" val="127930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8A16F-0AD2-D44B-B290-3678AC8EC483}" type="datetime1">
              <a:rPr lang="en-AU" smtClean="0"/>
              <a:t>7/04/2024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8B9DF8-523A-0346-BF85-70F5D3EDD3B2}" type="slidenum">
              <a:rPr lang="en-US" smtClean="0"/>
              <a:t>‹#›</a:t>
            </a:fld>
            <a:endParaRPr lang="en-US" dirty="0"/>
          </a:p>
        </p:txBody>
      </p:sp>
    </p:spTree>
    <p:extLst>
      <p:ext uri="{BB962C8B-B14F-4D97-AF65-F5344CB8AC3E}">
        <p14:creationId xmlns:p14="http://schemas.microsoft.com/office/powerpoint/2010/main" val="423580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82ACCF-E395-8248-957E-E80E37554D3D}" type="datetime1">
              <a:rPr lang="en-AU" smtClean="0"/>
              <a:t>7/04/2024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9DF8-523A-0346-BF85-70F5D3EDD3B2}" type="slidenum">
              <a:rPr lang="en-US" smtClean="0"/>
              <a:t>‹#›</a:t>
            </a:fld>
            <a:endParaRPr lang="en-US" dirty="0"/>
          </a:p>
        </p:txBody>
      </p:sp>
    </p:spTree>
    <p:extLst>
      <p:ext uri="{BB962C8B-B14F-4D97-AF65-F5344CB8AC3E}">
        <p14:creationId xmlns:p14="http://schemas.microsoft.com/office/powerpoint/2010/main" val="315667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6A4EEB-3F5A-4E4D-BB15-5594924FA391}" type="datetime1">
              <a:rPr lang="en-AU" smtClean="0"/>
              <a:t>7/04/2024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9DF8-523A-0346-BF85-70F5D3EDD3B2}" type="slidenum">
              <a:rPr lang="en-US" smtClean="0"/>
              <a:t>‹#›</a:t>
            </a:fld>
            <a:endParaRPr lang="en-US" dirty="0"/>
          </a:p>
        </p:txBody>
      </p:sp>
    </p:spTree>
    <p:extLst>
      <p:ext uri="{BB962C8B-B14F-4D97-AF65-F5344CB8AC3E}">
        <p14:creationId xmlns:p14="http://schemas.microsoft.com/office/powerpoint/2010/main" val="296904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779FDF6-9D85-04E3-25E9-3751E105024E}"/>
              </a:ext>
            </a:extLst>
          </p:cNvPr>
          <p:cNvGraphicFramePr>
            <a:graphicFrameLocks noChangeAspect="1"/>
          </p:cNvGraphicFramePr>
          <p:nvPr userDrawn="1">
            <p:custDataLst>
              <p:tags r:id="rId13"/>
            </p:custDataLst>
            <p:extLst>
              <p:ext uri="{D42A27DB-BD31-4B8C-83A1-F6EECF244321}">
                <p14:modId xmlns:p14="http://schemas.microsoft.com/office/powerpoint/2010/main" val="24939845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6" progId="TCLayout.ActiveDocument.1">
                  <p:embed/>
                </p:oleObj>
              </mc:Choice>
              <mc:Fallback>
                <p:oleObj name="think-cell Slide" r:id="rId15" imgW="395" imgH="396" progId="TCLayout.ActiveDocument.1">
                  <p:embed/>
                  <p:pic>
                    <p:nvPicPr>
                      <p:cNvPr id="8" name="Object 7" hidden="1">
                        <a:extLst>
                          <a:ext uri="{FF2B5EF4-FFF2-40B4-BE49-F238E27FC236}">
                            <a16:creationId xmlns:a16="http://schemas.microsoft.com/office/drawing/2014/main" id="{B779FDF6-9D85-04E3-25E9-3751E105024E}"/>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DBE43-55AB-5E4C-B9B7-D94558044D01}" type="datetime1">
              <a:rPr lang="en-AU" smtClean="0"/>
              <a:t>7/04/2024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B9DF8-523A-0346-BF85-70F5D3EDD3B2}" type="slidenum">
              <a:rPr lang="en-US" smtClean="0"/>
              <a:t>‹#›</a:t>
            </a:fld>
            <a:endParaRPr lang="en-US" dirty="0"/>
          </a:p>
        </p:txBody>
      </p:sp>
    </p:spTree>
    <p:extLst>
      <p:ext uri="{BB962C8B-B14F-4D97-AF65-F5344CB8AC3E}">
        <p14:creationId xmlns:p14="http://schemas.microsoft.com/office/powerpoint/2010/main" val="1564337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38A5-DBCC-2F4A-A73D-50DE1C5D73E1}"/>
              </a:ext>
            </a:extLst>
          </p:cNvPr>
          <p:cNvSpPr>
            <a:spLocks noGrp="1"/>
          </p:cNvSpPr>
          <p:nvPr>
            <p:ph type="ctrTitle"/>
          </p:nvPr>
        </p:nvSpPr>
        <p:spPr>
          <a:xfrm>
            <a:off x="191911" y="1122363"/>
            <a:ext cx="11808178" cy="2387600"/>
          </a:xfrm>
        </p:spPr>
        <p:txBody>
          <a:bodyPr/>
          <a:lstStyle/>
          <a:p>
            <a:r>
              <a:rPr lang="en-US" dirty="0"/>
              <a:t>VIRTUAL DATA ANALYST</a:t>
            </a:r>
          </a:p>
        </p:txBody>
      </p:sp>
      <p:sp>
        <p:nvSpPr>
          <p:cNvPr id="3" name="Subtitle 2">
            <a:extLst>
              <a:ext uri="{FF2B5EF4-FFF2-40B4-BE49-F238E27FC236}">
                <a16:creationId xmlns:a16="http://schemas.microsoft.com/office/drawing/2014/main" id="{BC0B184D-D88A-1C46-B660-E47EAD085854}"/>
              </a:ext>
            </a:extLst>
          </p:cNvPr>
          <p:cNvSpPr>
            <a:spLocks noGrp="1"/>
          </p:cNvSpPr>
          <p:nvPr>
            <p:ph type="subTitle" idx="1"/>
          </p:nvPr>
        </p:nvSpPr>
        <p:spPr/>
        <p:txBody>
          <a:bodyPr/>
          <a:lstStyle/>
          <a:p>
            <a:endParaRPr lang="en-US" dirty="0"/>
          </a:p>
          <a:p>
            <a:r>
              <a:rPr lang="en-US" dirty="0"/>
              <a:t>Presenter: Megan Nguyen</a:t>
            </a:r>
          </a:p>
          <a:p>
            <a:endParaRPr lang="en-US" dirty="0"/>
          </a:p>
        </p:txBody>
      </p:sp>
      <p:sp>
        <p:nvSpPr>
          <p:cNvPr id="7" name="TextBox 6">
            <a:extLst>
              <a:ext uri="{FF2B5EF4-FFF2-40B4-BE49-F238E27FC236}">
                <a16:creationId xmlns:a16="http://schemas.microsoft.com/office/drawing/2014/main" id="{14631A39-A607-11CA-889C-3E4C4C671A88}"/>
              </a:ext>
            </a:extLst>
          </p:cNvPr>
          <p:cNvSpPr txBox="1"/>
          <p:nvPr/>
        </p:nvSpPr>
        <p:spPr>
          <a:xfrm>
            <a:off x="10218057" y="8853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4834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D94D-670F-99AC-394E-8926DD5C09C5}"/>
              </a:ext>
            </a:extLst>
          </p:cNvPr>
          <p:cNvSpPr>
            <a:spLocks noGrp="1"/>
          </p:cNvSpPr>
          <p:nvPr>
            <p:ph type="title"/>
          </p:nvPr>
        </p:nvSpPr>
        <p:spPr/>
        <p:txBody>
          <a:bodyPr/>
          <a:lstStyle/>
          <a:p>
            <a:r>
              <a:rPr lang="en-AU" dirty="0"/>
              <a:t>Step 5: Continuous Improvement</a:t>
            </a:r>
          </a:p>
        </p:txBody>
      </p:sp>
      <p:sp>
        <p:nvSpPr>
          <p:cNvPr id="3" name="Content Placeholder 2">
            <a:extLst>
              <a:ext uri="{FF2B5EF4-FFF2-40B4-BE49-F238E27FC236}">
                <a16:creationId xmlns:a16="http://schemas.microsoft.com/office/drawing/2014/main" id="{7E948521-E491-C54E-66EF-6E8459DE36C1}"/>
              </a:ext>
            </a:extLst>
          </p:cNvPr>
          <p:cNvSpPr>
            <a:spLocks noGrp="1"/>
          </p:cNvSpPr>
          <p:nvPr>
            <p:ph idx="1"/>
          </p:nvPr>
        </p:nvSpPr>
        <p:spPr/>
        <p:txBody>
          <a:bodyPr>
            <a:normAutofit fontScale="92500" lnSpcReduction="20000"/>
          </a:bodyPr>
          <a:lstStyle/>
          <a:p>
            <a:r>
              <a:rPr lang="en-AU" dirty="0"/>
              <a:t>The virtual analyst undergoes </a:t>
            </a:r>
            <a:r>
              <a:rPr lang="en-AU" b="1" dirty="0"/>
              <a:t>continuous improvement </a:t>
            </a:r>
            <a:r>
              <a:rPr lang="en-AU" dirty="0"/>
              <a:t>through feedback mechanisms and model retraining. It learns from user interactions and </a:t>
            </a:r>
            <a:r>
              <a:rPr lang="en-AU" b="1" dirty="0"/>
              <a:t>updates its knowledge base </a:t>
            </a:r>
            <a:r>
              <a:rPr lang="en-AU" dirty="0"/>
              <a:t>to provide more accurate and relevant insights over time.</a:t>
            </a:r>
          </a:p>
          <a:p>
            <a:r>
              <a:rPr lang="en-AU" dirty="0"/>
              <a:t>Criteria to assess the answer:</a:t>
            </a:r>
          </a:p>
          <a:p>
            <a:pPr lvl="1">
              <a:buFont typeface="Wingdings" panose="05000000000000000000" pitchFamily="2" charset="2"/>
              <a:buChar char="Ø"/>
            </a:pPr>
            <a:r>
              <a:rPr lang="en-AU" b="1" dirty="0"/>
              <a:t>Accuracy</a:t>
            </a:r>
            <a:r>
              <a:rPr lang="en-AU" dirty="0"/>
              <a:t>: Assess the correctness and precision of the information provided. The answer should be </a:t>
            </a:r>
            <a:r>
              <a:rPr lang="en-AU" b="1" dirty="0"/>
              <a:t>factually accurate </a:t>
            </a:r>
            <a:r>
              <a:rPr lang="en-AU" dirty="0"/>
              <a:t>and free from errors or misleading information. </a:t>
            </a:r>
          </a:p>
          <a:p>
            <a:pPr lvl="1">
              <a:buFont typeface="Wingdings" panose="05000000000000000000" pitchFamily="2" charset="2"/>
              <a:buChar char="Ø"/>
            </a:pPr>
            <a:r>
              <a:rPr lang="en-AU" b="1" dirty="0"/>
              <a:t>Quality of Answer</a:t>
            </a:r>
            <a:r>
              <a:rPr lang="en-AU" dirty="0"/>
              <a:t>: Evaluate the comprehensiveness and depth of the response. A high-quality answer should provide </a:t>
            </a:r>
            <a:r>
              <a:rPr lang="en-AU" b="1" dirty="0"/>
              <a:t>detailed</a:t>
            </a:r>
            <a:r>
              <a:rPr lang="en-AU" dirty="0"/>
              <a:t> information and cover all aspects of the question.</a:t>
            </a:r>
          </a:p>
          <a:p>
            <a:pPr lvl="1">
              <a:buFont typeface="Wingdings" panose="05000000000000000000" pitchFamily="2" charset="2"/>
              <a:buChar char="Ø"/>
            </a:pPr>
            <a:r>
              <a:rPr lang="en-AU" b="1" dirty="0"/>
              <a:t>Consistency</a:t>
            </a:r>
            <a:r>
              <a:rPr lang="en-AU" dirty="0"/>
              <a:t>: Check for </a:t>
            </a:r>
            <a:r>
              <a:rPr lang="en-AU" b="1" dirty="0"/>
              <a:t>consistency</a:t>
            </a:r>
            <a:r>
              <a:rPr lang="en-AU" dirty="0"/>
              <a:t> in the response across different parts of the answer. The information should be coherent and cohesive, with no contradictions or inconsistencies.</a:t>
            </a:r>
          </a:p>
        </p:txBody>
      </p:sp>
    </p:spTree>
    <p:extLst>
      <p:ext uri="{BB962C8B-B14F-4D97-AF65-F5344CB8AC3E}">
        <p14:creationId xmlns:p14="http://schemas.microsoft.com/office/powerpoint/2010/main" val="68395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CBF0F-E2B0-D998-FA53-3191D4381A9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Ensuring Accuracy</a:t>
            </a:r>
          </a:p>
        </p:txBody>
      </p:sp>
      <p:sp>
        <p:nvSpPr>
          <p:cNvPr id="3" name="Content Placeholder 2">
            <a:extLst>
              <a:ext uri="{FF2B5EF4-FFF2-40B4-BE49-F238E27FC236}">
                <a16:creationId xmlns:a16="http://schemas.microsoft.com/office/drawing/2014/main" id="{4A6B8AF7-12D3-02D8-01B9-CA067EFE24D0}"/>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dirty="0">
                <a:latin typeface="+mn-lt"/>
                <a:ea typeface="+mn-ea"/>
                <a:cs typeface="+mn-cs"/>
              </a:rPr>
              <a:t>Apply </a:t>
            </a:r>
            <a:r>
              <a:rPr lang="en-US" sz="2400" b="1" dirty="0">
                <a:latin typeface="+mn-lt"/>
                <a:ea typeface="+mn-ea"/>
                <a:cs typeface="+mn-cs"/>
              </a:rPr>
              <a:t>prompt engineering </a:t>
            </a:r>
            <a:r>
              <a:rPr lang="en-US" sz="2400" dirty="0">
                <a:latin typeface="+mn-lt"/>
                <a:ea typeface="+mn-ea"/>
                <a:cs typeface="+mn-cs"/>
              </a:rPr>
              <a:t>to</a:t>
            </a:r>
            <a:r>
              <a:rPr lang="en-US" sz="2400" kern="1200" dirty="0">
                <a:solidFill>
                  <a:schemeClr val="tx1"/>
                </a:solidFill>
                <a:latin typeface="+mn-lt"/>
                <a:ea typeface="+mn-ea"/>
                <a:cs typeface="+mn-cs"/>
              </a:rPr>
              <a:t> ask LLM to fact check itself</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9F72799-B0CE-035B-C211-66F5066B4BC4}"/>
              </a:ext>
            </a:extLst>
          </p:cNvPr>
          <p:cNvPicPr>
            <a:picLocks noChangeAspect="1"/>
          </p:cNvPicPr>
          <p:nvPr/>
        </p:nvPicPr>
        <p:blipFill>
          <a:blip r:embed="rId2"/>
          <a:srcRect/>
          <a:stretch/>
        </p:blipFill>
        <p:spPr>
          <a:xfrm>
            <a:off x="695443" y="2647383"/>
            <a:ext cx="10792966" cy="3036980"/>
          </a:xfrm>
          <a:prstGeom prst="rect">
            <a:avLst/>
          </a:prstGeom>
        </p:spPr>
      </p:pic>
      <p:sp>
        <p:nvSpPr>
          <p:cNvPr id="7" name="Rectangle 6">
            <a:extLst>
              <a:ext uri="{FF2B5EF4-FFF2-40B4-BE49-F238E27FC236}">
                <a16:creationId xmlns:a16="http://schemas.microsoft.com/office/drawing/2014/main" id="{2541D389-93F8-FA44-3F00-1346F757D6B9}"/>
              </a:ext>
            </a:extLst>
          </p:cNvPr>
          <p:cNvSpPr/>
          <p:nvPr/>
        </p:nvSpPr>
        <p:spPr>
          <a:xfrm>
            <a:off x="2092752" y="3120854"/>
            <a:ext cx="754144" cy="23508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0FBB891B-FAA1-EF03-EFA3-B9591A3A0D0C}"/>
              </a:ext>
            </a:extLst>
          </p:cNvPr>
          <p:cNvSpPr/>
          <p:nvPr/>
        </p:nvSpPr>
        <p:spPr>
          <a:xfrm>
            <a:off x="3912125" y="4588350"/>
            <a:ext cx="999241" cy="26645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698722B7-B277-546B-5075-8789D8FCE54C}"/>
              </a:ext>
            </a:extLst>
          </p:cNvPr>
          <p:cNvSpPr/>
          <p:nvPr/>
        </p:nvSpPr>
        <p:spPr>
          <a:xfrm>
            <a:off x="3893269" y="3896930"/>
            <a:ext cx="763571" cy="16625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2216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386B0-F1B0-EFBC-FC29-7A623C50DA5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Enhancing Quality</a:t>
            </a:r>
          </a:p>
        </p:txBody>
      </p:sp>
      <p:sp>
        <p:nvSpPr>
          <p:cNvPr id="3" name="Content Placeholder 2">
            <a:extLst>
              <a:ext uri="{FF2B5EF4-FFF2-40B4-BE49-F238E27FC236}">
                <a16:creationId xmlns:a16="http://schemas.microsoft.com/office/drawing/2014/main" id="{B6DC4D6F-7A55-06E7-C108-4B327CEC1305}"/>
              </a:ext>
            </a:extLst>
          </p:cNvPr>
          <p:cNvSpPr>
            <a:spLocks noGrp="1"/>
          </p:cNvSpPr>
          <p:nvPr>
            <p:ph idx="1"/>
          </p:nvPr>
        </p:nvSpPr>
        <p:spPr>
          <a:xfrm>
            <a:off x="323088" y="4612873"/>
            <a:ext cx="3898612" cy="1975638"/>
          </a:xfrm>
        </p:spPr>
        <p:txBody>
          <a:bodyPr vert="horz" lIns="91440" tIns="45720" rIns="91440" bIns="45720" rtlCol="0">
            <a:normAutofit fontScale="92500" lnSpcReduction="10000"/>
          </a:bodyPr>
          <a:lstStyle/>
          <a:p>
            <a:pPr marL="0" indent="0">
              <a:buNone/>
            </a:pPr>
            <a:r>
              <a:rPr lang="en-US" sz="2400" kern="1200" dirty="0">
                <a:solidFill>
                  <a:schemeClr val="tx1"/>
                </a:solidFill>
                <a:latin typeface="+mn-lt"/>
                <a:ea typeface="+mn-ea"/>
                <a:cs typeface="+mn-cs"/>
              </a:rPr>
              <a:t>Ask LLM to improve the quality of the answer</a:t>
            </a:r>
          </a:p>
          <a:p>
            <a:pPr lvl="1">
              <a:buFont typeface="Wingdings" panose="05000000000000000000" pitchFamily="2" charset="2"/>
              <a:buChar char="Ø"/>
            </a:pPr>
            <a:r>
              <a:rPr lang="en-US" sz="2000" kern="1200" dirty="0">
                <a:solidFill>
                  <a:schemeClr val="tx1"/>
                </a:solidFill>
                <a:latin typeface="+mn-lt"/>
                <a:ea typeface="+mn-ea"/>
                <a:cs typeface="+mn-cs"/>
              </a:rPr>
              <a:t>More detai</a:t>
            </a:r>
            <a:r>
              <a:rPr lang="en-US" sz="2000" dirty="0">
                <a:latin typeface="+mn-lt"/>
                <a:ea typeface="+mn-ea"/>
                <a:cs typeface="+mn-cs"/>
              </a:rPr>
              <a:t>led with </a:t>
            </a:r>
            <a:r>
              <a:rPr lang="en-US" sz="2000" b="1" dirty="0">
                <a:latin typeface="+mn-lt"/>
                <a:ea typeface="+mn-ea"/>
                <a:cs typeface="+mn-cs"/>
              </a:rPr>
              <a:t>quantitative analysis</a:t>
            </a:r>
          </a:p>
          <a:p>
            <a:pPr lvl="2">
              <a:buFont typeface="Wingdings" panose="05000000000000000000" pitchFamily="2" charset="2"/>
              <a:buChar char="§"/>
            </a:pPr>
            <a:r>
              <a:rPr lang="en-US" sz="1600" dirty="0">
                <a:latin typeface="+mn-lt"/>
                <a:ea typeface="+mn-ea"/>
                <a:cs typeface="+mn-cs"/>
              </a:rPr>
              <a:t>Change in %, as indicated by red boxes</a:t>
            </a:r>
          </a:p>
          <a:p>
            <a:pPr lvl="1">
              <a:buFont typeface="Wingdings" panose="05000000000000000000" pitchFamily="2" charset="2"/>
              <a:buChar char="Ø"/>
            </a:pPr>
            <a:r>
              <a:rPr lang="en-US" sz="2000" kern="1200" dirty="0">
                <a:solidFill>
                  <a:schemeClr val="tx1"/>
                </a:solidFill>
                <a:latin typeface="+mn-lt"/>
                <a:ea typeface="+mn-ea"/>
                <a:cs typeface="+mn-cs"/>
              </a:rPr>
              <a:t>More comprehensive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324A4C-8B18-19CE-9D09-37ADC273CDB9}"/>
              </a:ext>
            </a:extLst>
          </p:cNvPr>
          <p:cNvPicPr>
            <a:picLocks noChangeAspect="1"/>
          </p:cNvPicPr>
          <p:nvPr/>
        </p:nvPicPr>
        <p:blipFill>
          <a:blip r:embed="rId2"/>
          <a:srcRect/>
          <a:stretch/>
        </p:blipFill>
        <p:spPr>
          <a:xfrm>
            <a:off x="4654296" y="1469033"/>
            <a:ext cx="7214616" cy="3892501"/>
          </a:xfrm>
          <a:prstGeom prst="rect">
            <a:avLst/>
          </a:prstGeom>
        </p:spPr>
      </p:pic>
      <p:sp>
        <p:nvSpPr>
          <p:cNvPr id="4" name="Rectangle 3">
            <a:extLst>
              <a:ext uri="{FF2B5EF4-FFF2-40B4-BE49-F238E27FC236}">
                <a16:creationId xmlns:a16="http://schemas.microsoft.com/office/drawing/2014/main" id="{B2C30051-917C-ED54-DB60-AF91EE3417EE}"/>
              </a:ext>
            </a:extLst>
          </p:cNvPr>
          <p:cNvSpPr/>
          <p:nvPr/>
        </p:nvSpPr>
        <p:spPr>
          <a:xfrm>
            <a:off x="8139994" y="1827468"/>
            <a:ext cx="2125796" cy="16625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3D222BE5-8C9A-F49B-5792-781D5AE21C3B}"/>
              </a:ext>
            </a:extLst>
          </p:cNvPr>
          <p:cNvSpPr/>
          <p:nvPr/>
        </p:nvSpPr>
        <p:spPr>
          <a:xfrm>
            <a:off x="8462077" y="2470063"/>
            <a:ext cx="2125796" cy="16625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50D0C016-B9BF-3524-EF75-D7A7C120CFB1}"/>
              </a:ext>
            </a:extLst>
          </p:cNvPr>
          <p:cNvSpPr/>
          <p:nvPr/>
        </p:nvSpPr>
        <p:spPr>
          <a:xfrm>
            <a:off x="8812442" y="4074191"/>
            <a:ext cx="2216917" cy="16625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432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96BD-28D9-63AA-771B-6A678F676520}"/>
              </a:ext>
            </a:extLst>
          </p:cNvPr>
          <p:cNvSpPr>
            <a:spLocks noGrp="1"/>
          </p:cNvSpPr>
          <p:nvPr>
            <p:ph type="title"/>
          </p:nvPr>
        </p:nvSpPr>
        <p:spPr/>
        <p:txBody>
          <a:bodyPr/>
          <a:lstStyle/>
          <a:p>
            <a:r>
              <a:rPr lang="en-AU" dirty="0"/>
              <a:t>Ensuring Consistency</a:t>
            </a:r>
          </a:p>
        </p:txBody>
      </p:sp>
      <p:sp>
        <p:nvSpPr>
          <p:cNvPr id="3" name="Content Placeholder 2">
            <a:extLst>
              <a:ext uri="{FF2B5EF4-FFF2-40B4-BE49-F238E27FC236}">
                <a16:creationId xmlns:a16="http://schemas.microsoft.com/office/drawing/2014/main" id="{2D89D59D-B412-9B5A-53C7-75B7B9F5B3EE}"/>
              </a:ext>
            </a:extLst>
          </p:cNvPr>
          <p:cNvSpPr>
            <a:spLocks noGrp="1"/>
          </p:cNvSpPr>
          <p:nvPr>
            <p:ph idx="1"/>
          </p:nvPr>
        </p:nvSpPr>
        <p:spPr/>
        <p:txBody>
          <a:bodyPr>
            <a:normAutofit fontScale="70000" lnSpcReduction="20000"/>
          </a:bodyPr>
          <a:lstStyle/>
          <a:p>
            <a:r>
              <a:rPr lang="en-AU" dirty="0"/>
              <a:t>Proposed method: Use </a:t>
            </a:r>
            <a:r>
              <a:rPr lang="en-AU" b="1" dirty="0"/>
              <a:t>embeddings</a:t>
            </a:r>
            <a:r>
              <a:rPr lang="en-AU" dirty="0"/>
              <a:t> to generate the </a:t>
            </a:r>
            <a:r>
              <a:rPr lang="en-AU" b="1" dirty="0"/>
              <a:t>most consistent answers </a:t>
            </a:r>
            <a:r>
              <a:rPr lang="en-AU" dirty="0"/>
              <a:t>and select the </a:t>
            </a:r>
            <a:r>
              <a:rPr lang="en-AU" b="1" dirty="0"/>
              <a:t>most relevant questions</a:t>
            </a:r>
          </a:p>
          <a:p>
            <a:r>
              <a:rPr lang="en-AU" dirty="0"/>
              <a:t>Below are the general steps of the method:</a:t>
            </a:r>
          </a:p>
          <a:p>
            <a:pPr marL="457200" lvl="1" indent="0">
              <a:buNone/>
            </a:pPr>
            <a:r>
              <a:rPr lang="en-AU" dirty="0"/>
              <a:t>1. Generate </a:t>
            </a:r>
            <a:r>
              <a:rPr lang="en-AU" b="1" dirty="0"/>
              <a:t>embedding for a range of answers/questions </a:t>
            </a:r>
            <a:r>
              <a:rPr lang="en-AU" dirty="0"/>
              <a:t>(task type = RETRIEVAL_DOCUMENT: Specifies the given text is a document in a search/retrieval setting)</a:t>
            </a:r>
          </a:p>
          <a:p>
            <a:pPr marL="457200" lvl="1" indent="0">
              <a:buNone/>
            </a:pPr>
            <a:r>
              <a:rPr lang="en-AU" dirty="0"/>
              <a:t>2. Build </a:t>
            </a:r>
            <a:r>
              <a:rPr lang="en-AU" b="1" dirty="0"/>
              <a:t>embeddings database</a:t>
            </a:r>
          </a:p>
          <a:p>
            <a:pPr marL="457200" lvl="1" indent="0">
              <a:buNone/>
            </a:pPr>
            <a:r>
              <a:rPr lang="en-AU" dirty="0"/>
              <a:t>3. Create </a:t>
            </a:r>
            <a:r>
              <a:rPr lang="en-AU" b="1" dirty="0"/>
              <a:t>embedding for original answer/question</a:t>
            </a:r>
          </a:p>
          <a:p>
            <a:pPr marL="457200" lvl="1" indent="0">
              <a:buNone/>
            </a:pPr>
            <a:r>
              <a:rPr lang="en-AU" dirty="0"/>
              <a:t>4. </a:t>
            </a:r>
            <a:r>
              <a:rPr lang="en-AU" b="1" dirty="0"/>
              <a:t>Compare it against the collection </a:t>
            </a:r>
            <a:r>
              <a:rPr lang="en-AU" dirty="0"/>
              <a:t>of embeddings in the database</a:t>
            </a:r>
          </a:p>
          <a:p>
            <a:r>
              <a:rPr lang="en-AU" dirty="0"/>
              <a:t>The embedding of the original answer/question will be a vector (list of float values), which will be compared against the vector of the documents using the dot product. This vector returned from the API is already normalized. The </a:t>
            </a:r>
            <a:r>
              <a:rPr lang="en-AU" b="1" dirty="0"/>
              <a:t>dot product represents the similarity </a:t>
            </a:r>
            <a:r>
              <a:rPr lang="en-AU" dirty="0"/>
              <a:t>in direction between two vectors.</a:t>
            </a:r>
          </a:p>
          <a:p>
            <a:pPr lvl="1">
              <a:buFont typeface="Wingdings" panose="05000000000000000000" pitchFamily="2" charset="2"/>
              <a:buChar char="Ø"/>
            </a:pPr>
            <a:r>
              <a:rPr lang="en-AU" dirty="0"/>
              <a:t>The values of the dot product can </a:t>
            </a:r>
            <a:r>
              <a:rPr lang="en-AU" b="1" dirty="0"/>
              <a:t>range between -1 and 1</a:t>
            </a:r>
            <a:r>
              <a:rPr lang="en-AU" dirty="0"/>
              <a:t>, inclusive. </a:t>
            </a:r>
          </a:p>
          <a:p>
            <a:pPr lvl="1">
              <a:buFont typeface="Wingdings" panose="05000000000000000000" pitchFamily="2" charset="2"/>
              <a:buChar char="Ø"/>
            </a:pPr>
            <a:r>
              <a:rPr lang="en-AU" dirty="0"/>
              <a:t>If the dot product between two vectors is </a:t>
            </a:r>
            <a:r>
              <a:rPr lang="en-AU" b="1" dirty="0"/>
              <a:t>1, then the vectors are in the same direction</a:t>
            </a:r>
            <a:r>
              <a:rPr lang="en-AU" dirty="0"/>
              <a:t>. </a:t>
            </a:r>
          </a:p>
          <a:p>
            <a:pPr lvl="1">
              <a:buFont typeface="Wingdings" panose="05000000000000000000" pitchFamily="2" charset="2"/>
              <a:buChar char="Ø"/>
            </a:pPr>
            <a:r>
              <a:rPr lang="en-AU" dirty="0"/>
              <a:t>If the dot product value is </a:t>
            </a:r>
            <a:r>
              <a:rPr lang="en-AU" b="1" dirty="0"/>
              <a:t>0, then these vectors are orthogonal</a:t>
            </a:r>
            <a:r>
              <a:rPr lang="en-AU" dirty="0"/>
              <a:t>, or unrelated, to each other. </a:t>
            </a:r>
          </a:p>
          <a:p>
            <a:pPr lvl="1">
              <a:buFont typeface="Wingdings" panose="05000000000000000000" pitchFamily="2" charset="2"/>
              <a:buChar char="Ø"/>
            </a:pPr>
            <a:r>
              <a:rPr lang="en-AU" dirty="0"/>
              <a:t>Lastly, if the dot product is </a:t>
            </a:r>
            <a:r>
              <a:rPr lang="en-AU" b="1" dirty="0"/>
              <a:t>-1, then the vectors point in the opposite direction </a:t>
            </a:r>
            <a:r>
              <a:rPr lang="en-AU" dirty="0"/>
              <a:t>and are not similar to each other.</a:t>
            </a:r>
          </a:p>
          <a:p>
            <a:pPr marL="0" indent="0">
              <a:buNone/>
            </a:pPr>
            <a:endParaRPr lang="en-AU" dirty="0"/>
          </a:p>
        </p:txBody>
      </p:sp>
    </p:spTree>
    <p:extLst>
      <p:ext uri="{BB962C8B-B14F-4D97-AF65-F5344CB8AC3E}">
        <p14:creationId xmlns:p14="http://schemas.microsoft.com/office/powerpoint/2010/main" val="193447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A132-0950-AE6B-E385-13157E9AF18E}"/>
              </a:ext>
            </a:extLst>
          </p:cNvPr>
          <p:cNvSpPr>
            <a:spLocks noGrp="1"/>
          </p:cNvSpPr>
          <p:nvPr>
            <p:ph type="title"/>
          </p:nvPr>
        </p:nvSpPr>
        <p:spPr/>
        <p:txBody>
          <a:bodyPr/>
          <a:lstStyle/>
          <a:p>
            <a:r>
              <a:rPr lang="en-AU" dirty="0"/>
              <a:t>Ensuring Consistency in Questions</a:t>
            </a:r>
          </a:p>
        </p:txBody>
      </p:sp>
      <p:sp>
        <p:nvSpPr>
          <p:cNvPr id="3" name="Content Placeholder 2">
            <a:extLst>
              <a:ext uri="{FF2B5EF4-FFF2-40B4-BE49-F238E27FC236}">
                <a16:creationId xmlns:a16="http://schemas.microsoft.com/office/drawing/2014/main" id="{0A7215B5-5BD8-DCC9-74B8-74391C56DA79}"/>
              </a:ext>
            </a:extLst>
          </p:cNvPr>
          <p:cNvSpPr>
            <a:spLocks noGrp="1"/>
          </p:cNvSpPr>
          <p:nvPr>
            <p:ph idx="1"/>
          </p:nvPr>
        </p:nvSpPr>
        <p:spPr/>
        <p:txBody>
          <a:bodyPr/>
          <a:lstStyle/>
          <a:p>
            <a:r>
              <a:rPr lang="en-AU" dirty="0"/>
              <a:t>Example query: “How has the average loan amount, default rate, income and employment length changed over the years for different loan purposes?”</a:t>
            </a:r>
          </a:p>
          <a:p>
            <a:r>
              <a:rPr lang="en-AU" dirty="0"/>
              <a:t>We know that </a:t>
            </a:r>
            <a:r>
              <a:rPr lang="en-AU" b="1" dirty="0"/>
              <a:t>our LLM can answer certain question well</a:t>
            </a:r>
            <a:r>
              <a:rPr lang="en-AU" dirty="0"/>
              <a:t>, for example, “</a:t>
            </a:r>
            <a:r>
              <a:rPr lang="en-AU" sz="2800" dirty="0"/>
              <a:t>What are the lending trends for different purposes over the years? Include default rates, lending size and borrowers' demographics.”</a:t>
            </a:r>
            <a:endParaRPr lang="en-AU" dirty="0"/>
          </a:p>
          <a:p>
            <a:r>
              <a:rPr lang="en-AU" dirty="0"/>
              <a:t>Hence, we can use the proposed embeddings method to ask LLM to </a:t>
            </a:r>
            <a:r>
              <a:rPr lang="en-AU" b="1" dirty="0"/>
              <a:t>find the most relevant question that it can answer well based on user query</a:t>
            </a:r>
            <a:r>
              <a:rPr lang="en-AU" dirty="0"/>
              <a:t>.</a:t>
            </a:r>
          </a:p>
        </p:txBody>
      </p:sp>
    </p:spTree>
    <p:extLst>
      <p:ext uri="{BB962C8B-B14F-4D97-AF65-F5344CB8AC3E}">
        <p14:creationId xmlns:p14="http://schemas.microsoft.com/office/powerpoint/2010/main" val="100989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2E12-5347-3C91-D214-718953366690}"/>
              </a:ext>
            </a:extLst>
          </p:cNvPr>
          <p:cNvSpPr>
            <a:spLocks noGrp="1"/>
          </p:cNvSpPr>
          <p:nvPr>
            <p:ph type="title"/>
          </p:nvPr>
        </p:nvSpPr>
        <p:spPr/>
        <p:txBody>
          <a:bodyPr/>
          <a:lstStyle/>
          <a:p>
            <a:r>
              <a:rPr lang="en-AU" dirty="0"/>
              <a:t>Ensuring Consistency in Answers</a:t>
            </a:r>
          </a:p>
        </p:txBody>
      </p:sp>
      <p:sp>
        <p:nvSpPr>
          <p:cNvPr id="3" name="Content Placeholder 2">
            <a:extLst>
              <a:ext uri="{FF2B5EF4-FFF2-40B4-BE49-F238E27FC236}">
                <a16:creationId xmlns:a16="http://schemas.microsoft.com/office/drawing/2014/main" id="{6B43905A-380C-537B-ABF2-5B0937712BD8}"/>
              </a:ext>
            </a:extLst>
          </p:cNvPr>
          <p:cNvSpPr>
            <a:spLocks noGrp="1"/>
          </p:cNvSpPr>
          <p:nvPr>
            <p:ph idx="1"/>
          </p:nvPr>
        </p:nvSpPr>
        <p:spPr/>
        <p:txBody>
          <a:bodyPr>
            <a:normAutofit fontScale="85000" lnSpcReduction="20000"/>
          </a:bodyPr>
          <a:lstStyle/>
          <a:p>
            <a:r>
              <a:rPr lang="en-AU" b="1" dirty="0"/>
              <a:t>Generating many potential answers to find the most consistent one with the original answer </a:t>
            </a:r>
            <a:r>
              <a:rPr lang="en-AU" dirty="0"/>
              <a:t>proves to be helpful.</a:t>
            </a:r>
          </a:p>
          <a:p>
            <a:r>
              <a:rPr lang="en-AU" dirty="0"/>
              <a:t>Below are the general steps to generate the most consistent answer:</a:t>
            </a:r>
          </a:p>
          <a:p>
            <a:pPr marL="914400" lvl="1" indent="-457200">
              <a:buFont typeface="+mj-lt"/>
              <a:buAutoNum type="arabicPeriod"/>
            </a:pPr>
            <a:r>
              <a:rPr lang="en-AU" dirty="0"/>
              <a:t>Generate embedding for a range of answers consistent with the original one</a:t>
            </a:r>
          </a:p>
          <a:p>
            <a:pPr marL="914400" lvl="1" indent="-457200">
              <a:buFont typeface="+mj-lt"/>
              <a:buAutoNum type="arabicPeriod"/>
            </a:pPr>
            <a:r>
              <a:rPr lang="en-AU" dirty="0"/>
              <a:t>Build embeddings database</a:t>
            </a:r>
          </a:p>
          <a:p>
            <a:pPr marL="914400" lvl="1" indent="-457200">
              <a:buFont typeface="+mj-lt"/>
              <a:buAutoNum type="arabicPeriod"/>
            </a:pPr>
            <a:r>
              <a:rPr lang="en-AU" dirty="0"/>
              <a:t>Create embedding for original answer</a:t>
            </a:r>
          </a:p>
          <a:p>
            <a:pPr marL="914400" lvl="1" indent="-457200">
              <a:buFont typeface="+mj-lt"/>
              <a:buAutoNum type="arabicPeriod"/>
            </a:pPr>
            <a:r>
              <a:rPr lang="en-AU" dirty="0"/>
              <a:t>Compare it against the collection of embeddings in the database</a:t>
            </a:r>
          </a:p>
          <a:p>
            <a:r>
              <a:rPr lang="en-AU" dirty="0"/>
              <a:t>The embedding of the original answer will be a vector (list of float values), which will be compared against the vector of the documents using the dot product. </a:t>
            </a:r>
          </a:p>
          <a:p>
            <a:r>
              <a:rPr lang="en-AU" dirty="0"/>
              <a:t>The method will return</a:t>
            </a:r>
            <a:r>
              <a:rPr lang="en-AU" b="1" dirty="0"/>
              <a:t> </a:t>
            </a:r>
            <a:r>
              <a:rPr lang="en-AU" dirty="0"/>
              <a:t>a range of dot products which measure similarities in direction between original answer and those in the database.</a:t>
            </a:r>
          </a:p>
          <a:p>
            <a:r>
              <a:rPr lang="en-AU" dirty="0"/>
              <a:t>Our LLM will </a:t>
            </a:r>
            <a:r>
              <a:rPr lang="en-AU" b="1" u="sng" dirty="0"/>
              <a:t>generate an answer that is the most consistent with the original answer (highest similarity score)</a:t>
            </a:r>
            <a:r>
              <a:rPr lang="en-AU" dirty="0"/>
              <a:t>.</a:t>
            </a:r>
          </a:p>
        </p:txBody>
      </p:sp>
    </p:spTree>
    <p:extLst>
      <p:ext uri="{BB962C8B-B14F-4D97-AF65-F5344CB8AC3E}">
        <p14:creationId xmlns:p14="http://schemas.microsoft.com/office/powerpoint/2010/main" val="207989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3EE4-8BAA-36D6-B17F-21D530BD0D5E}"/>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B5769B84-7BAD-8AEB-AD2A-87D2FBF3D3F1}"/>
              </a:ext>
            </a:extLst>
          </p:cNvPr>
          <p:cNvSpPr>
            <a:spLocks noGrp="1"/>
          </p:cNvSpPr>
          <p:nvPr>
            <p:ph idx="1"/>
          </p:nvPr>
        </p:nvSpPr>
        <p:spPr>
          <a:xfrm>
            <a:off x="838200" y="1574275"/>
            <a:ext cx="10515600" cy="4788818"/>
          </a:xfrm>
        </p:spPr>
        <p:txBody>
          <a:bodyPr>
            <a:normAutofit fontScale="47500" lnSpcReduction="20000"/>
          </a:bodyPr>
          <a:lstStyle/>
          <a:p>
            <a:r>
              <a:rPr lang="en-AU" sz="3800" dirty="0"/>
              <a:t>With feedbacks from the team, we successfully developed a virtual analyst </a:t>
            </a:r>
            <a:r>
              <a:rPr lang="en-AU" sz="3800" b="1" dirty="0"/>
              <a:t>capable of responding to inquiries regarding lending trends</a:t>
            </a:r>
            <a:r>
              <a:rPr lang="en-AU" sz="3800" dirty="0"/>
              <a:t>. </a:t>
            </a:r>
          </a:p>
          <a:p>
            <a:r>
              <a:rPr lang="en-AU" sz="3800" dirty="0"/>
              <a:t>Using inputs from humans, the virtual analyst conducted trend analyses, ensuring that responses are </a:t>
            </a:r>
            <a:r>
              <a:rPr lang="en-AU" sz="3800" b="1" dirty="0"/>
              <a:t>fact-checked</a:t>
            </a:r>
            <a:r>
              <a:rPr lang="en-AU" sz="3800" dirty="0"/>
              <a:t>, provide </a:t>
            </a:r>
            <a:r>
              <a:rPr lang="en-AU" sz="3800" b="1" dirty="0"/>
              <a:t>detailed information </a:t>
            </a:r>
            <a:r>
              <a:rPr lang="en-AU" sz="3800" dirty="0"/>
              <a:t>to enhance quality, and </a:t>
            </a:r>
            <a:r>
              <a:rPr lang="en-AU" sz="3800" b="1" dirty="0"/>
              <a:t>maintain consistency </a:t>
            </a:r>
            <a:r>
              <a:rPr lang="en-AU" sz="3800" dirty="0"/>
              <a:t>across all potential answers.</a:t>
            </a:r>
          </a:p>
          <a:p>
            <a:r>
              <a:rPr lang="en-AU" sz="3800" dirty="0"/>
              <a:t>Potential Limitations:</a:t>
            </a:r>
          </a:p>
          <a:p>
            <a:pPr lvl="1">
              <a:buFont typeface="Wingdings" panose="05000000000000000000" pitchFamily="2" charset="2"/>
              <a:buChar char="Ø"/>
            </a:pPr>
            <a:r>
              <a:rPr lang="en-AU" sz="2900" b="1" dirty="0"/>
              <a:t>Dependency on Data Quality</a:t>
            </a:r>
            <a:r>
              <a:rPr lang="en-AU" sz="2900" dirty="0"/>
              <a:t>: The effectiveness of the virtual analyst relies heavily on the quality and completeness of the lending data available. Inaccurate or incomplete data may lead to biased or unreliable analysis.</a:t>
            </a:r>
          </a:p>
          <a:p>
            <a:pPr lvl="1">
              <a:buFont typeface="Wingdings" panose="05000000000000000000" pitchFamily="2" charset="2"/>
              <a:buChar char="Ø"/>
            </a:pPr>
            <a:r>
              <a:rPr lang="en-AU" sz="2900" b="1" dirty="0"/>
              <a:t>Interpretability of Results</a:t>
            </a:r>
            <a:r>
              <a:rPr lang="en-AU" sz="2900" dirty="0"/>
              <a:t>: While the virtual analyst can generate insights and recommendations, the interpretability of these results may vary. Users may require additional context or expertise to fully understand and act upon the provided insights.</a:t>
            </a:r>
          </a:p>
          <a:p>
            <a:pPr lvl="1">
              <a:buFont typeface="Wingdings" panose="05000000000000000000" pitchFamily="2" charset="2"/>
              <a:buChar char="Ø"/>
            </a:pPr>
            <a:r>
              <a:rPr lang="en-AU" sz="2900" b="1" dirty="0"/>
              <a:t>Model Bias and Generalization</a:t>
            </a:r>
            <a:r>
              <a:rPr lang="en-AU" sz="2900" dirty="0"/>
              <a:t>: Machine learning models used within the virtual analyst may exhibit bias or limitations in generalizing patterns from the data. Careful validation and monitoring are required to ensure fair and accurate analysis.</a:t>
            </a:r>
          </a:p>
          <a:p>
            <a:pPr lvl="1">
              <a:buFont typeface="Wingdings" panose="05000000000000000000" pitchFamily="2" charset="2"/>
              <a:buChar char="Ø"/>
            </a:pPr>
            <a:r>
              <a:rPr lang="en-AU" sz="2900" b="1" dirty="0"/>
              <a:t>Scalability and Performance</a:t>
            </a:r>
            <a:r>
              <a:rPr lang="en-AU" sz="2900" dirty="0"/>
              <a:t>: Handling large volumes of data and user queries efficiently may pose scalability and performance challenges (e.g.: when ensuring consistency). The system must be capable of scaling to accommodate increasing data and user demand without sacrificing responsiveness.</a:t>
            </a:r>
          </a:p>
          <a:p>
            <a:r>
              <a:rPr lang="en-AU" sz="3800" dirty="0"/>
              <a:t>Future Directions:</a:t>
            </a:r>
          </a:p>
          <a:p>
            <a:pPr lvl="1">
              <a:buFont typeface="Wingdings" panose="05000000000000000000" pitchFamily="2" charset="2"/>
              <a:buChar char="Ø"/>
            </a:pPr>
            <a:r>
              <a:rPr lang="en-AU" sz="2900" b="1" dirty="0"/>
              <a:t>Expand the library of potential topics </a:t>
            </a:r>
            <a:r>
              <a:rPr lang="en-AU" sz="2900" dirty="0"/>
              <a:t>users can inquire about to enhance user experience and coverage.</a:t>
            </a:r>
          </a:p>
          <a:p>
            <a:pPr lvl="1">
              <a:buFont typeface="Wingdings" panose="05000000000000000000" pitchFamily="2" charset="2"/>
              <a:buChar char="Ø"/>
            </a:pPr>
            <a:r>
              <a:rPr lang="en-AU" sz="2900" b="1" dirty="0"/>
              <a:t>Teach LLMs</a:t>
            </a:r>
            <a:r>
              <a:rPr lang="en-AU" sz="2900" dirty="0"/>
              <a:t> how to effectively answer queries on newly added topics.</a:t>
            </a:r>
          </a:p>
          <a:p>
            <a:pPr lvl="1">
              <a:buFont typeface="Wingdings" panose="05000000000000000000" pitchFamily="2" charset="2"/>
              <a:buChar char="Ø"/>
            </a:pPr>
            <a:r>
              <a:rPr lang="en-AU" sz="2900" dirty="0"/>
              <a:t>Enhance LLM capabilities through </a:t>
            </a:r>
            <a:r>
              <a:rPr lang="en-AU" sz="2900" b="1" dirty="0"/>
              <a:t>continuous feedback loops and performance evaluations </a:t>
            </a:r>
            <a:r>
              <a:rPr lang="en-AU" sz="2900" dirty="0"/>
              <a:t>to ensure accurate and relevant responses.</a:t>
            </a:r>
          </a:p>
          <a:p>
            <a:pPr lvl="1">
              <a:buFont typeface="Wingdings" panose="05000000000000000000" pitchFamily="2" charset="2"/>
              <a:buChar char="Ø"/>
            </a:pPr>
            <a:r>
              <a:rPr lang="en-AU" sz="2900" dirty="0"/>
              <a:t>Add </a:t>
            </a:r>
            <a:r>
              <a:rPr lang="en-AU" sz="2900" b="1" dirty="0"/>
              <a:t>real-time portfolio monitoring</a:t>
            </a:r>
            <a:r>
              <a:rPr lang="en-AU" sz="2900" dirty="0"/>
              <a:t>: Monitor portfolio performance in real-time to identify issues promptly.</a:t>
            </a:r>
          </a:p>
        </p:txBody>
      </p:sp>
    </p:spTree>
    <p:extLst>
      <p:ext uri="{BB962C8B-B14F-4D97-AF65-F5344CB8AC3E}">
        <p14:creationId xmlns:p14="http://schemas.microsoft.com/office/powerpoint/2010/main" val="96493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F9EC-147C-9E9B-331A-00E04ED3AC67}"/>
              </a:ext>
            </a:extLst>
          </p:cNvPr>
          <p:cNvSpPr>
            <a:spLocks noGrp="1"/>
          </p:cNvSpPr>
          <p:nvPr>
            <p:ph type="title"/>
          </p:nvPr>
        </p:nvSpPr>
        <p:spPr/>
        <p:txBody>
          <a:bodyPr/>
          <a:lstStyle/>
          <a:p>
            <a:r>
              <a:rPr lang="en-AU" dirty="0"/>
              <a:t>Scope</a:t>
            </a:r>
          </a:p>
        </p:txBody>
      </p:sp>
      <p:sp>
        <p:nvSpPr>
          <p:cNvPr id="3" name="Content Placeholder 2">
            <a:extLst>
              <a:ext uri="{FF2B5EF4-FFF2-40B4-BE49-F238E27FC236}">
                <a16:creationId xmlns:a16="http://schemas.microsoft.com/office/drawing/2014/main" id="{084CD62B-0A08-28BD-C718-E514C7D6C8D3}"/>
              </a:ext>
            </a:extLst>
          </p:cNvPr>
          <p:cNvSpPr>
            <a:spLocks noGrp="1"/>
          </p:cNvSpPr>
          <p:nvPr>
            <p:ph idx="1"/>
          </p:nvPr>
        </p:nvSpPr>
        <p:spPr/>
        <p:txBody>
          <a:bodyPr>
            <a:normAutofit fontScale="77500" lnSpcReduction="20000"/>
          </a:bodyPr>
          <a:lstStyle/>
          <a:p>
            <a:r>
              <a:rPr lang="en-AU" dirty="0"/>
              <a:t>Task: </a:t>
            </a:r>
            <a:r>
              <a:rPr lang="en-AU" b="1" dirty="0"/>
              <a:t>Build a prototype of virtual analyst</a:t>
            </a:r>
            <a:r>
              <a:rPr lang="en-AU" dirty="0"/>
              <a:t> that can answer analytical questions on the dataset</a:t>
            </a:r>
          </a:p>
          <a:p>
            <a:pPr lvl="1">
              <a:buFont typeface="Courier New" panose="02070309020205020404" pitchFamily="49" charset="0"/>
              <a:buChar char="o"/>
            </a:pPr>
            <a:r>
              <a:rPr lang="en-AU" dirty="0"/>
              <a:t>The dataset includes customers’ data with different statistics such as grades, term length, loan status, etc.</a:t>
            </a:r>
          </a:p>
          <a:p>
            <a:r>
              <a:rPr lang="en-AU" b="1" dirty="0"/>
              <a:t>Potential question</a:t>
            </a:r>
            <a:r>
              <a:rPr lang="en-AU" dirty="0"/>
              <a:t> from user: What are the lending trends for different purposes over the years? Include default rates, lending size and borrowers' demographics.</a:t>
            </a:r>
          </a:p>
          <a:p>
            <a:r>
              <a:rPr lang="en-AU" dirty="0"/>
              <a:t>Based on the dataset and user query, the analyst can answer </a:t>
            </a:r>
            <a:r>
              <a:rPr lang="en-AU" b="1" dirty="0"/>
              <a:t>other related questions</a:t>
            </a:r>
            <a:r>
              <a:rPr lang="en-AU" dirty="0"/>
              <a:t>: </a:t>
            </a:r>
          </a:p>
          <a:p>
            <a:pPr lvl="1">
              <a:buFont typeface="Courier New" panose="02070309020205020404" pitchFamily="49" charset="0"/>
              <a:buChar char="o"/>
            </a:pPr>
            <a:r>
              <a:rPr lang="en-AU" dirty="0"/>
              <a:t>How does the debt-to-income ratio vary across different loan purposes?</a:t>
            </a:r>
          </a:p>
          <a:p>
            <a:pPr lvl="1">
              <a:buFont typeface="Courier New" panose="02070309020205020404" pitchFamily="49" charset="0"/>
              <a:buChar char="o"/>
            </a:pPr>
            <a:r>
              <a:rPr lang="en-AU" dirty="0"/>
              <a:t>Have there been changes in the proportion of 36-month and 60-month term loans over the years for each purpose?</a:t>
            </a:r>
          </a:p>
          <a:p>
            <a:pPr lvl="1">
              <a:buFont typeface="Courier New" panose="02070309020205020404" pitchFamily="49" charset="0"/>
              <a:buChar char="o"/>
            </a:pPr>
            <a:r>
              <a:rPr lang="en-AU" dirty="0"/>
              <a:t>How have interest rates fluctuated over the years for different loan purposes?</a:t>
            </a:r>
          </a:p>
          <a:p>
            <a:pPr lvl="1">
              <a:buFont typeface="Courier New" panose="02070309020205020404" pitchFamily="49" charset="0"/>
              <a:buChar char="o"/>
            </a:pPr>
            <a:r>
              <a:rPr lang="en-AU" dirty="0"/>
              <a:t>Is there a correlation between loan purpose and the interest rate offered?</a:t>
            </a:r>
          </a:p>
          <a:p>
            <a:pPr lvl="1">
              <a:buFont typeface="Courier New" panose="02070309020205020404" pitchFamily="49" charset="0"/>
              <a:buChar char="o"/>
            </a:pPr>
            <a:r>
              <a:rPr lang="en-AU" dirty="0"/>
              <a:t>How do total high credit/credit limits vary among borrowers with different loan purposes?</a:t>
            </a:r>
          </a:p>
          <a:p>
            <a:pPr lvl="1">
              <a:buFont typeface="Courier New" panose="02070309020205020404" pitchFamily="49" charset="0"/>
              <a:buChar char="o"/>
            </a:pPr>
            <a:r>
              <a:rPr lang="en-AU" dirty="0"/>
              <a:t>Have there been changes in the number of accounts opened in the past 24 months for different loan purposes over the years?</a:t>
            </a:r>
          </a:p>
        </p:txBody>
      </p:sp>
    </p:spTree>
    <p:extLst>
      <p:ext uri="{BB962C8B-B14F-4D97-AF65-F5344CB8AC3E}">
        <p14:creationId xmlns:p14="http://schemas.microsoft.com/office/powerpoint/2010/main" val="313270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D1C8-00B5-85F3-0B04-ACBF3C1613CB}"/>
              </a:ext>
            </a:extLst>
          </p:cNvPr>
          <p:cNvSpPr>
            <a:spLocks noGrp="1"/>
          </p:cNvSpPr>
          <p:nvPr>
            <p:ph type="title"/>
          </p:nvPr>
        </p:nvSpPr>
        <p:spPr/>
        <p:txBody>
          <a:bodyPr/>
          <a:lstStyle/>
          <a:p>
            <a:r>
              <a:rPr lang="en-AU" dirty="0"/>
              <a:t>End-User Applications</a:t>
            </a:r>
          </a:p>
        </p:txBody>
      </p:sp>
      <p:sp>
        <p:nvSpPr>
          <p:cNvPr id="3" name="Content Placeholder 2">
            <a:extLst>
              <a:ext uri="{FF2B5EF4-FFF2-40B4-BE49-F238E27FC236}">
                <a16:creationId xmlns:a16="http://schemas.microsoft.com/office/drawing/2014/main" id="{2E1D7FB3-43CB-B387-1626-9DC5537C64D2}"/>
              </a:ext>
            </a:extLst>
          </p:cNvPr>
          <p:cNvSpPr>
            <a:spLocks noGrp="1"/>
          </p:cNvSpPr>
          <p:nvPr>
            <p:ph idx="1"/>
          </p:nvPr>
        </p:nvSpPr>
        <p:spPr/>
        <p:txBody>
          <a:bodyPr>
            <a:normAutofit fontScale="92500" lnSpcReduction="20000"/>
          </a:bodyPr>
          <a:lstStyle/>
          <a:p>
            <a:r>
              <a:rPr lang="en-AU" b="1" dirty="0"/>
              <a:t>Optimizing Lending </a:t>
            </a:r>
            <a:r>
              <a:rPr lang="en-AU" dirty="0"/>
              <a:t>Strategies: Identify trends to optimize lending strategies and minimize risks.</a:t>
            </a:r>
          </a:p>
          <a:p>
            <a:r>
              <a:rPr lang="en-AU" dirty="0"/>
              <a:t>Proactive </a:t>
            </a:r>
            <a:r>
              <a:rPr lang="en-AU" b="1" dirty="0"/>
              <a:t>Risk Management</a:t>
            </a:r>
            <a:r>
              <a:rPr lang="en-AU" dirty="0"/>
              <a:t>: Identify and mitigate potential risks associated with lending.</a:t>
            </a:r>
          </a:p>
          <a:p>
            <a:r>
              <a:rPr lang="en-AU" b="1" dirty="0"/>
              <a:t>Market Insights</a:t>
            </a:r>
            <a:r>
              <a:rPr lang="en-AU" dirty="0"/>
              <a:t>: Gain market insights for competitive positioning and product development.</a:t>
            </a:r>
          </a:p>
          <a:p>
            <a:r>
              <a:rPr lang="en-AU" b="1" dirty="0"/>
              <a:t>Customer Segmentation</a:t>
            </a:r>
            <a:r>
              <a:rPr lang="en-AU" dirty="0"/>
              <a:t>: Segment customers for targeted marketing and personalized experiences.</a:t>
            </a:r>
          </a:p>
          <a:p>
            <a:r>
              <a:rPr lang="en-AU" b="1" dirty="0"/>
              <a:t>Predictive Modelling</a:t>
            </a:r>
            <a:r>
              <a:rPr lang="en-AU" dirty="0"/>
              <a:t>: Develop predictive models to forecast future lending trends and borrower behaviours.</a:t>
            </a:r>
          </a:p>
          <a:p>
            <a:r>
              <a:rPr lang="en-AU" b="1" dirty="0"/>
              <a:t>Cost Efficiency</a:t>
            </a:r>
            <a:r>
              <a:rPr lang="en-AU" dirty="0"/>
              <a:t>: Conduct complex data analysis cost-effectively, saving time and resources.</a:t>
            </a:r>
          </a:p>
          <a:p>
            <a:endParaRPr lang="en-AU" dirty="0"/>
          </a:p>
          <a:p>
            <a:endParaRPr lang="en-AU" dirty="0"/>
          </a:p>
          <a:p>
            <a:endParaRPr lang="en-AU" dirty="0"/>
          </a:p>
          <a:p>
            <a:endParaRPr lang="en-AU" dirty="0"/>
          </a:p>
          <a:p>
            <a:endParaRPr lang="en-AU" dirty="0"/>
          </a:p>
          <a:p>
            <a:endParaRPr lang="en-AU" dirty="0"/>
          </a:p>
        </p:txBody>
      </p:sp>
    </p:spTree>
    <p:extLst>
      <p:ext uri="{BB962C8B-B14F-4D97-AF65-F5344CB8AC3E}">
        <p14:creationId xmlns:p14="http://schemas.microsoft.com/office/powerpoint/2010/main" val="313987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C24E-38B1-1FA0-6B01-0961ADD61344}"/>
              </a:ext>
            </a:extLst>
          </p:cNvPr>
          <p:cNvSpPr>
            <a:spLocks noGrp="1"/>
          </p:cNvSpPr>
          <p:nvPr>
            <p:ph type="title"/>
          </p:nvPr>
        </p:nvSpPr>
        <p:spPr/>
        <p:txBody>
          <a:bodyPr/>
          <a:lstStyle/>
          <a:p>
            <a:r>
              <a:rPr lang="en-AU" dirty="0"/>
              <a:t>Solution Breakdown</a:t>
            </a:r>
          </a:p>
        </p:txBody>
      </p:sp>
      <p:sp>
        <p:nvSpPr>
          <p:cNvPr id="3" name="Content Placeholder 2">
            <a:extLst>
              <a:ext uri="{FF2B5EF4-FFF2-40B4-BE49-F238E27FC236}">
                <a16:creationId xmlns:a16="http://schemas.microsoft.com/office/drawing/2014/main" id="{14B9F15F-C17B-A95D-8EBB-ACA76AF32AEC}"/>
              </a:ext>
            </a:extLst>
          </p:cNvPr>
          <p:cNvSpPr>
            <a:spLocks noGrp="1"/>
          </p:cNvSpPr>
          <p:nvPr>
            <p:ph idx="1"/>
          </p:nvPr>
        </p:nvSpPr>
        <p:spPr/>
        <p:txBody>
          <a:bodyPr/>
          <a:lstStyle/>
          <a:p>
            <a:r>
              <a:rPr lang="en-AU" sz="2800" dirty="0"/>
              <a:t>The virtual analyst solution design </a:t>
            </a:r>
            <a:r>
              <a:rPr lang="en-AU" sz="2800" b="1" dirty="0"/>
              <a:t>incorporates modules </a:t>
            </a:r>
            <a:r>
              <a:rPr lang="en-AU" sz="2800" dirty="0"/>
              <a:t>for parsing user queries, </a:t>
            </a:r>
            <a:r>
              <a:rPr lang="en-AU" sz="2800" dirty="0" err="1"/>
              <a:t>analyzing</a:t>
            </a:r>
            <a:r>
              <a:rPr lang="en-AU" sz="2800" dirty="0"/>
              <a:t> lending trends, extracting data, and handling user interactions.</a:t>
            </a:r>
          </a:p>
          <a:p>
            <a:r>
              <a:rPr lang="en-AU" sz="2800" dirty="0"/>
              <a:t>It involves a </a:t>
            </a:r>
            <a:r>
              <a:rPr lang="en-AU" sz="2800" b="1" dirty="0"/>
              <a:t>collaboration between humans and LLM </a:t>
            </a:r>
            <a:r>
              <a:rPr lang="en-AU" sz="2800" dirty="0"/>
              <a:t>(Language Model) algorithms, where humans provide domain expertise and LLMs assist in natural language understanding and analysis.</a:t>
            </a:r>
          </a:p>
          <a:p>
            <a:r>
              <a:rPr lang="en-AU" sz="2800" dirty="0"/>
              <a:t>The solution aims to optimize lending strategies, mitigate risks, and provide market insights.</a:t>
            </a:r>
          </a:p>
        </p:txBody>
      </p:sp>
    </p:spTree>
    <p:extLst>
      <p:ext uri="{BB962C8B-B14F-4D97-AF65-F5344CB8AC3E}">
        <p14:creationId xmlns:p14="http://schemas.microsoft.com/office/powerpoint/2010/main" val="119977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2BAC7E-A407-454E-031C-F8A0E8F34816}"/>
              </a:ext>
            </a:extLst>
          </p:cNvPr>
          <p:cNvSpPr>
            <a:spLocks noGrp="1"/>
          </p:cNvSpPr>
          <p:nvPr>
            <p:ph type="title"/>
          </p:nvPr>
        </p:nvSpPr>
        <p:spPr>
          <a:xfrm>
            <a:off x="1371597" y="348865"/>
            <a:ext cx="10044023" cy="877729"/>
          </a:xfrm>
        </p:spPr>
        <p:txBody>
          <a:bodyPr anchor="ctr">
            <a:normAutofit/>
          </a:bodyPr>
          <a:lstStyle/>
          <a:p>
            <a:r>
              <a:rPr lang="en-AU" sz="4000" dirty="0">
                <a:solidFill>
                  <a:srgbClr val="FFFFFF"/>
                </a:solidFill>
              </a:rPr>
              <a:t>Solution Design Steps</a:t>
            </a:r>
          </a:p>
        </p:txBody>
      </p:sp>
      <p:graphicFrame>
        <p:nvGraphicFramePr>
          <p:cNvPr id="5" name="Diagram 4">
            <a:extLst>
              <a:ext uri="{FF2B5EF4-FFF2-40B4-BE49-F238E27FC236}">
                <a16:creationId xmlns:a16="http://schemas.microsoft.com/office/drawing/2014/main" id="{E9C01259-58CE-5089-1A41-E535E108FDCB}"/>
              </a:ext>
            </a:extLst>
          </p:cNvPr>
          <p:cNvGraphicFramePr/>
          <p:nvPr>
            <p:extLst>
              <p:ext uri="{D42A27DB-BD31-4B8C-83A1-F6EECF244321}">
                <p14:modId xmlns:p14="http://schemas.microsoft.com/office/powerpoint/2010/main" val="2254072697"/>
              </p:ext>
            </p:extLst>
          </p:nvPr>
        </p:nvGraphicFramePr>
        <p:xfrm>
          <a:off x="433634" y="1649691"/>
          <a:ext cx="11397006" cy="4655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43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D377C-7318-3314-7D3A-7190BBC03073}"/>
              </a:ext>
            </a:extLst>
          </p:cNvPr>
          <p:cNvSpPr>
            <a:spLocks noGrp="1"/>
          </p:cNvSpPr>
          <p:nvPr>
            <p:ph type="title"/>
          </p:nvPr>
        </p:nvSpPr>
        <p:spPr>
          <a:xfrm>
            <a:off x="630936" y="639520"/>
            <a:ext cx="3429000" cy="1719072"/>
          </a:xfrm>
        </p:spPr>
        <p:txBody>
          <a:bodyPr anchor="b">
            <a:normAutofit/>
          </a:bodyPr>
          <a:lstStyle/>
          <a:p>
            <a:r>
              <a:rPr lang="en-AU" sz="3800"/>
              <a:t>Step 1: User Query Parsing</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7A061D-EE25-AF13-949C-CEC41DBC5A9E}"/>
              </a:ext>
            </a:extLst>
          </p:cNvPr>
          <p:cNvSpPr>
            <a:spLocks noGrp="1"/>
          </p:cNvSpPr>
          <p:nvPr>
            <p:ph idx="1"/>
          </p:nvPr>
        </p:nvSpPr>
        <p:spPr>
          <a:xfrm>
            <a:off x="630936" y="2807208"/>
            <a:ext cx="3429000" cy="3410712"/>
          </a:xfrm>
        </p:spPr>
        <p:txBody>
          <a:bodyPr anchor="t">
            <a:normAutofit/>
          </a:bodyPr>
          <a:lstStyle/>
          <a:p>
            <a:pPr marL="0" indent="0">
              <a:buNone/>
            </a:pPr>
            <a:r>
              <a:rPr lang="en-AU" sz="1900" dirty="0"/>
              <a:t>This module </a:t>
            </a:r>
            <a:r>
              <a:rPr lang="en-AU" sz="1900" b="1" dirty="0"/>
              <a:t>parses the user query</a:t>
            </a:r>
            <a:r>
              <a:rPr lang="en-AU" sz="1900" dirty="0"/>
              <a:t> to determine variables of interest. </a:t>
            </a:r>
          </a:p>
          <a:p>
            <a:pPr lvl="1">
              <a:buFont typeface="Wingdings" panose="05000000000000000000" pitchFamily="2" charset="2"/>
              <a:buChar char="Ø"/>
            </a:pPr>
            <a:r>
              <a:rPr lang="en-AU" sz="1900" dirty="0"/>
              <a:t>Example query: What are the lending trends for different purposes over the years? Include default rates, lending size and borrowers' demographics.</a:t>
            </a:r>
          </a:p>
          <a:p>
            <a:pPr marL="0" indent="0">
              <a:buNone/>
            </a:pPr>
            <a:endParaRPr lang="en-AU" sz="1900" dirty="0"/>
          </a:p>
        </p:txBody>
      </p:sp>
      <p:pic>
        <p:nvPicPr>
          <p:cNvPr id="7" name="Picture 6">
            <a:extLst>
              <a:ext uri="{FF2B5EF4-FFF2-40B4-BE49-F238E27FC236}">
                <a16:creationId xmlns:a16="http://schemas.microsoft.com/office/drawing/2014/main" id="{6FB9265B-C9ED-58CA-86CC-78BE9EFD6347}"/>
              </a:ext>
            </a:extLst>
          </p:cNvPr>
          <p:cNvPicPr>
            <a:picLocks noChangeAspect="1"/>
          </p:cNvPicPr>
          <p:nvPr/>
        </p:nvPicPr>
        <p:blipFill>
          <a:blip r:embed="rId2"/>
          <a:stretch>
            <a:fillRect/>
          </a:stretch>
        </p:blipFill>
        <p:spPr>
          <a:xfrm>
            <a:off x="4654296" y="1171329"/>
            <a:ext cx="6903720" cy="4515341"/>
          </a:xfrm>
          <a:prstGeom prst="rect">
            <a:avLst/>
          </a:prstGeom>
        </p:spPr>
      </p:pic>
    </p:spTree>
    <p:extLst>
      <p:ext uri="{BB962C8B-B14F-4D97-AF65-F5344CB8AC3E}">
        <p14:creationId xmlns:p14="http://schemas.microsoft.com/office/powerpoint/2010/main" val="118240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BCD48-C0B2-E71C-FCCF-0005758FC413}"/>
              </a:ext>
            </a:extLst>
          </p:cNvPr>
          <p:cNvSpPr>
            <a:spLocks noGrp="1"/>
          </p:cNvSpPr>
          <p:nvPr>
            <p:ph type="title"/>
          </p:nvPr>
        </p:nvSpPr>
        <p:spPr>
          <a:xfrm>
            <a:off x="630936" y="639520"/>
            <a:ext cx="3429000" cy="1719072"/>
          </a:xfrm>
        </p:spPr>
        <p:txBody>
          <a:bodyPr anchor="b">
            <a:normAutofit/>
          </a:bodyPr>
          <a:lstStyle/>
          <a:p>
            <a:r>
              <a:rPr lang="en-AU" sz="4200"/>
              <a:t>Step 2: Trend analysis</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65C652-89C2-74CE-9262-3D5F075FD709}"/>
              </a:ext>
            </a:extLst>
          </p:cNvPr>
          <p:cNvSpPr>
            <a:spLocks noGrp="1"/>
          </p:cNvSpPr>
          <p:nvPr>
            <p:ph idx="1"/>
          </p:nvPr>
        </p:nvSpPr>
        <p:spPr>
          <a:xfrm>
            <a:off x="630936" y="2807208"/>
            <a:ext cx="3429000" cy="3410712"/>
          </a:xfrm>
        </p:spPr>
        <p:txBody>
          <a:bodyPr anchor="t">
            <a:normAutofit/>
          </a:bodyPr>
          <a:lstStyle/>
          <a:p>
            <a:pPr marL="0" indent="0">
              <a:buNone/>
            </a:pPr>
            <a:r>
              <a:rPr lang="en-AU" sz="2000" dirty="0"/>
              <a:t>This module </a:t>
            </a:r>
            <a:r>
              <a:rPr lang="en-AU" sz="2000" b="1" dirty="0"/>
              <a:t>produces code related to the parsed variables</a:t>
            </a:r>
            <a:r>
              <a:rPr lang="en-AU" sz="2000" dirty="0"/>
              <a:t> from the lending dataset. It </a:t>
            </a:r>
            <a:r>
              <a:rPr lang="en-AU" sz="2000" b="1" dirty="0"/>
              <a:t>performs trend analysis</a:t>
            </a:r>
            <a:r>
              <a:rPr lang="en-AU" sz="2000" dirty="0"/>
              <a:t> to identify cause-and-effect relationships, such as the impact of loan purpose on default rates or the effect of issue year on lending size.</a:t>
            </a:r>
          </a:p>
          <a:p>
            <a:pPr marL="0" indent="0">
              <a:buNone/>
            </a:pPr>
            <a:endParaRPr lang="en-AU" sz="2000" dirty="0"/>
          </a:p>
        </p:txBody>
      </p:sp>
      <p:pic>
        <p:nvPicPr>
          <p:cNvPr id="2050" name="Picture 2">
            <a:extLst>
              <a:ext uri="{FF2B5EF4-FFF2-40B4-BE49-F238E27FC236}">
                <a16:creationId xmlns:a16="http://schemas.microsoft.com/office/drawing/2014/main" id="{5743B3EA-0DEA-E311-CEBD-E9173C8A337E}"/>
              </a:ext>
            </a:extLst>
          </p:cNvPr>
          <p:cNvPicPr>
            <a:picLocks noChangeAspect="1" noChangeArrowheads="1"/>
          </p:cNvPicPr>
          <p:nvPr/>
        </p:nvPicPr>
        <p:blipFill>
          <a:blip r:embed="rId2"/>
          <a:srcRect/>
          <a:stretch/>
        </p:blipFill>
        <p:spPr bwMode="auto">
          <a:xfrm>
            <a:off x="4654296" y="1183854"/>
            <a:ext cx="6903720" cy="449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02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BC030-58F2-2548-5671-521EE5FC4043}"/>
              </a:ext>
            </a:extLst>
          </p:cNvPr>
          <p:cNvSpPr>
            <a:spLocks noGrp="1"/>
          </p:cNvSpPr>
          <p:nvPr>
            <p:ph type="title"/>
          </p:nvPr>
        </p:nvSpPr>
        <p:spPr>
          <a:xfrm>
            <a:off x="630936" y="502920"/>
            <a:ext cx="3419856" cy="1463040"/>
          </a:xfrm>
        </p:spPr>
        <p:txBody>
          <a:bodyPr anchor="ctr">
            <a:normAutofit/>
          </a:bodyPr>
          <a:lstStyle/>
          <a:p>
            <a:r>
              <a:rPr lang="en-AU" sz="4400"/>
              <a:t>Step 3: Data extraction</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7813019-FA0C-82C0-F42C-D9732514AC60}"/>
              </a:ext>
            </a:extLst>
          </p:cNvPr>
          <p:cNvSpPr>
            <a:spLocks noGrp="1"/>
          </p:cNvSpPr>
          <p:nvPr>
            <p:ph idx="1"/>
          </p:nvPr>
        </p:nvSpPr>
        <p:spPr>
          <a:xfrm>
            <a:off x="4654295" y="502920"/>
            <a:ext cx="6894576" cy="1463040"/>
          </a:xfrm>
        </p:spPr>
        <p:txBody>
          <a:bodyPr anchor="ctr">
            <a:normAutofit/>
          </a:bodyPr>
          <a:lstStyle/>
          <a:p>
            <a:pPr marL="0" indent="0">
              <a:buNone/>
            </a:pPr>
            <a:r>
              <a:rPr lang="en-AU" sz="2000" dirty="0"/>
              <a:t>This module </a:t>
            </a:r>
            <a:r>
              <a:rPr lang="en-AU" sz="2000" b="1" dirty="0"/>
              <a:t>extracts relevant information </a:t>
            </a:r>
            <a:r>
              <a:rPr lang="en-AU" sz="2000" dirty="0"/>
              <a:t>from the analysis results and </a:t>
            </a:r>
            <a:r>
              <a:rPr lang="en-AU" sz="2000" b="1" dirty="0"/>
              <a:t>generates a summary table</a:t>
            </a:r>
            <a:r>
              <a:rPr lang="en-AU" sz="2000" dirty="0"/>
              <a:t>. The table includes key metrics such as default rates, lending size, borrower demographics, etc., based on the parsed variables.</a:t>
            </a:r>
          </a:p>
        </p:txBody>
      </p:sp>
      <p:pic>
        <p:nvPicPr>
          <p:cNvPr id="9" name="Picture 8">
            <a:extLst>
              <a:ext uri="{FF2B5EF4-FFF2-40B4-BE49-F238E27FC236}">
                <a16:creationId xmlns:a16="http://schemas.microsoft.com/office/drawing/2014/main" id="{762214A8-956B-E46C-1F7C-548F63E00337}"/>
              </a:ext>
            </a:extLst>
          </p:cNvPr>
          <p:cNvPicPr>
            <a:picLocks noChangeAspect="1"/>
          </p:cNvPicPr>
          <p:nvPr/>
        </p:nvPicPr>
        <p:blipFill>
          <a:blip r:embed="rId2"/>
          <a:srcRect/>
          <a:stretch/>
        </p:blipFill>
        <p:spPr>
          <a:xfrm>
            <a:off x="1094675" y="2769396"/>
            <a:ext cx="9990457" cy="3002431"/>
          </a:xfrm>
          <a:prstGeom prst="rect">
            <a:avLst/>
          </a:prstGeom>
        </p:spPr>
      </p:pic>
    </p:spTree>
    <p:extLst>
      <p:ext uri="{BB962C8B-B14F-4D97-AF65-F5344CB8AC3E}">
        <p14:creationId xmlns:p14="http://schemas.microsoft.com/office/powerpoint/2010/main" val="402678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7BABA6-215A-5309-2E26-EFF96C6F059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11A91D-DC07-B8B5-3A3C-E2A675234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BD92-72FB-EB74-3AED-6431847D33A7}"/>
              </a:ext>
            </a:extLst>
          </p:cNvPr>
          <p:cNvSpPr>
            <a:spLocks noGrp="1"/>
          </p:cNvSpPr>
          <p:nvPr>
            <p:ph type="title"/>
          </p:nvPr>
        </p:nvSpPr>
        <p:spPr>
          <a:xfrm>
            <a:off x="630936" y="502920"/>
            <a:ext cx="3419856" cy="1463040"/>
          </a:xfrm>
        </p:spPr>
        <p:txBody>
          <a:bodyPr anchor="ctr">
            <a:normAutofit fontScale="90000"/>
          </a:bodyPr>
          <a:lstStyle/>
          <a:p>
            <a:r>
              <a:rPr lang="en-AU" sz="4400" dirty="0"/>
              <a:t>Step 4: Query Handling</a:t>
            </a:r>
          </a:p>
        </p:txBody>
      </p:sp>
      <p:sp>
        <p:nvSpPr>
          <p:cNvPr id="16" name="sketch line">
            <a:extLst>
              <a:ext uri="{FF2B5EF4-FFF2-40B4-BE49-F238E27FC236}">
                <a16:creationId xmlns:a16="http://schemas.microsoft.com/office/drawing/2014/main" id="{7D5C6D67-A273-997C-9BB3-66BB3869E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EA7EA3C-5590-FC4A-8F8B-6E42947D3854}"/>
              </a:ext>
            </a:extLst>
          </p:cNvPr>
          <p:cNvSpPr>
            <a:spLocks noGrp="1"/>
          </p:cNvSpPr>
          <p:nvPr>
            <p:ph idx="1"/>
          </p:nvPr>
        </p:nvSpPr>
        <p:spPr>
          <a:xfrm>
            <a:off x="4654295" y="502920"/>
            <a:ext cx="6894576" cy="1463040"/>
          </a:xfrm>
        </p:spPr>
        <p:txBody>
          <a:bodyPr anchor="ctr">
            <a:normAutofit/>
          </a:bodyPr>
          <a:lstStyle/>
          <a:p>
            <a:pPr marL="0" indent="0">
              <a:buNone/>
            </a:pPr>
            <a:r>
              <a:rPr lang="en-AU" sz="2000" dirty="0"/>
              <a:t>This module </a:t>
            </a:r>
            <a:r>
              <a:rPr lang="en-AU" sz="2000" b="1" dirty="0"/>
              <a:t>handles user queries</a:t>
            </a:r>
            <a:r>
              <a:rPr lang="en-AU" sz="2000" dirty="0"/>
              <a:t> related to the summary table generated by the Data Extraction Module. Users can ask the virtual analyst to </a:t>
            </a:r>
            <a:r>
              <a:rPr lang="en-AU" sz="2000" b="1" dirty="0"/>
              <a:t>provide specific information from the table</a:t>
            </a:r>
            <a:r>
              <a:rPr lang="en-AU" sz="2000" dirty="0"/>
              <a:t>, such as default rates for a particular loan purpose or lending size trends over the years.</a:t>
            </a:r>
          </a:p>
        </p:txBody>
      </p:sp>
      <p:pic>
        <p:nvPicPr>
          <p:cNvPr id="9" name="Picture 8">
            <a:extLst>
              <a:ext uri="{FF2B5EF4-FFF2-40B4-BE49-F238E27FC236}">
                <a16:creationId xmlns:a16="http://schemas.microsoft.com/office/drawing/2014/main" id="{8F58AA06-4BD4-6423-49C8-CCE79B23C35A}"/>
              </a:ext>
            </a:extLst>
          </p:cNvPr>
          <p:cNvPicPr>
            <a:picLocks noChangeAspect="1"/>
          </p:cNvPicPr>
          <p:nvPr/>
        </p:nvPicPr>
        <p:blipFill>
          <a:blip r:embed="rId2"/>
          <a:srcRect/>
          <a:stretch/>
        </p:blipFill>
        <p:spPr>
          <a:xfrm>
            <a:off x="1475580" y="2880484"/>
            <a:ext cx="9240840" cy="3774470"/>
          </a:xfrm>
          <a:prstGeom prst="rect">
            <a:avLst/>
          </a:prstGeom>
        </p:spPr>
      </p:pic>
      <p:sp>
        <p:nvSpPr>
          <p:cNvPr id="3" name="TextBox 2">
            <a:extLst>
              <a:ext uri="{FF2B5EF4-FFF2-40B4-BE49-F238E27FC236}">
                <a16:creationId xmlns:a16="http://schemas.microsoft.com/office/drawing/2014/main" id="{BE16FCDC-0DB3-2422-2301-1CB98107E88A}"/>
              </a:ext>
            </a:extLst>
          </p:cNvPr>
          <p:cNvSpPr txBox="1"/>
          <p:nvPr/>
        </p:nvSpPr>
        <p:spPr>
          <a:xfrm>
            <a:off x="1381312" y="2215299"/>
            <a:ext cx="9238926" cy="646331"/>
          </a:xfrm>
          <a:prstGeom prst="rect">
            <a:avLst/>
          </a:prstGeom>
          <a:noFill/>
        </p:spPr>
        <p:txBody>
          <a:bodyPr wrap="square" rtlCol="0">
            <a:spAutoFit/>
          </a:bodyPr>
          <a:lstStyle/>
          <a:p>
            <a:r>
              <a:rPr lang="en-AU" dirty="0"/>
              <a:t>Prompt: {“</a:t>
            </a:r>
            <a:r>
              <a:rPr lang="en-AU" sz="1400" b="0" dirty="0">
                <a:solidFill>
                  <a:srgbClr val="C00000"/>
                </a:solidFill>
                <a:effectLst/>
                <a:latin typeface="Courier New" panose="02070309020205020404" pitchFamily="49" charset="0"/>
              </a:rPr>
              <a:t>Gather every data from the resulting </a:t>
            </a:r>
            <a:r>
              <a:rPr lang="en-AU" sz="1400" b="0" dirty="0">
                <a:solidFill>
                  <a:schemeClr val="bg2">
                    <a:lumMod val="25000"/>
                  </a:schemeClr>
                </a:solidFill>
                <a:effectLst/>
                <a:latin typeface="Courier New" panose="02070309020205020404" pitchFamily="49" charset="0"/>
              </a:rPr>
              <a:t>{</a:t>
            </a:r>
            <a:r>
              <a:rPr lang="en-AU" sz="1400" b="0" dirty="0" err="1">
                <a:solidFill>
                  <a:schemeClr val="bg2">
                    <a:lumMod val="25000"/>
                  </a:schemeClr>
                </a:solidFill>
                <a:effectLst/>
                <a:latin typeface="Courier New" panose="02070309020205020404" pitchFamily="49" charset="0"/>
              </a:rPr>
              <a:t>dataframes</a:t>
            </a:r>
            <a:r>
              <a:rPr lang="en-AU" sz="1400" b="0" dirty="0">
                <a:solidFill>
                  <a:schemeClr val="bg2">
                    <a:lumMod val="25000"/>
                  </a:schemeClr>
                </a:solidFill>
                <a:effectLst/>
                <a:latin typeface="Courier New" panose="02070309020205020404" pitchFamily="49" charset="0"/>
              </a:rPr>
              <a:t>} </a:t>
            </a:r>
            <a:r>
              <a:rPr lang="en-AU" sz="1400" b="0" dirty="0">
                <a:solidFill>
                  <a:srgbClr val="C00000"/>
                </a:solidFill>
                <a:effectLst/>
                <a:latin typeface="Courier New" panose="02070309020205020404" pitchFamily="49" charset="0"/>
              </a:rPr>
              <a:t>to answer the </a:t>
            </a:r>
            <a:r>
              <a:rPr lang="en-AU" sz="1400" b="0" dirty="0">
                <a:solidFill>
                  <a:schemeClr val="bg2">
                    <a:lumMod val="25000"/>
                  </a:schemeClr>
                </a:solidFill>
                <a:effectLst/>
                <a:latin typeface="Courier New" panose="02070309020205020404" pitchFamily="49" charset="0"/>
              </a:rPr>
              <a:t>{question}</a:t>
            </a:r>
            <a:r>
              <a:rPr lang="en-AU" dirty="0"/>
              <a:t>“}</a:t>
            </a:r>
          </a:p>
          <a:p>
            <a:r>
              <a:rPr lang="en-AU" dirty="0"/>
              <a:t>Banker’s Answer:</a:t>
            </a:r>
          </a:p>
        </p:txBody>
      </p:sp>
    </p:spTree>
    <p:extLst>
      <p:ext uri="{BB962C8B-B14F-4D97-AF65-F5344CB8AC3E}">
        <p14:creationId xmlns:p14="http://schemas.microsoft.com/office/powerpoint/2010/main" val="32879485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fdd71b8-71e6-4089-8460-3cad69b0ce6c">
      <Terms xmlns="http://schemas.microsoft.com/office/infopath/2007/PartnerControls"/>
    </lcf76f155ced4ddcb4097134ff3c332f>
    <TaxCatchAll xmlns="59c635cb-1df2-432e-9bfc-cc47da5f649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D80433F514FF4890CBD4A6E06E5ACE" ma:contentTypeVersion="17" ma:contentTypeDescription="Create a new document." ma:contentTypeScope="" ma:versionID="2d66e7611e839d28915697f64ca1f4b2">
  <xsd:schema xmlns:xsd="http://www.w3.org/2001/XMLSchema" xmlns:xs="http://www.w3.org/2001/XMLSchema" xmlns:p="http://schemas.microsoft.com/office/2006/metadata/properties" xmlns:ns2="6fdd71b8-71e6-4089-8460-3cad69b0ce6c" xmlns:ns3="59c635cb-1df2-432e-9bfc-cc47da5f6499" targetNamespace="http://schemas.microsoft.com/office/2006/metadata/properties" ma:root="true" ma:fieldsID="34669a816d4db35fe2bf0ccceabdcf90" ns2:_="" ns3:_="">
    <xsd:import namespace="6fdd71b8-71e6-4089-8460-3cad69b0ce6c"/>
    <xsd:import namespace="59c635cb-1df2-432e-9bfc-cc47da5f64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GenerationTime" minOccurs="0"/>
                <xsd:element ref="ns2:MediaServiceEventHashCode" minOccurs="0"/>
                <xsd:element ref="ns2:MediaServiceOCR"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dd71b8-71e6-4089-8460-3cad69b0ce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b492977-2dea-498c-99b4-1555f3d0d96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635cb-1df2-432e-9bfc-cc47da5f64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328c6a6-a5f6-4ab9-8c6a-ffd9f4ccd54e}" ma:internalName="TaxCatchAll" ma:showField="CatchAllData" ma:web="59c635cb-1df2-432e-9bfc-cc47da5f64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D7ED6D-0BBD-43E0-8454-4A2023B986F4}">
  <ds:schemaRefs>
    <ds:schemaRef ds:uri="59c635cb-1df2-432e-9bfc-cc47da5f6499"/>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6fdd71b8-71e6-4089-8460-3cad69b0ce6c"/>
    <ds:schemaRef ds:uri="http://www.w3.org/XML/1998/namespace"/>
  </ds:schemaRefs>
</ds:datastoreItem>
</file>

<file path=customXml/itemProps2.xml><?xml version="1.0" encoding="utf-8"?>
<ds:datastoreItem xmlns:ds="http://schemas.openxmlformats.org/officeDocument/2006/customXml" ds:itemID="{CB82E780-7237-4EF3-AE42-57E86995FC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dd71b8-71e6-4089-8460-3cad69b0ce6c"/>
    <ds:schemaRef ds:uri="59c635cb-1df2-432e-9bfc-cc47da5f64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086FD5-AF96-472E-9F46-C62C0457BC3B}">
  <ds:schemaRefs>
    <ds:schemaRef ds:uri="http://schemas.microsoft.com/sharepoint/v3/contenttype/forms"/>
  </ds:schemaRefs>
</ds:datastoreItem>
</file>

<file path=docMetadata/LabelInfo.xml><?xml version="1.0" encoding="utf-8"?>
<clbl:labelList xmlns:clbl="http://schemas.microsoft.com/office/2020/mipLabelMetadata">
  <clbl:label id="{82b3e37e-8171-485d-b10b-38dae7ed14a8}" enabled="0" method="" siteId="{82b3e37e-8171-485d-b10b-38dae7ed14a8}" removed="1"/>
</clbl:labelList>
</file>

<file path=docProps/app.xml><?xml version="1.0" encoding="utf-8"?>
<Properties xmlns="http://schemas.openxmlformats.org/officeDocument/2006/extended-properties" xmlns:vt="http://schemas.openxmlformats.org/officeDocument/2006/docPropsVTypes">
  <Template>megannguyen_presentation</Template>
  <TotalTime>2670</TotalTime>
  <Words>1634</Words>
  <Application>Microsoft Office PowerPoint</Application>
  <PresentationFormat>Widescreen</PresentationFormat>
  <Paragraphs>113</Paragraphs>
  <Slides>16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Lato</vt:lpstr>
      <vt:lpstr>Wingdings</vt:lpstr>
      <vt:lpstr>Office Theme</vt:lpstr>
      <vt:lpstr>think-cell Slide</vt:lpstr>
      <vt:lpstr>VIRTUAL DATA ANALYST</vt:lpstr>
      <vt:lpstr>Scope</vt:lpstr>
      <vt:lpstr>End-User Applications</vt:lpstr>
      <vt:lpstr>Solution Breakdown</vt:lpstr>
      <vt:lpstr>Solution Design Steps</vt:lpstr>
      <vt:lpstr>Step 1: User Query Parsing</vt:lpstr>
      <vt:lpstr>Step 2: Trend analysis</vt:lpstr>
      <vt:lpstr>Step 3: Data extraction</vt:lpstr>
      <vt:lpstr>Step 4: Query Handling</vt:lpstr>
      <vt:lpstr>Step 5: Continuous Improvement</vt:lpstr>
      <vt:lpstr>Ensuring Accuracy</vt:lpstr>
      <vt:lpstr>Enhancing Quality</vt:lpstr>
      <vt:lpstr>Ensuring Consistency</vt:lpstr>
      <vt:lpstr>Ensuring Consistency in Questions</vt:lpstr>
      <vt:lpstr>Ensuring Consistency in Answers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ANALYST</dc:title>
  <dc:creator>Megan Nguyen</dc:creator>
  <cp:lastModifiedBy>Megan Nguyen</cp:lastModifiedBy>
  <cp:revision>17</cp:revision>
  <dcterms:created xsi:type="dcterms:W3CDTF">2024-03-24T05:29:41Z</dcterms:created>
  <dcterms:modified xsi:type="dcterms:W3CDTF">2024-04-07T07:06:32Z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0x010100BBD80433F514FF4890CBD4A6E06E5ACE</vt:lpwstr>
  </property>
  <property fmtid="{D5CDD505-2E9C-101B-9397-08002B2CF9AE}" pid="3" name="MediaServiceImageTags">
    <vt:lpwstr/>
  </property>
</Properties>
</file>