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5"/>
  </p:notesMasterIdLst>
  <p:handoutMasterIdLst>
    <p:handoutMasterId r:id="rId16"/>
  </p:handoutMasterIdLst>
  <p:sldIdLst>
    <p:sldId id="256" r:id="rId2"/>
    <p:sldId id="357" r:id="rId3"/>
    <p:sldId id="353" r:id="rId4"/>
    <p:sldId id="355" r:id="rId5"/>
    <p:sldId id="358" r:id="rId6"/>
    <p:sldId id="361" r:id="rId7"/>
    <p:sldId id="362" r:id="rId8"/>
    <p:sldId id="367" r:id="rId9"/>
    <p:sldId id="363" r:id="rId10"/>
    <p:sldId id="365" r:id="rId11"/>
    <p:sldId id="366" r:id="rId12"/>
    <p:sldId id="360" r:id="rId13"/>
    <p:sldId id="343" r:id="rId14"/>
  </p:sldIdLst>
  <p:sldSz cx="9144000" cy="6858000" type="screen4x3"/>
  <p:notesSz cx="6797675" cy="9926638"/>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3" autoAdjust="0"/>
    <p:restoredTop sz="80995" autoAdjust="0"/>
  </p:normalViewPr>
  <p:slideViewPr>
    <p:cSldViewPr>
      <p:cViewPr>
        <p:scale>
          <a:sx n="80" d="100"/>
          <a:sy n="80" d="100"/>
        </p:scale>
        <p:origin x="-15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DF48B144-1A6F-4690-9A63-18E154D1F82F}" type="datetimeFigureOut">
              <a:rPr lang="en-ZA" smtClean="0"/>
              <a:t>2015/03/10</a:t>
            </a:fld>
            <a:endParaRPr lang="en-ZA"/>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0F6BFC35-ADE0-4D25-9B64-FA1F797910D2}" type="slidenum">
              <a:rPr lang="en-ZA" smtClean="0"/>
              <a:t>‹#›</a:t>
            </a:fld>
            <a:endParaRPr lang="en-ZA"/>
          </a:p>
        </p:txBody>
      </p:sp>
    </p:spTree>
    <p:extLst>
      <p:ext uri="{BB962C8B-B14F-4D97-AF65-F5344CB8AC3E}">
        <p14:creationId xmlns:p14="http://schemas.microsoft.com/office/powerpoint/2010/main" val="180599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920B3CB8-C417-4D66-9DEB-439C07C2016F}" type="datetimeFigureOut">
              <a:rPr lang="en-ZA" smtClean="0"/>
              <a:pPr/>
              <a:t>2015/03/10</a:t>
            </a:fld>
            <a:endParaRPr lang="en-ZA"/>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D535E40F-848B-44D0-8E12-4E59B23577A7}" type="slidenum">
              <a:rPr lang="en-ZA" smtClean="0"/>
              <a:pPr/>
              <a:t>‹#›</a:t>
            </a:fld>
            <a:endParaRPr lang="en-ZA"/>
          </a:p>
        </p:txBody>
      </p:sp>
    </p:spTree>
    <p:extLst>
      <p:ext uri="{BB962C8B-B14F-4D97-AF65-F5344CB8AC3E}">
        <p14:creationId xmlns:p14="http://schemas.microsoft.com/office/powerpoint/2010/main" val="322519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static polymorphism, the decision is made at compile time. </a:t>
            </a:r>
          </a:p>
          <a:p>
            <a:r>
              <a:rPr lang="en-ZA" dirty="0" smtClean="0"/>
              <a:t>Which method is to be called is decided at compile-time only. </a:t>
            </a:r>
          </a:p>
          <a:p>
            <a:r>
              <a:rPr lang="en-ZA" dirty="0" smtClean="0"/>
              <a:t>Method overloading is an example of this. </a:t>
            </a:r>
          </a:p>
          <a:p>
            <a:r>
              <a:rPr lang="en-ZA" dirty="0" smtClean="0"/>
              <a:t>Compile time polymorphism is method overloading, where the compiler knows which overloaded method it is going to call. </a:t>
            </a:r>
          </a:p>
          <a:p>
            <a:r>
              <a:rPr lang="en-ZA" dirty="0" smtClean="0"/>
              <a:t>Method overloading is a concept where a class can have more than one method with the same name and different parameters. </a:t>
            </a:r>
          </a:p>
          <a:p>
            <a:r>
              <a:rPr lang="en-ZA" dirty="0" smtClean="0"/>
              <a:t>Compiler checks the type and number of parameters passed on to the method and decides which method to call at compile time and it will give an error if there are no methods that match the method signature of the method that is called at compile time. </a:t>
            </a:r>
          </a:p>
          <a:p>
            <a:endParaRPr lang="en-ZA" dirty="0"/>
          </a:p>
        </p:txBody>
      </p:sp>
      <p:sp>
        <p:nvSpPr>
          <p:cNvPr id="4" name="Slide Number Placeholder 3"/>
          <p:cNvSpPr>
            <a:spLocks noGrp="1"/>
          </p:cNvSpPr>
          <p:nvPr>
            <p:ph type="sldNum" sz="quarter" idx="10"/>
          </p:nvPr>
        </p:nvSpPr>
        <p:spPr/>
        <p:txBody>
          <a:bodyPr/>
          <a:lstStyle/>
          <a:p>
            <a:fld id="{D535E40F-848B-44D0-8E12-4E59B23577A7}" type="slidenum">
              <a:rPr lang="en-ZA" smtClean="0"/>
              <a:pPr/>
              <a:t>7</a:t>
            </a:fld>
            <a:endParaRPr lang="en-ZA"/>
          </a:p>
        </p:txBody>
      </p:sp>
    </p:spTree>
    <p:extLst>
      <p:ext uri="{BB962C8B-B14F-4D97-AF65-F5344CB8AC3E}">
        <p14:creationId xmlns:p14="http://schemas.microsoft.com/office/powerpoint/2010/main" val="348989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dirty="0" smtClean="0"/>
              <a:t>Dynamic or Runtime Polymorphism</a:t>
            </a:r>
          </a:p>
          <a:p>
            <a:r>
              <a:rPr lang="en-ZA" dirty="0" smtClean="0"/>
              <a:t>Run-time polymorphism is achieved by method overriding. Method overriding allows us to have methods in the base and derived classes with the same name and the same parameters. By runtime polymorphism, we can point to any derived class from the object of the base class at runtime that shows the ability of runtime binding. </a:t>
            </a:r>
          </a:p>
          <a:p>
            <a:r>
              <a:rPr lang="en-ZA" dirty="0" smtClean="0"/>
              <a:t>Through the reference variable of a base class, the determination of the method to be called is based on the object being referred to by reference variable. </a:t>
            </a:r>
          </a:p>
          <a:p>
            <a:r>
              <a:rPr lang="en-ZA" dirty="0" smtClean="0"/>
              <a:t>Compiler would not be aware whether the method is available for overriding the functionality or not. So compiler would not give any error at compile time. At runtime, it will be decided which method to call and if there is no method at runtime, it will give an error.</a:t>
            </a:r>
          </a:p>
          <a:p>
            <a:endParaRPr lang="en-ZA" dirty="0"/>
          </a:p>
        </p:txBody>
      </p:sp>
      <p:sp>
        <p:nvSpPr>
          <p:cNvPr id="4" name="Slide Number Placeholder 3"/>
          <p:cNvSpPr>
            <a:spLocks noGrp="1"/>
          </p:cNvSpPr>
          <p:nvPr>
            <p:ph type="sldNum" sz="quarter" idx="10"/>
          </p:nvPr>
        </p:nvSpPr>
        <p:spPr/>
        <p:txBody>
          <a:bodyPr/>
          <a:lstStyle/>
          <a:p>
            <a:fld id="{D535E40F-848B-44D0-8E12-4E59B23577A7}" type="slidenum">
              <a:rPr lang="en-ZA" smtClean="0"/>
              <a:pPr/>
              <a:t>9</a:t>
            </a:fld>
            <a:endParaRPr lang="en-ZA"/>
          </a:p>
        </p:txBody>
      </p:sp>
    </p:spTree>
    <p:extLst>
      <p:ext uri="{BB962C8B-B14F-4D97-AF65-F5344CB8AC3E}">
        <p14:creationId xmlns:p14="http://schemas.microsoft.com/office/powerpoint/2010/main" val="348989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F8D6ED41-0EC5-486F-871A-F0236028C306}" type="slidenum">
              <a:rPr lang="en-GB" altLang="en-US" smtClean="0"/>
              <a:pPr>
                <a:defRPr/>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86D7C182-9777-4399-8DC1-0286C73A766E}" type="slidenum">
              <a:rPr lang="en-GB" altLang="en-US" smtClean="0"/>
              <a:pPr>
                <a:defRPr/>
              </a:pPr>
              <a:t>‹#›</a:t>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5394758F-098B-4D0E-BEA1-5D8C1B42A85B}" type="slidenum">
              <a:rPr lang="en-GB" altLang="en-US" smtClean="0"/>
              <a:pPr>
                <a:defRPr/>
              </a:pPr>
              <a:t>‹#›</a:t>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6509CDEA-811C-4225-AE2E-6314AD5FCC3C}" type="slidenum">
              <a:rPr lang="en-GB" altLang="en-US" smtClean="0"/>
              <a:pPr>
                <a:defRPr/>
              </a:pPr>
              <a:t>‹#›</a:t>
            </a:fld>
            <a:endParaRPr lang="en-GB"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BC70820D-4B78-4C7A-83AD-E621DF28AAF0}" type="slidenum">
              <a:rPr lang="en-GB" altLang="en-US" smtClean="0"/>
              <a:pPr>
                <a:defRPr/>
              </a:pPr>
              <a:t>‹#›</a:t>
            </a:fld>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7" name="Slide Number Placeholder 6"/>
          <p:cNvSpPr>
            <a:spLocks noGrp="1"/>
          </p:cNvSpPr>
          <p:nvPr>
            <p:ph type="sldNum" sz="quarter" idx="12"/>
          </p:nvPr>
        </p:nvSpPr>
        <p:spPr/>
        <p:txBody>
          <a:bodyPr/>
          <a:lstStyle/>
          <a:p>
            <a:pPr>
              <a:defRPr/>
            </a:pPr>
            <a:fld id="{EE3AF472-87BF-4AA6-9E32-7B03BA510D52}" type="slidenum">
              <a:rPr lang="en-GB" altLang="en-US" smtClean="0"/>
              <a:pPr>
                <a:defRPr/>
              </a:pPr>
              <a:t>‹#›</a:t>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9" name="Slide Number Placeholder 8"/>
          <p:cNvSpPr>
            <a:spLocks noGrp="1"/>
          </p:cNvSpPr>
          <p:nvPr>
            <p:ph type="sldNum" sz="quarter" idx="12"/>
          </p:nvPr>
        </p:nvSpPr>
        <p:spPr/>
        <p:txBody>
          <a:bodyPr/>
          <a:lstStyle/>
          <a:p>
            <a:pPr>
              <a:defRPr/>
            </a:pPr>
            <a:fld id="{089D1C0A-BD3F-4D52-BE28-146A74398699}" type="slidenum">
              <a:rPr lang="en-GB" altLang="en-US" smtClean="0"/>
              <a:pPr>
                <a:defRPr/>
              </a:pPr>
              <a:t>‹#›</a:t>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GB" altLang="en-US"/>
          </a:p>
        </p:txBody>
      </p:sp>
      <p:sp>
        <p:nvSpPr>
          <p:cNvPr id="4" name="Footer Placeholder 3"/>
          <p:cNvSpPr>
            <a:spLocks noGrp="1"/>
          </p:cNvSpPr>
          <p:nvPr>
            <p:ph type="ftr" sz="quarter" idx="11"/>
          </p:nvPr>
        </p:nvSpPr>
        <p:spPr/>
        <p:txBody>
          <a:bodyPr/>
          <a:lstStyle/>
          <a:p>
            <a:pPr>
              <a:defRPr/>
            </a:pPr>
            <a:endParaRPr lang="en-GB" altLang="en-US"/>
          </a:p>
        </p:txBody>
      </p:sp>
      <p:sp>
        <p:nvSpPr>
          <p:cNvPr id="5" name="Slide Number Placeholder 4"/>
          <p:cNvSpPr>
            <a:spLocks noGrp="1"/>
          </p:cNvSpPr>
          <p:nvPr>
            <p:ph type="sldNum" sz="quarter" idx="12"/>
          </p:nvPr>
        </p:nvSpPr>
        <p:spPr/>
        <p:txBody>
          <a:bodyPr/>
          <a:lstStyle/>
          <a:p>
            <a:pPr>
              <a:defRPr/>
            </a:pPr>
            <a:fld id="{AF72CE6F-2304-44F5-AEBA-5534B261145D}" type="slidenum">
              <a:rPr lang="en-GB" altLang="en-US" smtClean="0"/>
              <a:pPr>
                <a:defRPr/>
              </a:pPr>
              <a:t>‹#›</a:t>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ltLang="en-US"/>
          </a:p>
        </p:txBody>
      </p:sp>
      <p:sp>
        <p:nvSpPr>
          <p:cNvPr id="3" name="Footer Placeholder 2"/>
          <p:cNvSpPr>
            <a:spLocks noGrp="1"/>
          </p:cNvSpPr>
          <p:nvPr>
            <p:ph type="ftr" sz="quarter" idx="11"/>
          </p:nvPr>
        </p:nvSpPr>
        <p:spPr/>
        <p:txBody>
          <a:bodyPr/>
          <a:lstStyle/>
          <a:p>
            <a:pPr>
              <a:defRPr/>
            </a:pPr>
            <a:endParaRPr lang="en-GB" altLang="en-US"/>
          </a:p>
        </p:txBody>
      </p:sp>
      <p:sp>
        <p:nvSpPr>
          <p:cNvPr id="4" name="Slide Number Placeholder 3"/>
          <p:cNvSpPr>
            <a:spLocks noGrp="1"/>
          </p:cNvSpPr>
          <p:nvPr>
            <p:ph type="sldNum" sz="quarter" idx="12"/>
          </p:nvPr>
        </p:nvSpPr>
        <p:spPr/>
        <p:txBody>
          <a:bodyPr/>
          <a:lstStyle/>
          <a:p>
            <a:pPr>
              <a:defRPr/>
            </a:pPr>
            <a:fld id="{96BC9A78-A881-40B9-A4F3-357AD38B526C}" type="slidenum">
              <a:rPr lang="en-GB" altLang="en-US" smtClean="0"/>
              <a:pPr>
                <a:defRPr/>
              </a:pPr>
              <a:t>‹#›</a:t>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7" name="Slide Number Placeholder 6"/>
          <p:cNvSpPr>
            <a:spLocks noGrp="1"/>
          </p:cNvSpPr>
          <p:nvPr>
            <p:ph type="sldNum" sz="quarter" idx="12"/>
          </p:nvPr>
        </p:nvSpPr>
        <p:spPr/>
        <p:txBody>
          <a:bodyPr/>
          <a:lstStyle/>
          <a:p>
            <a:pPr>
              <a:defRPr/>
            </a:pPr>
            <a:fld id="{AD86D8BD-B8B8-4384-8286-8FEDE8FD11D5}" type="slidenum">
              <a:rPr lang="en-GB" altLang="en-US" smtClean="0"/>
              <a:pPr>
                <a:defRPr/>
              </a:pPr>
              <a:t>‹#›</a:t>
            </a:fld>
            <a:endParaRPr lang="en-GB" alt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GB" altLang="en-US"/>
          </a:p>
        </p:txBody>
      </p:sp>
      <p:sp>
        <p:nvSpPr>
          <p:cNvPr id="9" name="Slide Number Placeholder 8"/>
          <p:cNvSpPr>
            <a:spLocks noGrp="1"/>
          </p:cNvSpPr>
          <p:nvPr>
            <p:ph type="sldNum" sz="quarter" idx="11"/>
          </p:nvPr>
        </p:nvSpPr>
        <p:spPr/>
        <p:txBody>
          <a:bodyPr/>
          <a:lstStyle/>
          <a:p>
            <a:pPr>
              <a:defRPr/>
            </a:pPr>
            <a:fld id="{3FE6D6B5-2F46-4F0D-B715-48FF0FC84E64}" type="slidenum">
              <a:rPr lang="en-GB" altLang="en-US" smtClean="0"/>
              <a:pPr>
                <a:defRPr/>
              </a:pPr>
              <a:t>‹#›</a:t>
            </a:fld>
            <a:endParaRPr lang="en-GB" altLang="en-US"/>
          </a:p>
        </p:txBody>
      </p:sp>
      <p:sp>
        <p:nvSpPr>
          <p:cNvPr id="10" name="Footer Placeholder 9"/>
          <p:cNvSpPr>
            <a:spLocks noGrp="1"/>
          </p:cNvSpPr>
          <p:nvPr>
            <p:ph type="ftr" sz="quarter" idx="12"/>
          </p:nvPr>
        </p:nvSpPr>
        <p:spPr/>
        <p:txBody>
          <a:bodyPr/>
          <a:lstStyle/>
          <a:p>
            <a:pPr>
              <a:defRPr/>
            </a:pPr>
            <a:endParaRPr lang="en-GB"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2F38B1BD-4F98-4C36-8798-91F5EFF6D976}" type="slidenum">
              <a:rPr lang="en-GB" altLang="en-US" smtClean="0"/>
              <a:pPr>
                <a:defRPr/>
              </a:pPr>
              <a:t>‹#›</a:t>
            </a:fld>
            <a:endParaRPr lang="en-GB"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GB"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GB"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19100" y="838200"/>
            <a:ext cx="8305800" cy="2286000"/>
          </a:xfrm>
        </p:spPr>
        <p:txBody>
          <a:bodyPr/>
          <a:lstStyle/>
          <a:p>
            <a:pPr algn="ctr" eaLnBrk="1" hangingPunct="1"/>
            <a:r>
              <a:rPr lang="en-US" dirty="0" smtClean="0"/>
              <a:t/>
            </a:r>
            <a:br>
              <a:rPr lang="en-US" dirty="0" smtClean="0"/>
            </a:br>
            <a:r>
              <a:rPr lang="en-US" dirty="0" smtClean="0"/>
              <a:t>Inheritance and Polymorphism</a:t>
            </a:r>
            <a:endParaRPr lang="en-GB" dirty="0" smtClean="0"/>
          </a:p>
        </p:txBody>
      </p:sp>
      <p:pic>
        <p:nvPicPr>
          <p:cNvPr id="4" name="Picture 3" descr="students_hands_up_1600_clr.png"/>
          <p:cNvPicPr>
            <a:picLocks noChangeAspect="1"/>
          </p:cNvPicPr>
          <p:nvPr/>
        </p:nvPicPr>
        <p:blipFill>
          <a:blip r:embed="rId2" cstate="print">
            <a:duotone>
              <a:prstClr val="black"/>
              <a:schemeClr val="accent1">
                <a:tint val="45000"/>
                <a:satMod val="400000"/>
              </a:schemeClr>
            </a:duotone>
          </a:blip>
          <a:stretch>
            <a:fillRect/>
          </a:stretch>
        </p:blipFill>
        <p:spPr>
          <a:xfrm>
            <a:off x="0" y="3657600"/>
            <a:ext cx="4572000" cy="2571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ZA" b="1" dirty="0"/>
              <a:t>Virtual Method</a:t>
            </a:r>
            <a:endParaRPr lang="en-ZA" dirty="0"/>
          </a:p>
        </p:txBody>
      </p:sp>
      <p:sp>
        <p:nvSpPr>
          <p:cNvPr id="3" name="Content Placeholder 2"/>
          <p:cNvSpPr>
            <a:spLocks noGrp="1"/>
          </p:cNvSpPr>
          <p:nvPr>
            <p:ph idx="1"/>
          </p:nvPr>
        </p:nvSpPr>
        <p:spPr>
          <a:xfrm>
            <a:off x="304800" y="990600"/>
            <a:ext cx="7620000" cy="4800600"/>
          </a:xfrm>
        </p:spPr>
        <p:txBody>
          <a:bodyPr/>
          <a:lstStyle/>
          <a:p>
            <a:r>
              <a:rPr lang="en-ZA" dirty="0" smtClean="0"/>
              <a:t>For </a:t>
            </a:r>
            <a:r>
              <a:rPr lang="en-ZA" i="1" dirty="0">
                <a:solidFill>
                  <a:srgbClr val="FF0000"/>
                </a:solidFill>
              </a:rPr>
              <a:t>every virtual method declared </a:t>
            </a:r>
            <a:r>
              <a:rPr lang="en-ZA" dirty="0"/>
              <a:t>in or inherited by a class, there exists a </a:t>
            </a:r>
            <a:r>
              <a:rPr lang="en-ZA" b="1" i="1" dirty="0">
                <a:solidFill>
                  <a:srgbClr val="FF0000"/>
                </a:solidFill>
              </a:rPr>
              <a:t>most derived implementation </a:t>
            </a:r>
            <a:r>
              <a:rPr lang="en-ZA" dirty="0"/>
              <a:t>of the method with respect to that class</a:t>
            </a:r>
            <a:r>
              <a:rPr lang="en-ZA" dirty="0" smtClean="0"/>
              <a: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372" t="14091" r="29722" b="31818"/>
          <a:stretch/>
        </p:blipFill>
        <p:spPr bwMode="auto">
          <a:xfrm>
            <a:off x="1981200" y="2275697"/>
            <a:ext cx="5410200" cy="45823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990600" y="3048000"/>
            <a:ext cx="1371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90600" y="4114800"/>
            <a:ext cx="1371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4693227" y="4273523"/>
            <a:ext cx="2698173" cy="1323439"/>
          </a:xfrm>
          <a:prstGeom prst="rect">
            <a:avLst/>
          </a:prstGeom>
          <a:solidFill>
            <a:srgbClr val="FFC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class </a:t>
            </a:r>
            <a:r>
              <a:rPr kumimoji="0" lang="en-US" altLang="en-US" sz="1600" b="0" i="0" u="none" strike="noStrike" cap="none" normalizeH="0" baseline="0" dirty="0" smtClean="0">
                <a:ln>
                  <a:noFill/>
                </a:ln>
                <a:solidFill>
                  <a:schemeClr val="tx1"/>
                </a:solidFill>
                <a:effectLst/>
                <a:latin typeface="Arial Unicode MS" pitchFamily="34" charset="-128"/>
                <a:cs typeface="Arial" pitchFamily="34" charset="0"/>
              </a:rPr>
              <a:t>B</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introduces a </a:t>
            </a: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new</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non-virtual method </a:t>
            </a:r>
            <a:r>
              <a:rPr kumimoji="0" lang="en-US" altLang="en-US" sz="1600" b="0" i="0" u="none" strike="noStrike" cap="none" normalizeH="0" baseline="0" dirty="0" smtClean="0">
                <a:ln>
                  <a:noFill/>
                </a:ln>
                <a:solidFill>
                  <a:schemeClr val="tx1"/>
                </a:solidFill>
                <a:effectLst/>
                <a:latin typeface="Arial Unicode MS" pitchFamily="34" charset="-128"/>
                <a:cs typeface="Arial" pitchFamily="34" charset="0"/>
              </a:rPr>
              <a:t>F</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thus </a:t>
            </a: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hiding</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the inherited </a:t>
            </a:r>
            <a:r>
              <a:rPr kumimoji="0" lang="en-US" altLang="en-US" sz="1600" b="0" i="0" u="none" strike="noStrike" cap="none" normalizeH="0" baseline="0" dirty="0" smtClean="0">
                <a:ln>
                  <a:noFill/>
                </a:ln>
                <a:solidFill>
                  <a:schemeClr val="tx1"/>
                </a:solidFill>
                <a:effectLst/>
                <a:latin typeface="Arial Unicode MS" pitchFamily="34" charset="-128"/>
                <a:cs typeface="Arial" pitchFamily="34" charset="0"/>
              </a:rPr>
              <a:t>F</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and also </a:t>
            </a: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overrides</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the inherited method </a:t>
            </a:r>
            <a:r>
              <a:rPr kumimoji="0" lang="en-US" altLang="en-US" sz="1600" b="0" i="0" u="none" strike="noStrike" cap="none" normalizeH="0" baseline="0" dirty="0" smtClean="0">
                <a:ln>
                  <a:noFill/>
                </a:ln>
                <a:solidFill>
                  <a:schemeClr val="tx1"/>
                </a:solidFill>
                <a:effectLst/>
                <a:latin typeface="Arial Unicode MS" pitchFamily="34" charset="-128"/>
                <a:cs typeface="Arial" pitchFamily="34" charset="0"/>
              </a:rPr>
              <a:t>G</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747032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1143000"/>
          </a:xfrm>
        </p:spPr>
        <p:txBody>
          <a:bodyPr/>
          <a:lstStyle/>
          <a:p>
            <a:r>
              <a:rPr lang="en-ZA" b="1" dirty="0"/>
              <a:t>Polymorphism - overriding</a:t>
            </a:r>
            <a:endParaRPr lang="en-ZA"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267" t="23409" r="59622" b="18182"/>
          <a:stretch/>
        </p:blipFill>
        <p:spPr bwMode="auto">
          <a:xfrm>
            <a:off x="1295400" y="838200"/>
            <a:ext cx="5029200" cy="5875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143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Polymorphism</a:t>
            </a:r>
            <a:endParaRPr lang="en-ZA" dirty="0"/>
          </a:p>
        </p:txBody>
      </p:sp>
      <p:sp>
        <p:nvSpPr>
          <p:cNvPr id="3" name="Content Placeholder 2"/>
          <p:cNvSpPr>
            <a:spLocks noGrp="1"/>
          </p:cNvSpPr>
          <p:nvPr>
            <p:ph idx="1"/>
          </p:nvPr>
        </p:nvSpPr>
        <p:spPr/>
        <p:txBody>
          <a:bodyPr>
            <a:normAutofit/>
          </a:bodyPr>
          <a:lstStyle/>
          <a:p>
            <a:r>
              <a:rPr lang="en-ZA" dirty="0" smtClean="0"/>
              <a:t>At </a:t>
            </a:r>
            <a:r>
              <a:rPr lang="en-ZA" dirty="0"/>
              <a:t>run time, objects of a derived class may be treated as objects of a base class in places such as method parameters and collections or arrays. When this occurs, the object's declared type is no longer identical to its run-time type.</a:t>
            </a:r>
          </a:p>
          <a:p>
            <a:endParaRPr lang="en-ZA" dirty="0"/>
          </a:p>
          <a:p>
            <a:r>
              <a:rPr lang="en-ZA" dirty="0" smtClean="0"/>
              <a:t>Base </a:t>
            </a:r>
            <a:r>
              <a:rPr lang="en-ZA" dirty="0"/>
              <a:t>classes may define and implement virtual methods, and derived classes can override them, which means they provide their own definition and 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p>
          <a:p>
            <a:endParaRPr lang="en-ZA" dirty="0"/>
          </a:p>
          <a:p>
            <a:endParaRPr lang="en-ZA" dirty="0"/>
          </a:p>
        </p:txBody>
      </p:sp>
    </p:spTree>
    <p:extLst>
      <p:ext uri="{BB962C8B-B14F-4D97-AF65-F5344CB8AC3E}">
        <p14:creationId xmlns:p14="http://schemas.microsoft.com/office/powerpoint/2010/main" val="3059176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Readings </a:t>
            </a:r>
            <a:endParaRPr lang="en-ZA" dirty="0"/>
          </a:p>
        </p:txBody>
      </p:sp>
      <p:sp>
        <p:nvSpPr>
          <p:cNvPr id="3" name="Content Placeholder 2"/>
          <p:cNvSpPr>
            <a:spLocks noGrp="1"/>
          </p:cNvSpPr>
          <p:nvPr>
            <p:ph idx="1"/>
          </p:nvPr>
        </p:nvSpPr>
        <p:spPr/>
        <p:txBody>
          <a:bodyPr>
            <a:normAutofit/>
          </a:bodyPr>
          <a:lstStyle/>
          <a:p>
            <a:r>
              <a:rPr lang="en-ZA" b="1" dirty="0" smtClean="0"/>
              <a:t>Polymorphism </a:t>
            </a:r>
            <a:r>
              <a:rPr lang="en-ZA" b="1" dirty="0"/>
              <a:t>(C# Programming Guide) http://msdn.microsoft.com/en-us/library/ms173152.aspx</a:t>
            </a:r>
          </a:p>
          <a:p>
            <a:r>
              <a:rPr lang="en-ZA" dirty="0" smtClean="0"/>
              <a:t>Inheritance </a:t>
            </a:r>
            <a:r>
              <a:rPr lang="en-ZA" dirty="0"/>
              <a:t>(C# Programming Guide</a:t>
            </a:r>
            <a:r>
              <a:rPr lang="en-ZA" dirty="0" smtClean="0"/>
              <a:t>) http</a:t>
            </a:r>
            <a:r>
              <a:rPr lang="en-ZA" dirty="0"/>
              <a:t>://</a:t>
            </a:r>
            <a:r>
              <a:rPr lang="en-ZA" dirty="0" smtClean="0"/>
              <a:t>msdn.microsoft.com/en-us/library/ms173149.aspx</a:t>
            </a:r>
          </a:p>
        </p:txBody>
      </p:sp>
    </p:spTree>
    <p:extLst>
      <p:ext uri="{BB962C8B-B14F-4D97-AF65-F5344CB8AC3E}">
        <p14:creationId xmlns:p14="http://schemas.microsoft.com/office/powerpoint/2010/main" val="687140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altLang="en-US" sz="4800" b="1" dirty="0">
                <a:solidFill>
                  <a:schemeClr val="tx1"/>
                </a:solidFill>
                <a:latin typeface="Comic Sans MS" pitchFamily="66" charset="0"/>
              </a:rPr>
              <a:t>Inheritance-Code re-use</a:t>
            </a:r>
            <a:endParaRPr lang="en-ZA"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578" t="24424" r="14216" b="20238"/>
          <a:stretch/>
        </p:blipFill>
        <p:spPr bwMode="auto">
          <a:xfrm>
            <a:off x="457199" y="1786596"/>
            <a:ext cx="7870377" cy="469040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2742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8305800" cy="914400"/>
          </a:xfrm>
          <a:solidFill>
            <a:schemeClr val="bg1"/>
          </a:solidFill>
        </p:spPr>
        <p:txBody>
          <a:bodyPr/>
          <a:lstStyle/>
          <a:p>
            <a:pPr algn="ctr"/>
            <a:r>
              <a:rPr lang="en-US" altLang="en-US" b="1" smtClean="0">
                <a:solidFill>
                  <a:schemeClr val="tx1"/>
                </a:solidFill>
                <a:latin typeface="Comic Sans MS" pitchFamily="66" charset="0"/>
              </a:rPr>
              <a:t>INHERITANCE</a:t>
            </a:r>
            <a:endParaRPr lang="en-GB" altLang="en-US" b="1" smtClean="0">
              <a:solidFill>
                <a:schemeClr val="tx1"/>
              </a:solidFill>
              <a:latin typeface="Comic Sans MS" pitchFamily="66" charset="0"/>
            </a:endParaRPr>
          </a:p>
        </p:txBody>
      </p:sp>
      <p:sp>
        <p:nvSpPr>
          <p:cNvPr id="512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45697BF-42B0-42A4-A76B-B6D6B714F59A}" type="slidenum">
              <a:rPr lang="en-GB" altLang="en-US">
                <a:solidFill>
                  <a:srgbClr val="FFFFFF"/>
                </a:solidFill>
              </a:rPr>
              <a:pPr eaLnBrk="1" hangingPunct="1"/>
              <a:t>3</a:t>
            </a:fld>
            <a:endParaRPr lang="en-GB" altLang="en-US">
              <a:solidFill>
                <a:srgbClr val="FFFFFF"/>
              </a:solidFill>
            </a:endParaRPr>
          </a:p>
        </p:txBody>
      </p:sp>
      <p:sp>
        <p:nvSpPr>
          <p:cNvPr id="29699" name="Rectangle 3"/>
          <p:cNvSpPr>
            <a:spLocks noGrp="1" noChangeArrowheads="1"/>
          </p:cNvSpPr>
          <p:nvPr>
            <p:ph sz="quarter" idx="1"/>
          </p:nvPr>
        </p:nvSpPr>
        <p:spPr>
          <a:xfrm>
            <a:off x="571500" y="928688"/>
            <a:ext cx="8267700" cy="5410200"/>
          </a:xfrm>
        </p:spPr>
        <p:txBody>
          <a:bodyPr/>
          <a:lstStyle/>
          <a:p>
            <a:pPr marL="365125" indent="-282575">
              <a:lnSpc>
                <a:spcPct val="150000"/>
              </a:lnSpc>
              <a:buFont typeface="Wingdings 2" pitchFamily="18" charset="2"/>
              <a:buChar char=""/>
            </a:pPr>
            <a:r>
              <a:rPr lang="en-US" altLang="en-US" sz="1800" dirty="0" smtClean="0">
                <a:latin typeface="Comic Sans MS" pitchFamily="66" charset="0"/>
              </a:rPr>
              <a:t>Key feature of OOP</a:t>
            </a:r>
          </a:p>
          <a:p>
            <a:pPr marL="365125" indent="-282575">
              <a:lnSpc>
                <a:spcPct val="150000"/>
              </a:lnSpc>
              <a:buFont typeface="Wingdings 2" pitchFamily="18" charset="2"/>
              <a:buChar char=""/>
            </a:pPr>
            <a:r>
              <a:rPr lang="en-US" altLang="en-US" sz="1800" dirty="0" smtClean="0">
                <a:latin typeface="Comic Sans MS" pitchFamily="66" charset="0"/>
              </a:rPr>
              <a:t>Common features – </a:t>
            </a:r>
            <a:r>
              <a:rPr lang="en-US" altLang="en-US" sz="1800" b="1" dirty="0" smtClean="0">
                <a:solidFill>
                  <a:srgbClr val="FF0000"/>
                </a:solidFill>
                <a:latin typeface="Comic Sans MS" pitchFamily="66" charset="0"/>
              </a:rPr>
              <a:t>base class</a:t>
            </a:r>
          </a:p>
          <a:p>
            <a:pPr marL="365125" indent="-282575">
              <a:lnSpc>
                <a:spcPct val="150000"/>
              </a:lnSpc>
              <a:buFont typeface="Wingdings 2" pitchFamily="18" charset="2"/>
              <a:buChar char=""/>
            </a:pPr>
            <a:r>
              <a:rPr lang="en-US" altLang="en-US" sz="1800" dirty="0" err="1" smtClean="0">
                <a:latin typeface="Comic Sans MS" pitchFamily="66" charset="0"/>
              </a:rPr>
              <a:t>Specialised</a:t>
            </a:r>
            <a:r>
              <a:rPr lang="en-US" altLang="en-US" sz="1800" dirty="0" smtClean="0">
                <a:latin typeface="Comic Sans MS" pitchFamily="66" charset="0"/>
              </a:rPr>
              <a:t> features – </a:t>
            </a:r>
            <a:r>
              <a:rPr lang="en-US" altLang="en-US" sz="1800" b="1" dirty="0" smtClean="0">
                <a:solidFill>
                  <a:srgbClr val="FF0000"/>
                </a:solidFill>
                <a:latin typeface="Comic Sans MS" pitchFamily="66" charset="0"/>
              </a:rPr>
              <a:t>derived classes</a:t>
            </a:r>
          </a:p>
          <a:p>
            <a:pPr marL="365125" indent="-282575">
              <a:lnSpc>
                <a:spcPct val="150000"/>
              </a:lnSpc>
              <a:buFont typeface="Wingdings 2" pitchFamily="18" charset="2"/>
              <a:buChar char=""/>
            </a:pPr>
            <a:r>
              <a:rPr lang="en-US" altLang="en-US" sz="1800" dirty="0" smtClean="0">
                <a:latin typeface="Comic Sans MS" pitchFamily="66" charset="0"/>
              </a:rPr>
              <a:t>Derived classes </a:t>
            </a:r>
            <a:r>
              <a:rPr lang="en-US" altLang="en-US" sz="1800" b="1" dirty="0" smtClean="0">
                <a:solidFill>
                  <a:srgbClr val="FF0000"/>
                </a:solidFill>
                <a:latin typeface="Comic Sans MS" pitchFamily="66" charset="0"/>
              </a:rPr>
              <a:t>inherit</a:t>
            </a:r>
            <a:r>
              <a:rPr lang="en-US" altLang="en-US" sz="1800" dirty="0" smtClean="0">
                <a:solidFill>
                  <a:srgbClr val="FF0000"/>
                </a:solidFill>
                <a:latin typeface="Comic Sans MS" pitchFamily="66" charset="0"/>
              </a:rPr>
              <a:t> </a:t>
            </a:r>
            <a:r>
              <a:rPr lang="en-US" altLang="en-US" sz="1800" dirty="0" smtClean="0">
                <a:latin typeface="Comic Sans MS" pitchFamily="66" charset="0"/>
              </a:rPr>
              <a:t>standard </a:t>
            </a:r>
            <a:r>
              <a:rPr lang="en-US" altLang="en-US" sz="1800" dirty="0" err="1" smtClean="0">
                <a:latin typeface="Comic Sans MS" pitchFamily="66" charset="0"/>
              </a:rPr>
              <a:t>behaviour</a:t>
            </a:r>
            <a:endParaRPr lang="en-US" altLang="en-US" sz="1800" dirty="0" smtClean="0">
              <a:latin typeface="Comic Sans MS" pitchFamily="66" charset="0"/>
            </a:endParaRPr>
          </a:p>
          <a:p>
            <a:pPr marL="365125" indent="-282575">
              <a:lnSpc>
                <a:spcPct val="150000"/>
              </a:lnSpc>
              <a:buFont typeface="Wingdings 2" pitchFamily="18" charset="2"/>
              <a:buChar char=""/>
            </a:pPr>
            <a:r>
              <a:rPr lang="en-US" altLang="en-US" sz="1800" dirty="0" smtClean="0">
                <a:latin typeface="Comic Sans MS" pitchFamily="66" charset="0"/>
              </a:rPr>
              <a:t>Derived classes can </a:t>
            </a:r>
            <a:r>
              <a:rPr lang="en-US" altLang="en-US" sz="1800" b="1" dirty="0" smtClean="0">
                <a:solidFill>
                  <a:srgbClr val="FF0000"/>
                </a:solidFill>
                <a:latin typeface="Comic Sans MS" pitchFamily="66" charset="0"/>
              </a:rPr>
              <a:t>OVERRIDE </a:t>
            </a:r>
            <a:r>
              <a:rPr lang="en-US" altLang="en-US" sz="1800" dirty="0" smtClean="0">
                <a:latin typeface="Comic Sans MS" pitchFamily="66" charset="0"/>
              </a:rPr>
              <a:t>(replace) features inherited from the base class</a:t>
            </a:r>
          </a:p>
          <a:p>
            <a:pPr marL="82550" indent="0">
              <a:lnSpc>
                <a:spcPct val="150000"/>
              </a:lnSpc>
              <a:buNone/>
            </a:pPr>
            <a:r>
              <a:rPr lang="en-US" altLang="en-US" sz="1800" dirty="0" smtClean="0">
                <a:latin typeface="Comic Sans MS" pitchFamily="66" charset="0"/>
              </a:rPr>
              <a:t/>
            </a:r>
            <a:br>
              <a:rPr lang="en-US" altLang="en-US" sz="1800" dirty="0" smtClean="0">
                <a:latin typeface="Comic Sans MS" pitchFamily="66" charset="0"/>
              </a:rPr>
            </a:br>
            <a:endParaRPr lang="en-US" altLang="en-US" sz="1800" dirty="0" smtClean="0">
              <a:latin typeface="Comic Sans MS" pitchFamily="66" charset="0"/>
            </a:endParaRPr>
          </a:p>
          <a:p>
            <a:pPr marL="365125" indent="-282575">
              <a:lnSpc>
                <a:spcPct val="150000"/>
              </a:lnSpc>
              <a:buFont typeface="Wingdings" pitchFamily="2" charset="2"/>
              <a:buNone/>
            </a:pPr>
            <a:r>
              <a:rPr lang="en-US" altLang="en-US" sz="1800" b="1" dirty="0" smtClean="0">
                <a:solidFill>
                  <a:schemeClr val="accent2"/>
                </a:solidFill>
                <a:latin typeface="Comic Sans MS" pitchFamily="66" charset="0"/>
              </a:rPr>
              <a:t>	</a:t>
            </a:r>
            <a:endParaRPr lang="en-GB" altLang="en-US" sz="1800" dirty="0" smtClean="0">
              <a:latin typeface="Comic Sans MS" pitchFamily="66" charset="0"/>
            </a:endParaRPr>
          </a:p>
        </p:txBody>
      </p:sp>
      <p:sp>
        <p:nvSpPr>
          <p:cNvPr id="51205" name="Rectangle 5"/>
          <p:cNvSpPr>
            <a:spLocks noChangeArrowheads="1"/>
          </p:cNvSpPr>
          <p:nvPr/>
        </p:nvSpPr>
        <p:spPr bwMode="auto">
          <a:xfrm>
            <a:off x="611188" y="1341438"/>
            <a:ext cx="806450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90000"/>
              </a:lnSpc>
              <a:spcBef>
                <a:spcPct val="20000"/>
              </a:spcBef>
              <a:buFontTx/>
              <a:buChar char="•"/>
            </a:pPr>
            <a:endParaRPr lang="en-US" altLang="en-US" sz="2800">
              <a:latin typeface="Comic Sans MS" pitchFamily="66" charset="0"/>
            </a:endParaRPr>
          </a:p>
          <a:p>
            <a:pPr eaLnBrk="1" hangingPunct="1">
              <a:lnSpc>
                <a:spcPct val="90000"/>
              </a:lnSpc>
              <a:spcBef>
                <a:spcPct val="20000"/>
              </a:spcBef>
            </a:pPr>
            <a:endParaRPr lang="en-US" altLang="en-US" sz="2800">
              <a:latin typeface="Comic Sans MS" pitchFamily="66"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47" t="30357" r="65865" b="50000"/>
          <a:stretch/>
        </p:blipFill>
        <p:spPr bwMode="auto">
          <a:xfrm>
            <a:off x="2164783" y="4359354"/>
            <a:ext cx="4957310" cy="24786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8727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8382000" cy="457200"/>
          </a:xfrm>
          <a:solidFill>
            <a:schemeClr val="bg1"/>
          </a:solidFill>
        </p:spPr>
        <p:txBody>
          <a:bodyPr/>
          <a:lstStyle/>
          <a:p>
            <a:pPr algn="ctr"/>
            <a:r>
              <a:rPr lang="en-US" altLang="en-US" sz="2800" dirty="0" smtClean="0">
                <a:solidFill>
                  <a:schemeClr val="tx1"/>
                </a:solidFill>
                <a:latin typeface="Comic Sans MS" pitchFamily="66" charset="0"/>
              </a:rPr>
              <a:t>Example:   Account – BASE CLASS</a:t>
            </a:r>
            <a:endParaRPr lang="en-GB" altLang="en-US" sz="2800" dirty="0" smtClean="0">
              <a:solidFill>
                <a:schemeClr val="tx1"/>
              </a:solidFill>
              <a:latin typeface="Comic Sans MS" pitchFamily="66" charset="0"/>
            </a:endParaRPr>
          </a:p>
        </p:txBody>
      </p:sp>
      <p:sp>
        <p:nvSpPr>
          <p:cNvPr id="532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504F00E-E004-4D5C-BA1C-97B068464CF1}" type="slidenum">
              <a:rPr lang="en-GB" altLang="en-US">
                <a:solidFill>
                  <a:srgbClr val="FFFFFF"/>
                </a:solidFill>
              </a:rPr>
              <a:pPr eaLnBrk="1" hangingPunct="1"/>
              <a:t>4</a:t>
            </a:fld>
            <a:endParaRPr lang="en-GB" altLang="en-US">
              <a:solidFill>
                <a:srgbClr val="FFFFFF"/>
              </a:solidFill>
            </a:endParaRPr>
          </a:p>
        </p:txBody>
      </p:sp>
      <p:sp>
        <p:nvSpPr>
          <p:cNvPr id="53252" name="Rectangle 3"/>
          <p:cNvSpPr>
            <a:spLocks noGrp="1" noChangeArrowheads="1"/>
          </p:cNvSpPr>
          <p:nvPr>
            <p:ph sz="quarter" idx="1"/>
          </p:nvPr>
        </p:nvSpPr>
        <p:spPr>
          <a:xfrm>
            <a:off x="428625" y="928688"/>
            <a:ext cx="4286250" cy="5410200"/>
          </a:xfrm>
        </p:spPr>
        <p:txBody>
          <a:bodyPr/>
          <a:lstStyle/>
          <a:p>
            <a:pPr algn="just">
              <a:lnSpc>
                <a:spcPct val="90000"/>
              </a:lnSpc>
            </a:pPr>
            <a:r>
              <a:rPr lang="en-GB" altLang="en-US" sz="1800" smtClean="0">
                <a:latin typeface="Comic Sans MS" pitchFamily="66" charset="0"/>
              </a:rPr>
              <a:t>A base class needs to contain </a:t>
            </a:r>
            <a:r>
              <a:rPr lang="en-GB" altLang="en-US" sz="1800" b="1" smtClean="0">
                <a:latin typeface="Comic Sans MS" pitchFamily="66" charset="0"/>
              </a:rPr>
              <a:t>all common data</a:t>
            </a:r>
            <a:r>
              <a:rPr lang="en-GB" altLang="en-US" sz="1800" smtClean="0">
                <a:latin typeface="Comic Sans MS" pitchFamily="66" charset="0"/>
              </a:rPr>
              <a:t> values</a:t>
            </a:r>
          </a:p>
          <a:p>
            <a:pPr algn="just">
              <a:lnSpc>
                <a:spcPct val="90000"/>
              </a:lnSpc>
            </a:pPr>
            <a:endParaRPr lang="en-GB" altLang="en-US" sz="1800" smtClean="0">
              <a:latin typeface="Comic Sans MS" pitchFamily="66" charset="0"/>
            </a:endParaRPr>
          </a:p>
          <a:p>
            <a:pPr algn="just">
              <a:lnSpc>
                <a:spcPct val="90000"/>
              </a:lnSpc>
            </a:pPr>
            <a:r>
              <a:rPr lang="en-GB" altLang="en-US" sz="1800" smtClean="0">
                <a:latin typeface="Comic Sans MS" pitchFamily="66" charset="0"/>
              </a:rPr>
              <a:t>Change the access specifier for every data value to </a:t>
            </a:r>
            <a:r>
              <a:rPr lang="en-GB" altLang="en-US" sz="1800" b="1" smtClean="0">
                <a:latin typeface="Comic Sans MS" pitchFamily="66" charset="0"/>
              </a:rPr>
              <a:t>Protected (</a:t>
            </a:r>
            <a:r>
              <a:rPr lang="en-GB" altLang="en-US" sz="1800" smtClean="0">
                <a:latin typeface="Comic Sans MS" pitchFamily="66" charset="0"/>
              </a:rPr>
              <a:t>replace Private).  This enables the derived class to use these variables directly (the variables becomes visible in the derived class) --</a:t>
            </a:r>
            <a:r>
              <a:rPr lang="en-GB" altLang="en-US" sz="1800" b="1" smtClean="0">
                <a:solidFill>
                  <a:srgbClr val="FF0000"/>
                </a:solidFill>
                <a:latin typeface="Comic Sans MS" pitchFamily="66" charset="0"/>
              </a:rPr>
              <a:t>WARNING</a:t>
            </a:r>
          </a:p>
          <a:p>
            <a:pPr algn="just">
              <a:lnSpc>
                <a:spcPct val="90000"/>
              </a:lnSpc>
            </a:pPr>
            <a:endParaRPr lang="en-GB" altLang="en-US" sz="1800" smtClean="0">
              <a:latin typeface="Comic Sans MS" pitchFamily="66" charset="0"/>
            </a:endParaRPr>
          </a:p>
          <a:p>
            <a:pPr algn="just">
              <a:lnSpc>
                <a:spcPct val="90000"/>
              </a:lnSpc>
            </a:pPr>
            <a:r>
              <a:rPr lang="en-GB" altLang="en-US" sz="1800" smtClean="0">
                <a:latin typeface="Comic Sans MS" pitchFamily="66" charset="0"/>
              </a:rPr>
              <a:t>All public and protected variables and methods are inherited with the exception of the constructor.</a:t>
            </a:r>
          </a:p>
          <a:p>
            <a:pPr lvl="1" algn="just">
              <a:lnSpc>
                <a:spcPct val="90000"/>
              </a:lnSpc>
            </a:pPr>
            <a:r>
              <a:rPr lang="en-GB" altLang="en-US" sz="1500" smtClean="0">
                <a:latin typeface="Comic Sans MS" pitchFamily="66" charset="0"/>
              </a:rPr>
              <a:t>Therefore each derived class must define its own constructor  (constructors are not inheritable). base class MUST contain </a:t>
            </a:r>
            <a:r>
              <a:rPr lang="en-GB" altLang="en-US" sz="1500" b="1" smtClean="0">
                <a:latin typeface="Comic Sans MS" pitchFamily="66" charset="0"/>
              </a:rPr>
              <a:t>at least ONE</a:t>
            </a:r>
            <a:r>
              <a:rPr lang="en-GB" altLang="en-US" sz="1500" smtClean="0">
                <a:latin typeface="Comic Sans MS" pitchFamily="66" charset="0"/>
              </a:rPr>
              <a:t> default CONSTRUCTOR.</a:t>
            </a:r>
          </a:p>
          <a:p>
            <a:pPr algn="just">
              <a:lnSpc>
                <a:spcPct val="90000"/>
              </a:lnSpc>
            </a:pPr>
            <a:endParaRPr lang="en-GB" altLang="en-US" sz="1800" smtClean="0">
              <a:latin typeface="Comic Sans MS" pitchFamily="66" charset="0"/>
            </a:endParaRPr>
          </a:p>
        </p:txBody>
      </p:sp>
      <p:grpSp>
        <p:nvGrpSpPr>
          <p:cNvPr id="53253" name="Group 20"/>
          <p:cNvGrpSpPr>
            <a:grpSpLocks/>
          </p:cNvGrpSpPr>
          <p:nvPr/>
        </p:nvGrpSpPr>
        <p:grpSpPr bwMode="auto">
          <a:xfrm>
            <a:off x="5072063" y="1000125"/>
            <a:ext cx="3000375" cy="3575050"/>
            <a:chOff x="5072066" y="1357298"/>
            <a:chExt cx="3000396" cy="3218099"/>
          </a:xfrm>
        </p:grpSpPr>
        <p:sp>
          <p:nvSpPr>
            <p:cNvPr id="53257" name="TextBox 3"/>
            <p:cNvSpPr txBox="1">
              <a:spLocks noChangeArrowheads="1"/>
            </p:cNvSpPr>
            <p:nvPr/>
          </p:nvSpPr>
          <p:spPr bwMode="auto">
            <a:xfrm>
              <a:off x="5500694" y="1357298"/>
              <a:ext cx="2143140" cy="166199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ZA" altLang="en-US"/>
                <a:t>Account:</a:t>
              </a:r>
            </a:p>
            <a:p>
              <a:pPr algn="just" eaLnBrk="1" hangingPunct="1"/>
              <a:endParaRPr lang="en-ZA" altLang="en-US" sz="1200"/>
            </a:p>
            <a:p>
              <a:pPr algn="just" eaLnBrk="1" hangingPunct="1"/>
              <a:r>
                <a:rPr lang="en-ZA" altLang="en-US" sz="1200"/>
                <a:t>AccountHolder</a:t>
              </a:r>
            </a:p>
            <a:p>
              <a:pPr algn="just" eaLnBrk="1" hangingPunct="1"/>
              <a:r>
                <a:rPr lang="en-ZA" altLang="en-US" sz="1200"/>
                <a:t>AccountNumber</a:t>
              </a:r>
            </a:p>
            <a:p>
              <a:pPr algn="just" eaLnBrk="1" hangingPunct="1"/>
              <a:r>
                <a:rPr lang="en-ZA" altLang="en-US" sz="1200"/>
                <a:t>Balance</a:t>
              </a:r>
            </a:p>
            <a:p>
              <a:pPr algn="just" eaLnBrk="1" hangingPunct="1"/>
              <a:r>
                <a:rPr lang="en-GB" altLang="en-US" sz="1200">
                  <a:latin typeface="Comic Sans MS" pitchFamily="66" charset="0"/>
                </a:rPr>
                <a:t>Deposit ()</a:t>
              </a:r>
            </a:p>
            <a:p>
              <a:pPr algn="just" eaLnBrk="1" hangingPunct="1"/>
              <a:r>
                <a:rPr lang="en-GB" altLang="en-US" sz="1200">
                  <a:latin typeface="Comic Sans MS" pitchFamily="66" charset="0"/>
                </a:rPr>
                <a:t>WithDrawal ()</a:t>
              </a:r>
            </a:p>
            <a:p>
              <a:pPr algn="just" eaLnBrk="1" hangingPunct="1"/>
              <a:r>
                <a:rPr lang="en-GB" altLang="en-US" sz="1200">
                  <a:latin typeface="Comic Sans MS" pitchFamily="66" charset="0"/>
                </a:rPr>
                <a:t>Display()</a:t>
              </a:r>
            </a:p>
            <a:p>
              <a:pPr algn="just" eaLnBrk="1" hangingPunct="1"/>
              <a:r>
                <a:rPr lang="en-GB" altLang="en-US" sz="1200">
                  <a:latin typeface="Comic Sans MS" pitchFamily="66" charset="0"/>
                </a:rPr>
                <a:t>Constructor √√</a:t>
              </a:r>
              <a:endParaRPr lang="en-ZA" altLang="en-US" sz="1200"/>
            </a:p>
          </p:txBody>
        </p:sp>
        <p:sp>
          <p:nvSpPr>
            <p:cNvPr id="53258" name="TextBox 5"/>
            <p:cNvSpPr txBox="1">
              <a:spLocks noChangeArrowheads="1"/>
            </p:cNvSpPr>
            <p:nvPr/>
          </p:nvSpPr>
          <p:spPr bwMode="auto">
            <a:xfrm>
              <a:off x="5072066" y="3929066"/>
              <a:ext cx="1214446" cy="64633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ZA" altLang="en-US"/>
                <a:t>Savings Account</a:t>
              </a:r>
            </a:p>
          </p:txBody>
        </p:sp>
        <p:sp>
          <p:nvSpPr>
            <p:cNvPr id="53259" name="TextBox 6"/>
            <p:cNvSpPr txBox="1">
              <a:spLocks noChangeArrowheads="1"/>
            </p:cNvSpPr>
            <p:nvPr/>
          </p:nvSpPr>
          <p:spPr bwMode="auto">
            <a:xfrm>
              <a:off x="6858016" y="3929066"/>
              <a:ext cx="1214446" cy="64633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ZA" altLang="en-US"/>
                <a:t>Cheque Account</a:t>
              </a:r>
            </a:p>
          </p:txBody>
        </p:sp>
        <p:cxnSp>
          <p:nvCxnSpPr>
            <p:cNvPr id="9" name="Straight Connector 8"/>
            <p:cNvCxnSpPr/>
            <p:nvPr/>
          </p:nvCxnSpPr>
          <p:spPr>
            <a:xfrm>
              <a:off x="5500694" y="1643097"/>
              <a:ext cx="2143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72131" y="3572242"/>
              <a:ext cx="20717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393506" y="3750867"/>
              <a:ext cx="35724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465209" y="3750867"/>
              <a:ext cx="35724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6286465" y="3284855"/>
              <a:ext cx="571598"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846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Polymorphism</a:t>
            </a:r>
            <a:endParaRPr lang="en-ZA" dirty="0"/>
          </a:p>
        </p:txBody>
      </p:sp>
      <p:sp>
        <p:nvSpPr>
          <p:cNvPr id="3" name="Content Placeholder 2"/>
          <p:cNvSpPr>
            <a:spLocks noGrp="1"/>
          </p:cNvSpPr>
          <p:nvPr>
            <p:ph idx="1"/>
          </p:nvPr>
        </p:nvSpPr>
        <p:spPr/>
        <p:txBody>
          <a:bodyPr>
            <a:normAutofit/>
          </a:bodyPr>
          <a:lstStyle/>
          <a:p>
            <a:pPr marL="342900" lvl="1">
              <a:buClr>
                <a:schemeClr val="accent1"/>
              </a:buClr>
            </a:pPr>
            <a:r>
              <a:rPr lang="en-ZA" dirty="0"/>
              <a:t>Polymorphism </a:t>
            </a:r>
            <a:r>
              <a:rPr lang="en-ZA" dirty="0" smtClean="0"/>
              <a:t>- </a:t>
            </a:r>
            <a:r>
              <a:rPr lang="en-ZA" dirty="0"/>
              <a:t>means "</a:t>
            </a:r>
            <a:r>
              <a:rPr lang="en-ZA" dirty="0" smtClean="0"/>
              <a:t>many-shaped“, one </a:t>
            </a:r>
            <a:r>
              <a:rPr lang="en-ZA" dirty="0"/>
              <a:t>name many forms. "Many forms of a single object is called Polymorphism." </a:t>
            </a:r>
          </a:p>
          <a:p>
            <a:endParaRPr lang="en-ZA" dirty="0" smtClean="0"/>
          </a:p>
          <a:p>
            <a:r>
              <a:rPr lang="en-ZA" dirty="0" smtClean="0"/>
              <a:t>For example:</a:t>
            </a:r>
          </a:p>
          <a:p>
            <a:pPr lvl="1"/>
            <a:r>
              <a:rPr lang="en-ZA" dirty="0" smtClean="0"/>
              <a:t>one </a:t>
            </a:r>
            <a:r>
              <a:rPr lang="en-ZA" dirty="0"/>
              <a:t>object behaving as multiple </a:t>
            </a:r>
            <a:r>
              <a:rPr lang="en-ZA" dirty="0" smtClean="0"/>
              <a:t>forms</a:t>
            </a:r>
          </a:p>
          <a:p>
            <a:pPr lvl="1"/>
            <a:r>
              <a:rPr lang="en-ZA" dirty="0" smtClean="0"/>
              <a:t>One </a:t>
            </a:r>
            <a:r>
              <a:rPr lang="en-ZA" dirty="0"/>
              <a:t>function behaves in different forms. </a:t>
            </a:r>
            <a:endParaRPr lang="en-ZA" dirty="0" smtClean="0"/>
          </a:p>
          <a:p>
            <a:pPr lvl="1"/>
            <a:r>
              <a:rPr lang="en-ZA" dirty="0"/>
              <a:t>Your mobile phone, one name but many forms: </a:t>
            </a:r>
          </a:p>
          <a:p>
            <a:pPr lvl="2"/>
            <a:r>
              <a:rPr lang="en-ZA" dirty="0" smtClean="0"/>
              <a:t>As </a:t>
            </a:r>
            <a:r>
              <a:rPr lang="en-ZA" dirty="0"/>
              <a:t>phone </a:t>
            </a:r>
          </a:p>
          <a:p>
            <a:pPr lvl="2"/>
            <a:r>
              <a:rPr lang="en-ZA" dirty="0" smtClean="0"/>
              <a:t>As </a:t>
            </a:r>
            <a:r>
              <a:rPr lang="en-ZA" dirty="0"/>
              <a:t>camera </a:t>
            </a:r>
          </a:p>
          <a:p>
            <a:pPr lvl="2"/>
            <a:r>
              <a:rPr lang="en-ZA" dirty="0" smtClean="0"/>
              <a:t>As </a:t>
            </a:r>
            <a:r>
              <a:rPr lang="en-ZA" dirty="0"/>
              <a:t>mp3 player </a:t>
            </a:r>
          </a:p>
          <a:p>
            <a:pPr lvl="2"/>
            <a:r>
              <a:rPr lang="en-ZA" dirty="0" smtClean="0"/>
              <a:t>As </a:t>
            </a:r>
            <a:r>
              <a:rPr lang="en-ZA" dirty="0"/>
              <a:t>radio </a:t>
            </a:r>
            <a:endParaRPr lang="en-ZA" dirty="0" smtClean="0"/>
          </a:p>
          <a:p>
            <a:pPr lvl="1"/>
            <a:r>
              <a:rPr lang="en-ZA" dirty="0" smtClean="0"/>
              <a:t>Person </a:t>
            </a:r>
            <a:r>
              <a:rPr lang="en-ZA" dirty="0"/>
              <a:t>behaves as a SON in house, at the same time that person behaves like an EMPLOYEE in the office. </a:t>
            </a:r>
          </a:p>
          <a:p>
            <a:pPr lvl="1"/>
            <a:endParaRPr lang="en-ZA" dirty="0" smtClean="0"/>
          </a:p>
        </p:txBody>
      </p:sp>
    </p:spTree>
    <p:extLst>
      <p:ext uri="{BB962C8B-B14F-4D97-AF65-F5344CB8AC3E}">
        <p14:creationId xmlns:p14="http://schemas.microsoft.com/office/powerpoint/2010/main" val="332096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Polymorphism</a:t>
            </a:r>
            <a:endParaRPr lang="en-ZA" dirty="0"/>
          </a:p>
        </p:txBody>
      </p:sp>
      <p:sp>
        <p:nvSpPr>
          <p:cNvPr id="3" name="Content Placeholder 2"/>
          <p:cNvSpPr>
            <a:spLocks noGrp="1"/>
          </p:cNvSpPr>
          <p:nvPr>
            <p:ph idx="1"/>
          </p:nvPr>
        </p:nvSpPr>
        <p:spPr>
          <a:xfrm>
            <a:off x="381000" y="1492348"/>
            <a:ext cx="7620000" cy="4800600"/>
          </a:xfrm>
        </p:spPr>
        <p:txBody>
          <a:bodyPr>
            <a:normAutofit/>
          </a:bodyPr>
          <a:lstStyle/>
          <a:p>
            <a:pPr marL="342900" lvl="1">
              <a:buClr>
                <a:schemeClr val="accent1"/>
              </a:buClr>
            </a:pPr>
            <a:r>
              <a:rPr lang="en-ZA" dirty="0" smtClean="0"/>
              <a:t>Types of polymorphism</a:t>
            </a:r>
            <a:endParaRPr lang="en-ZA" dirty="0"/>
          </a:p>
          <a:p>
            <a:endParaRPr lang="en-ZA" dirty="0" smtClean="0"/>
          </a:p>
          <a:p>
            <a:pPr lvl="1"/>
            <a:endParaRPr lang="en-ZA" dirty="0" smtClean="0"/>
          </a:p>
        </p:txBody>
      </p:sp>
      <p:pic>
        <p:nvPicPr>
          <p:cNvPr id="3074" name="Picture 2" descr="http://www.codeproject.com/KB/dotnet/602141/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51367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2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ZA" b="1" dirty="0" smtClean="0"/>
              <a:t>Polymorphism - overloading</a:t>
            </a:r>
            <a:endParaRPr lang="en-ZA"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303" t="25397" r="44616" b="18055"/>
          <a:stretch/>
        </p:blipFill>
        <p:spPr bwMode="auto">
          <a:xfrm>
            <a:off x="1" y="1076324"/>
            <a:ext cx="6858000" cy="5781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02194" y="2511083"/>
            <a:ext cx="1524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ZA" sz="1400" dirty="0" smtClean="0"/>
              <a:t>Same method name, with identical parameter # but different parameter data type</a:t>
            </a:r>
          </a:p>
          <a:p>
            <a:endParaRPr lang="en-ZA" sz="1400" dirty="0"/>
          </a:p>
          <a:p>
            <a:r>
              <a:rPr lang="en-ZA" sz="1400" dirty="0" smtClean="0"/>
              <a:t>Method overloading!!!</a:t>
            </a:r>
            <a:endParaRPr lang="en-ZA" sz="1400" dirty="0"/>
          </a:p>
        </p:txBody>
      </p:sp>
      <p:sp>
        <p:nvSpPr>
          <p:cNvPr id="5" name="Right Brace 4"/>
          <p:cNvSpPr/>
          <p:nvPr/>
        </p:nvSpPr>
        <p:spPr>
          <a:xfrm>
            <a:off x="6629400" y="1981200"/>
            <a:ext cx="381000" cy="216693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6" name="TextBox 5"/>
          <p:cNvSpPr txBox="1"/>
          <p:nvPr/>
        </p:nvSpPr>
        <p:spPr>
          <a:xfrm>
            <a:off x="6163994" y="5734853"/>
            <a:ext cx="2362200" cy="954107"/>
          </a:xfrm>
          <a:prstGeom prst="rect">
            <a:avLst/>
          </a:prstGeom>
          <a:solidFill>
            <a:srgbClr val="FFC000"/>
          </a:solidFill>
        </p:spPr>
        <p:txBody>
          <a:bodyPr wrap="square" rtlCol="0">
            <a:spAutoFit/>
          </a:bodyPr>
          <a:lstStyle/>
          <a:p>
            <a:r>
              <a:rPr lang="en-ZA" sz="1400" dirty="0" smtClean="0"/>
              <a:t>One method behaving differently – depending on the data type in this instance</a:t>
            </a:r>
            <a:endParaRPr lang="en-ZA" sz="1400" dirty="0"/>
          </a:p>
        </p:txBody>
      </p:sp>
      <p:cxnSp>
        <p:nvCxnSpPr>
          <p:cNvPr id="8" name="Straight Arrow Connector 7"/>
          <p:cNvCxnSpPr>
            <a:stCxn id="4" idx="2"/>
            <a:endCxn id="6" idx="0"/>
          </p:cNvCxnSpPr>
          <p:nvPr/>
        </p:nvCxnSpPr>
        <p:spPr>
          <a:xfrm flipH="1">
            <a:off x="7345094" y="4757852"/>
            <a:ext cx="419100" cy="97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384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Dynamic polymorphism</a:t>
            </a:r>
          </a:p>
        </p:txBody>
      </p:sp>
      <p:sp>
        <p:nvSpPr>
          <p:cNvPr id="3" name="Content Placeholder 2"/>
          <p:cNvSpPr>
            <a:spLocks noGrp="1"/>
          </p:cNvSpPr>
          <p:nvPr>
            <p:ph idx="1"/>
          </p:nvPr>
        </p:nvSpPr>
        <p:spPr/>
        <p:txBody>
          <a:bodyPr/>
          <a:lstStyle/>
          <a:p>
            <a:r>
              <a:rPr lang="en-ZA" dirty="0"/>
              <a:t>In this type of polymorphism methods have the same name, same signature but different in the implementation.</a:t>
            </a:r>
            <a:br>
              <a:rPr lang="en-ZA" dirty="0"/>
            </a:br>
            <a:r>
              <a:rPr lang="en-ZA" dirty="0"/>
              <a:t>In Dynamic polymorphism methods are overridden so it also called as method overriding. </a:t>
            </a:r>
            <a:endParaRPr lang="en-ZA" dirty="0" smtClean="0"/>
          </a:p>
          <a:p>
            <a:endParaRPr lang="en-ZA" dirty="0"/>
          </a:p>
          <a:p>
            <a:r>
              <a:rPr lang="en-ZA" dirty="0"/>
              <a:t>During run time, Method overriding can be achieved by using inheritance principle and using "</a:t>
            </a:r>
            <a:r>
              <a:rPr lang="en-ZA" b="1" dirty="0"/>
              <a:t>virtual</a:t>
            </a:r>
            <a:r>
              <a:rPr lang="en-ZA" dirty="0"/>
              <a:t>" and "</a:t>
            </a:r>
            <a:r>
              <a:rPr lang="en-ZA" b="1" dirty="0"/>
              <a:t>override</a:t>
            </a:r>
            <a:r>
              <a:rPr lang="en-ZA" dirty="0"/>
              <a:t>" keyword. so this type of polymorphism can also be called as late binding</a:t>
            </a:r>
            <a:r>
              <a:rPr lang="en-ZA" dirty="0" smtClean="0"/>
              <a:t>. </a:t>
            </a:r>
          </a:p>
          <a:p>
            <a:r>
              <a:rPr lang="en-ZA" dirty="0" smtClean="0"/>
              <a:t>In </a:t>
            </a:r>
            <a:r>
              <a:rPr lang="en-ZA" dirty="0"/>
              <a:t>late binding compiler doesn't know what kind of methods it has to call and which can be achieved only during the run time.so it is called as run time polymorphism.</a:t>
            </a:r>
            <a:br>
              <a:rPr lang="en-ZA" dirty="0"/>
            </a:br>
            <a:endParaRPr lang="en-ZA" dirty="0"/>
          </a:p>
        </p:txBody>
      </p:sp>
    </p:spTree>
    <p:extLst>
      <p:ext uri="{BB962C8B-B14F-4D97-AF65-F5344CB8AC3E}">
        <p14:creationId xmlns:p14="http://schemas.microsoft.com/office/powerpoint/2010/main" val="102062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1"/>
            <a:ext cx="7620000" cy="563562"/>
          </a:xfrm>
        </p:spPr>
        <p:txBody>
          <a:bodyPr/>
          <a:lstStyle/>
          <a:p>
            <a:r>
              <a:rPr lang="en-ZA" b="1" dirty="0" smtClean="0"/>
              <a:t>Polymorphism - overriding</a:t>
            </a:r>
            <a:endParaRPr lang="en-ZA"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181" t="18182" r="44927" b="20909"/>
          <a:stretch/>
        </p:blipFill>
        <p:spPr bwMode="auto">
          <a:xfrm>
            <a:off x="0" y="762000"/>
            <a:ext cx="65532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51418" y="2060867"/>
            <a:ext cx="205740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ZA" sz="1400" dirty="0"/>
              <a:t>Method overriding allows us to have methods in the base and derived classes with the same name and the same parameters. </a:t>
            </a:r>
          </a:p>
        </p:txBody>
      </p:sp>
      <p:cxnSp>
        <p:nvCxnSpPr>
          <p:cNvPr id="9" name="Straight Arrow Connector 8"/>
          <p:cNvCxnSpPr>
            <a:stCxn id="3" idx="1"/>
          </p:cNvCxnSpPr>
          <p:nvPr/>
        </p:nvCxnSpPr>
        <p:spPr>
          <a:xfrm flipH="1" flipV="1">
            <a:off x="3581400" y="1905000"/>
            <a:ext cx="2570018" cy="84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733800" y="2753365"/>
            <a:ext cx="2417618" cy="692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8400" y="4800600"/>
            <a:ext cx="2306782" cy="1600438"/>
          </a:xfrm>
          <a:prstGeom prst="rect">
            <a:avLst/>
          </a:prstGeom>
          <a:solidFill>
            <a:schemeClr val="bg2">
              <a:lumMod val="60000"/>
              <a:lumOff val="40000"/>
            </a:schemeClr>
          </a:solidFill>
        </p:spPr>
        <p:txBody>
          <a:bodyPr wrap="square">
            <a:spAutoFit/>
          </a:bodyPr>
          <a:lstStyle/>
          <a:p>
            <a:r>
              <a:rPr lang="en-ZA" sz="1400" dirty="0"/>
              <a:t>Through the reference variable of a base class, the determination of the method to be called is based on the object being referred to by reference variable. </a:t>
            </a:r>
          </a:p>
        </p:txBody>
      </p:sp>
    </p:spTree>
    <p:extLst>
      <p:ext uri="{BB962C8B-B14F-4D97-AF65-F5344CB8AC3E}">
        <p14:creationId xmlns:p14="http://schemas.microsoft.com/office/powerpoint/2010/main" val="2762123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3382</TotalTime>
  <Words>761</Words>
  <Application>Microsoft Office PowerPoint</Application>
  <PresentationFormat>On-screen Show (4:3)</PresentationFormat>
  <Paragraphs>80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 Inheritance and Polymorphism</vt:lpstr>
      <vt:lpstr>Inheritance-Code re-use</vt:lpstr>
      <vt:lpstr>INHERITANCE</vt:lpstr>
      <vt:lpstr>Example:   Account – BASE CLASS</vt:lpstr>
      <vt:lpstr>Polymorphism</vt:lpstr>
      <vt:lpstr>Polymorphism</vt:lpstr>
      <vt:lpstr>Polymorphism - overloading</vt:lpstr>
      <vt:lpstr>Dynamic polymorphism</vt:lpstr>
      <vt:lpstr>Polymorphism - overriding</vt:lpstr>
      <vt:lpstr>Virtual Method</vt:lpstr>
      <vt:lpstr>Polymorphism - overriding</vt:lpstr>
      <vt:lpstr>Polymorphism</vt:lpstr>
      <vt:lpstr>Readings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Elsje</dc:creator>
  <cp:lastModifiedBy>username</cp:lastModifiedBy>
  <cp:revision>245</cp:revision>
  <cp:lastPrinted>2013-07-29T14:17:06Z</cp:lastPrinted>
  <dcterms:created xsi:type="dcterms:W3CDTF">1601-01-01T00:00:00Z</dcterms:created>
  <dcterms:modified xsi:type="dcterms:W3CDTF">2015-03-10T13:05:56Z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