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8" r:id="rId9"/>
    <p:sldId id="269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6E7D9-5DCD-4C45-B6A0-05CFCFA963E5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6A3AD-85CF-4BF0-9D5E-6353C39198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317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http://www.completecsharptutorial.com/basic/access-specifiers.php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B7AA2-B678-44D1-817F-766FA5B98C8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251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http://www.completecsharptutorial.com/basic/access-specifiers.php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B7AA2-B678-44D1-817F-766FA5B98C8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251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ZA" sz="1200" dirty="0" smtClean="0"/>
              <a:t>A method may return a value. The return type is the data type of the value the method returns.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1200" dirty="0" smtClean="0"/>
              <a:t>If the method is not returning any values, then the return type is 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B7AA2-B678-44D1-817F-766FA5B98C86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251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http://www.completecsharptutorial.com/basic/access-specifiers.php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B7AA2-B678-44D1-817F-766FA5B98C86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251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http://www.completecsharptutorial.com/basic/access-specifiers.php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B7AA2-B678-44D1-817F-766FA5B98C86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251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http://www.completecsharptutorial.com/basic/access-specifiers.php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B7AA2-B678-44D1-817F-766FA5B98C86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25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http://www.completecsharptutorial.com/basic/access-specifiers.php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B7AA2-B678-44D1-817F-766FA5B98C86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25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1A6E72-6C8D-445B-949B-DC440C96BBC9}" type="datetimeFigureOut">
              <a:rPr lang="en-ZA" smtClean="0"/>
              <a:t>2016/02/01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39DD55-869A-463F-B69D-CA4980783C59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2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14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4df752aw(v=vs.71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0f66670z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9t0za5es.asp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664437(v=vs.71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otopia.com/index.php/C_Sharp_Variables_and_Consta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926074.aspx" TargetMode="External"/><Relationship Id="rId2" Type="http://schemas.openxmlformats.org/officeDocument/2006/relationships/hyperlink" Target="http://msdn.microsoft.com/en-us/library/aa664671(v=vs.71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msdn.microsoft.com/en-us/library/ms229045(v=vs.110)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on-phum.com/tutors/pascal/programming_cs_learn02.html" TargetMode="External"/><Relationship Id="rId2" Type="http://schemas.openxmlformats.org/officeDocument/2006/relationships/hyperlink" Target="http://msdn.microsoft.com/en-us/library/ms17310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msdn.microsoft.com/en-us/library/hh147285(v=vs.88)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inuxgazette.net/85/ortiz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inuxgazette.net/85/ortiz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Data manipulation &amp; methods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42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Assignment </a:t>
            </a:r>
            <a:endParaRPr lang="en-Z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484784"/>
            <a:ext cx="7882811" cy="467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2204864"/>
            <a:ext cx="301169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ZA" sz="1200" dirty="0" smtClean="0"/>
              <a:t>To store a value in a variable you must use an =. Here is an example of how to store the value 5 inside an integer variable.</a:t>
            </a:r>
          </a:p>
          <a:p>
            <a:endParaRPr lang="en-ZA" sz="1200" dirty="0"/>
          </a:p>
          <a:p>
            <a:pPr algn="ctr"/>
            <a:r>
              <a:rPr lang="en-ZA" sz="1200" dirty="0" err="1"/>
              <a:t>MyInt</a:t>
            </a:r>
            <a:r>
              <a:rPr lang="en-ZA" sz="1200" dirty="0"/>
              <a:t> = 5;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6136" y="3747809"/>
            <a:ext cx="3011693" cy="1015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/>
              </a:rPr>
              <a:t>You can store a value inside a variable when you declare it.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called initializing the variable.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itchFamily="49" charset="0"/>
                <a:cs typeface="Courier New" pitchFamily="49" charset="0"/>
              </a:rPr>
              <a:t>MyInt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itchFamily="49" charset="0"/>
                <a:cs typeface="Courier New" pitchFamily="49" charset="0"/>
              </a:rPr>
              <a:t> = 5;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301982" y="3405193"/>
            <a:ext cx="366362" cy="342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43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Arithmetic Operations </a:t>
            </a:r>
            <a:endParaRPr lang="en-Z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82811" cy="19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77072"/>
            <a:ext cx="5791944" cy="168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9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Basic Arithmetic Operations (</a:t>
            </a:r>
            <a:r>
              <a:rPr lang="en-US" altLang="en-US" sz="2800" dirty="0" smtClean="0"/>
              <a:t>continued</a:t>
            </a:r>
            <a:r>
              <a:rPr lang="en-US" altLang="en-US" dirty="0" smtClean="0"/>
              <a:t>)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0" y="1700808"/>
            <a:ext cx="7883525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2000" y="43434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altLang="en-US" sz="2400" dirty="0" err="1">
                <a:solidFill>
                  <a:schemeClr val="accent2"/>
                </a:solidFill>
              </a:rPr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num</a:t>
            </a:r>
            <a:r>
              <a:rPr lang="en-US" altLang="en-US" sz="2400" dirty="0"/>
              <a:t> = 100;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altLang="en-US" sz="2400" dirty="0" err="1"/>
              <a:t>messagebox.show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num</a:t>
            </a:r>
            <a:r>
              <a:rPr lang="en-US" altLang="en-US" sz="2400" dirty="0"/>
              <a:t>++);  </a:t>
            </a:r>
            <a:r>
              <a:rPr lang="en-US" altLang="en-US" sz="2400" dirty="0">
                <a:solidFill>
                  <a:srgbClr val="339966"/>
                </a:solidFill>
              </a:rPr>
              <a:t>// Displays 100</a:t>
            </a:r>
            <a:endParaRPr lang="en-US" altLang="en-US" sz="24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altLang="en-US" sz="2400" dirty="0" err="1"/>
              <a:t>messagebox.show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num</a:t>
            </a:r>
            <a:r>
              <a:rPr lang="en-US" altLang="en-US" sz="2400" dirty="0"/>
              <a:t>);      </a:t>
            </a:r>
            <a:r>
              <a:rPr lang="en-US" altLang="en-US" sz="2400" dirty="0">
                <a:solidFill>
                  <a:srgbClr val="339966"/>
                </a:solidFill>
              </a:rPr>
              <a:t>// Display 101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altLang="en-US" sz="2400" dirty="0" err="1"/>
              <a:t>messagebox.show</a:t>
            </a:r>
            <a:r>
              <a:rPr lang="en-US" altLang="en-US" sz="2400" dirty="0"/>
              <a:t>(++</a:t>
            </a:r>
            <a:r>
              <a:rPr lang="en-US" altLang="en-US" sz="2400" dirty="0" err="1"/>
              <a:t>num</a:t>
            </a:r>
            <a:r>
              <a:rPr lang="en-US" altLang="en-US" sz="2400" dirty="0"/>
              <a:t>); </a:t>
            </a:r>
            <a:r>
              <a:rPr lang="en-US" altLang="en-US" sz="2400" dirty="0">
                <a:solidFill>
                  <a:srgbClr val="339966"/>
                </a:solidFill>
              </a:rPr>
              <a:t>// Displays 102</a:t>
            </a:r>
            <a:endParaRPr lang="en-US" altLang="en-US" sz="24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Formatting Output</a:t>
            </a:r>
            <a:endParaRPr lang="en-Z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5" y="1556792"/>
            <a:ext cx="6399560" cy="330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9"/>
          <a:stretch/>
        </p:blipFill>
        <p:spPr bwMode="auto">
          <a:xfrm>
            <a:off x="354161" y="4725144"/>
            <a:ext cx="8674100" cy="20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8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Introducing Methods</a:t>
            </a:r>
            <a:endParaRPr lang="en-Z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67477" y="1844824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ZA" altLang="en-US" dirty="0" smtClean="0"/>
              <a:t>The </a:t>
            </a:r>
            <a:r>
              <a:rPr lang="en-ZA" altLang="en-US" dirty="0"/>
              <a:t>building block of object-oriented programming. </a:t>
            </a:r>
            <a:endParaRPr lang="en-ZA" altLang="en-US" dirty="0" smtClean="0"/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ZA" altLang="en-US" dirty="0" smtClean="0"/>
              <a:t>Combines </a:t>
            </a:r>
            <a:r>
              <a:rPr lang="en-ZA" altLang="en-US" dirty="0"/>
              <a:t>related code together and makes program </a:t>
            </a:r>
            <a:r>
              <a:rPr lang="en-ZA" altLang="en-US" dirty="0" smtClean="0"/>
              <a:t>easier.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Methods defined inside classes 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Group program statements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Based on functionality 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Called one or more times 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All programs consist of at least one method 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Main( ) </a:t>
            </a:r>
          </a:p>
          <a:p>
            <a:pPr lvl="2"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/>
              <a:t>User-defined method </a:t>
            </a:r>
          </a:p>
        </p:txBody>
      </p:sp>
    </p:spTree>
    <p:extLst>
      <p:ext uri="{BB962C8B-B14F-4D97-AF65-F5344CB8AC3E}">
        <p14:creationId xmlns:p14="http://schemas.microsoft.com/office/powerpoint/2010/main" val="3310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Methods structure</a:t>
            </a:r>
            <a:endParaRPr lang="en-Z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2326232"/>
            <a:ext cx="8064896" cy="3154686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&lt;Access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Specifier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&lt;Method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(Parameter List) </a:t>
            </a: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Method Body </a:t>
            </a: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0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5760640" cy="45167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1800" dirty="0"/>
              <a:t>Following are the various elements of a method:</a:t>
            </a:r>
          </a:p>
          <a:p>
            <a:pPr>
              <a:buFont typeface="Wingdings" panose="05000000000000000000" pitchFamily="2" charset="2"/>
              <a:buChar char="q"/>
            </a:pPr>
            <a:endParaRPr lang="en-ZA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ZA" sz="1800" b="1" i="1" dirty="0">
                <a:hlinkClick r:id="rId3"/>
              </a:rPr>
              <a:t>Access </a:t>
            </a:r>
            <a:r>
              <a:rPr lang="en-ZA" sz="1800" b="1" i="1" dirty="0" err="1">
                <a:hlinkClick r:id="rId3"/>
              </a:rPr>
              <a:t>Specifier</a:t>
            </a:r>
            <a:r>
              <a:rPr lang="en-ZA" sz="1800" dirty="0"/>
              <a:t>: This determines the visibility of a variable or a method from another class</a:t>
            </a:r>
            <a:r>
              <a:rPr lang="en-ZA" sz="18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  <a:p>
            <a:pPr>
              <a:buFont typeface="Wingdings" panose="05000000000000000000" pitchFamily="2" charset="2"/>
              <a:buChar char="q"/>
            </a:pPr>
            <a:endParaRPr lang="en-ZA" sz="1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/>
          <a:stretch/>
        </p:blipFill>
        <p:spPr bwMode="auto">
          <a:xfrm>
            <a:off x="163300" y="3852672"/>
            <a:ext cx="8967788" cy="239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8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5760640" cy="45167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1800" b="1" i="1" dirty="0" smtClean="0">
                <a:hlinkClick r:id="rId3"/>
              </a:rPr>
              <a:t>Return </a:t>
            </a:r>
            <a:r>
              <a:rPr lang="en-ZA" sz="1800" b="1" i="1" dirty="0">
                <a:hlinkClick r:id="rId3"/>
              </a:rPr>
              <a:t>type</a:t>
            </a:r>
            <a:r>
              <a:rPr lang="en-ZA" sz="1800" b="1" i="1" dirty="0" smtClean="0">
                <a:hlinkClick r:id="rId3"/>
              </a:rPr>
              <a:t>:</a:t>
            </a:r>
            <a:endParaRPr lang="en-ZA" sz="1800" dirty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Indicates </a:t>
            </a:r>
            <a:r>
              <a:rPr lang="en-ZA" sz="1800" dirty="0"/>
              <a:t>what type of value is returned when the method is completed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Always </a:t>
            </a:r>
            <a:r>
              <a:rPr lang="en-ZA" sz="1800" dirty="0"/>
              <a:t>listed immediately before method name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Void: No </a:t>
            </a:r>
            <a:r>
              <a:rPr lang="en-ZA" sz="1800" dirty="0"/>
              <a:t>value being returned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Return </a:t>
            </a:r>
            <a:r>
              <a:rPr lang="en-ZA" sz="1800" dirty="0"/>
              <a:t>statement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/>
              <a:t>Required for all non-void methods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/>
              <a:t>Compatible value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7795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4752528" cy="48245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1800" b="1" i="1" dirty="0" smtClean="0"/>
              <a:t>Method name: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Method </a:t>
            </a:r>
            <a:r>
              <a:rPr lang="en-ZA" sz="1800" dirty="0"/>
              <a:t>name is a unique identifier and it is case sensitive. </a:t>
            </a: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It </a:t>
            </a:r>
            <a:r>
              <a:rPr lang="en-ZA" sz="1800" dirty="0"/>
              <a:t>cannot be same as any other identifier declared in the class</a:t>
            </a:r>
            <a:r>
              <a:rPr lang="en-ZA" sz="18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>
              <a:hlinkClick r:id="rId3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>
                <a:hlinkClick r:id="rId3"/>
              </a:rPr>
              <a:t>Guidelines on naming methods</a:t>
            </a:r>
            <a:endParaRPr lang="en-ZA" sz="1800" dirty="0"/>
          </a:p>
          <a:p>
            <a:pPr>
              <a:buFont typeface="Wingdings" panose="05000000000000000000" pitchFamily="2" charset="2"/>
              <a:buChar char="q"/>
            </a:pPr>
            <a:endParaRPr lang="en-ZA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0" t="29528" r="53233" b="56457"/>
          <a:stretch/>
        </p:blipFill>
        <p:spPr bwMode="auto">
          <a:xfrm>
            <a:off x="2915816" y="2852936"/>
            <a:ext cx="5328592" cy="18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5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6840760" cy="45167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1800" b="1" i="1" dirty="0" smtClean="0"/>
              <a:t>Parameter </a:t>
            </a:r>
            <a:r>
              <a:rPr lang="en-ZA" sz="1800" b="1" i="1" dirty="0"/>
              <a:t>list: </a:t>
            </a:r>
            <a:endParaRPr lang="en-ZA" sz="1800" b="1" i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/>
              <a:t>Parameter refers to items appearing in the heading </a:t>
            </a: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Enclosed </a:t>
            </a:r>
            <a:r>
              <a:rPr lang="en-ZA" sz="1800" dirty="0"/>
              <a:t>between parentheses, the parameters are used to pass and receive data from a method. </a:t>
            </a: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The </a:t>
            </a:r>
            <a:r>
              <a:rPr lang="en-ZA" sz="1800" dirty="0"/>
              <a:t>parameter list refers to the type, order, and number of the parameters of a method. Include data type and an identifier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Parameters </a:t>
            </a:r>
            <a:r>
              <a:rPr lang="en-ZA" sz="1800" dirty="0"/>
              <a:t>are optional; that is, a method may contain no parameters</a:t>
            </a:r>
            <a:r>
              <a:rPr lang="en-ZA" sz="18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7607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Examine how computers represent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Declare memory locations for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Learn about the various data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Declare and manipulate strings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Work with constants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Casting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ZA" dirty="0"/>
              <a:t>Become familiar with the components of a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ZA" dirty="0"/>
              <a:t>Call class methods with and without parameters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ZA"/>
              <a:t>Use predefined methods in the Console and Math classes</a:t>
            </a:r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340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5904656" cy="45167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1800" b="1" i="1" dirty="0" smtClean="0"/>
              <a:t>Parameter </a:t>
            </a:r>
            <a:r>
              <a:rPr lang="en-ZA" sz="1800" b="1" i="1" dirty="0"/>
              <a:t>list: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1800" u="sng" dirty="0" smtClean="0"/>
              <a:t>A </a:t>
            </a:r>
            <a:r>
              <a:rPr lang="en-ZA" sz="1800" u="sng" dirty="0"/>
              <a:t>Parameter</a:t>
            </a:r>
            <a:r>
              <a:rPr lang="en-ZA" sz="1800" dirty="0"/>
              <a:t> is used to pass information to a function. </a:t>
            </a:r>
            <a:endParaRPr lang="en-ZA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ZA" sz="1800" dirty="0" smtClean="0"/>
              <a:t>Based </a:t>
            </a:r>
            <a:r>
              <a:rPr lang="en-ZA" sz="1800" dirty="0"/>
              <a:t>on type of </a:t>
            </a:r>
            <a:r>
              <a:rPr lang="en-ZA" sz="1800" u="sng" dirty="0"/>
              <a:t>parameters</a:t>
            </a:r>
            <a:r>
              <a:rPr lang="en-ZA" sz="1800" dirty="0"/>
              <a:t>, a function responses and returns value. </a:t>
            </a:r>
            <a:endParaRPr lang="en-ZA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ZA" sz="1800" dirty="0" smtClean="0"/>
              <a:t>A</a:t>
            </a:r>
            <a:r>
              <a:rPr lang="en-ZA" sz="1800" dirty="0"/>
              <a:t> parameter can be passed to a function by two ways: </a:t>
            </a:r>
          </a:p>
          <a:p>
            <a:pPr marL="560070" lvl="1" indent="-285750" algn="just">
              <a:buFont typeface="Wingdings" panose="05000000000000000000" pitchFamily="2" charset="2"/>
              <a:buChar char="q"/>
            </a:pPr>
            <a:r>
              <a:rPr lang="en-ZA" sz="1800" i="1" dirty="0">
                <a:solidFill>
                  <a:srgbClr val="00B0F0"/>
                </a:solidFill>
              </a:rPr>
              <a:t>Passing parameter by value </a:t>
            </a:r>
            <a:r>
              <a:rPr lang="en-ZA" sz="1800" dirty="0"/>
              <a:t>: A value type variable directly contains data in the </a:t>
            </a:r>
            <a:r>
              <a:rPr lang="en-ZA" sz="1800" dirty="0" smtClean="0"/>
              <a:t>memory</a:t>
            </a:r>
          </a:p>
          <a:p>
            <a:pPr marL="560070" lvl="1" indent="-285750" algn="just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marL="560070" lvl="1" indent="-285750" algn="just">
              <a:buFont typeface="Wingdings" panose="05000000000000000000" pitchFamily="2" charset="2"/>
              <a:buChar char="q"/>
            </a:pPr>
            <a:r>
              <a:rPr lang="en-ZA" sz="1800" i="1" dirty="0">
                <a:solidFill>
                  <a:srgbClr val="00B0F0"/>
                </a:solidFill>
              </a:rPr>
              <a:t>passing parameter by reference. </a:t>
            </a:r>
            <a:r>
              <a:rPr lang="en-ZA" sz="1800" dirty="0"/>
              <a:t>A Reference type variable contains memory address of value.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1800" dirty="0" smtClean="0"/>
              <a:t>See </a:t>
            </a:r>
            <a:r>
              <a:rPr lang="en-ZA" sz="1800" dirty="0" smtClean="0">
                <a:hlinkClick r:id="rId3"/>
              </a:rPr>
              <a:t>example</a:t>
            </a:r>
            <a:r>
              <a:rPr lang="en-ZA" sz="1800" dirty="0" smtClean="0"/>
              <a:t>, </a:t>
            </a:r>
            <a:r>
              <a:rPr lang="en-ZA" sz="1800" dirty="0" smtClean="0">
                <a:hlinkClick r:id="rId4"/>
              </a:rPr>
              <a:t>example2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948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5112568" cy="45167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2000" b="1" i="1" dirty="0" smtClean="0"/>
              <a:t>Method body: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 smtClean="0"/>
              <a:t>This </a:t>
            </a:r>
            <a:r>
              <a:rPr lang="en-ZA" dirty="0"/>
              <a:t>contains the set of instructions needed to complete the required activity</a:t>
            </a:r>
            <a:r>
              <a:rPr lang="en-ZA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ZA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 smtClean="0"/>
              <a:t>See </a:t>
            </a:r>
            <a:r>
              <a:rPr lang="en-ZA" dirty="0" smtClean="0">
                <a:hlinkClick r:id="rId3"/>
              </a:rPr>
              <a:t>msdn</a:t>
            </a:r>
            <a:endParaRPr lang="en-ZA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Z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7" t="38127" r="38110" b="41698"/>
          <a:stretch/>
        </p:blipFill>
        <p:spPr bwMode="auto">
          <a:xfrm>
            <a:off x="789472" y="4156540"/>
            <a:ext cx="6768752" cy="264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09314"/>
            <a:ext cx="4025148" cy="22486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16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Calling a method</a:t>
            </a:r>
            <a:endParaRPr lang="en-Z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40" y="2420888"/>
            <a:ext cx="4487445" cy="293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31784" r="52927" b="23440"/>
          <a:stretch/>
        </p:blipFill>
        <p:spPr bwMode="auto">
          <a:xfrm>
            <a:off x="-2349" y="1731410"/>
            <a:ext cx="4965787" cy="461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59832" y="2603776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b="1" dirty="0" smtClean="0"/>
              <a:t>Data Variables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75856"/>
            <a:ext cx="5544616" cy="38058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are memory/storage locations that hold data that can be changed during project execution. </a:t>
            </a:r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Every variable has a type that determines what values can be stored in the variable</a:t>
            </a:r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Used in programming for storing values, calculating and for reusability. </a:t>
            </a:r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dirty="0"/>
          </a:p>
        </p:txBody>
      </p:sp>
      <p:pic>
        <p:nvPicPr>
          <p:cNvPr id="4100" name="Picture 4" descr="http://www.codeproject.com/KB/dotnet/6importentStepsDotNet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301208"/>
            <a:ext cx="2915815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Constants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00200"/>
            <a:ext cx="583264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2000" dirty="0" smtClean="0"/>
              <a:t>Memory locations that hold data that</a:t>
            </a:r>
            <a:r>
              <a:rPr lang="en-ZA" sz="2000" i="1" dirty="0" smtClean="0"/>
              <a:t> </a:t>
            </a:r>
            <a:r>
              <a:rPr lang="en-ZA" sz="2000" i="1" dirty="0" smtClean="0">
                <a:hlinkClick r:id="rId2"/>
              </a:rPr>
              <a:t>cannot be changed during project execution</a:t>
            </a:r>
            <a:endParaRPr lang="en-ZA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 smtClean="0"/>
              <a:t>declared using the keyword  CONST and are given a name, a data type, and a value</a:t>
            </a:r>
          </a:p>
          <a:p>
            <a:pPr>
              <a:buFont typeface="Wingdings" panose="05000000000000000000" pitchFamily="2" charset="2"/>
              <a:buChar char="q"/>
            </a:pPr>
            <a:endParaRPr lang="en-ZA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 smtClean="0"/>
              <a:t>Syntax </a:t>
            </a:r>
          </a:p>
          <a:p>
            <a:pPr marL="800100" lvl="2" indent="0">
              <a:buNone/>
            </a:pPr>
            <a:r>
              <a:rPr lang="en-ZA" sz="2000" dirty="0" err="1" smtClean="0"/>
              <a:t>const</a:t>
            </a:r>
            <a:r>
              <a:rPr lang="en-ZA" sz="2000" dirty="0" smtClean="0"/>
              <a:t> type identifier = expression;</a:t>
            </a:r>
          </a:p>
          <a:p>
            <a:pPr>
              <a:buFont typeface="Wingdings" panose="05000000000000000000" pitchFamily="2" charset="2"/>
              <a:buChar char="q"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5524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b="1" dirty="0" smtClean="0"/>
              <a:t>Declaring a Variable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628800"/>
            <a:ext cx="620303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When you declare a variable or a named constant, the compiler reserves an area of memory and assigns it a name, called an identifier. </a:t>
            </a:r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Identifier names are specified according to the rules of Basic as well as some recommended naming conventions.  </a:t>
            </a:r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The syntax of declaring a variable is as follows: </a:t>
            </a:r>
            <a:r>
              <a:rPr lang="en-ZA" dirty="0" err="1" smtClean="0"/>
              <a:t>DataType</a:t>
            </a:r>
            <a:r>
              <a:rPr lang="en-ZA" dirty="0" smtClean="0"/>
              <a:t> </a:t>
            </a:r>
            <a:r>
              <a:rPr lang="en-ZA" dirty="0" err="1" smtClean="0"/>
              <a:t>VariableName</a:t>
            </a:r>
            <a:r>
              <a:rPr lang="en-ZA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01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ZA" altLang="en-US" b="1" dirty="0" smtClean="0"/>
              <a:t>Declaring a Variable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dirty="0" smtClean="0"/>
              <a:t>Identifier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 smtClean="0"/>
              <a:t>Name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 smtClean="0"/>
              <a:t>Rules for creating an identifier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 smtClean="0"/>
              <a:t>Combination of alphabetic characters (a-z and A-Z), numeric digits (0-9), and the underscore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 smtClean="0"/>
              <a:t>First character in the name may not be numeric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 smtClean="0"/>
              <a:t>No embedded spaces – concatenate (append) words together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 smtClean="0">
                <a:hlinkClick r:id="rId2"/>
              </a:rPr>
              <a:t>Keywords</a:t>
            </a:r>
            <a:r>
              <a:rPr lang="en-ZA" dirty="0" smtClean="0"/>
              <a:t> cannot be used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 smtClean="0"/>
              <a:t>Use the case of the character to your advantage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 smtClean="0"/>
              <a:t>Be descriptive with meaningful names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ZA" dirty="0" smtClean="0"/>
              <a:t>Follow </a:t>
            </a:r>
            <a:r>
              <a:rPr lang="en-ZA" dirty="0" smtClean="0">
                <a:hlinkClick r:id="rId3"/>
              </a:rPr>
              <a:t>naming conventions</a:t>
            </a:r>
            <a:r>
              <a:rPr lang="en-ZA" dirty="0" smtClean="0"/>
              <a:t> / </a:t>
            </a:r>
            <a:r>
              <a:rPr lang="en-ZA" dirty="0" smtClean="0">
                <a:hlinkClick r:id="rId4"/>
              </a:rPr>
              <a:t>general naming conventions</a:t>
            </a: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dirty="0" smtClean="0"/>
          </a:p>
          <a:p>
            <a:pPr>
              <a:buFont typeface="Wingdings" panose="05000000000000000000" pitchFamily="2" charset="2"/>
              <a:buChar char="q"/>
            </a:pPr>
            <a:endParaRPr lang="en-Z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9566" y="5179102"/>
            <a:ext cx="4700466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FontTx/>
              <a:buNone/>
            </a:pPr>
            <a:r>
              <a:rPr lang="en-US" altLang="en-US" sz="1600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studentCount</a:t>
            </a:r>
            <a:r>
              <a:rPr lang="en-US" altLang="en-US" sz="1600" dirty="0" smtClean="0"/>
              <a:t>;            </a:t>
            </a:r>
            <a:r>
              <a:rPr lang="en-US" altLang="en-US" sz="1000" dirty="0" smtClean="0">
                <a:solidFill>
                  <a:srgbClr val="339966"/>
                </a:solidFill>
              </a:rPr>
              <a:t>// number of students in  the class</a:t>
            </a:r>
            <a:endParaRPr lang="en-US" altLang="en-US" sz="1000" dirty="0" smtClean="0"/>
          </a:p>
          <a:p>
            <a:pPr>
              <a:spcBef>
                <a:spcPts val="800"/>
              </a:spcBef>
              <a:buFontTx/>
              <a:buNone/>
            </a:pPr>
            <a:r>
              <a:rPr lang="en-US" altLang="en-US" sz="1600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en-US" sz="1600" dirty="0" err="1" smtClean="0"/>
              <a:t>numberOfExams</a:t>
            </a:r>
            <a:r>
              <a:rPr lang="en-US" altLang="en-US" sz="1600" dirty="0" smtClean="0"/>
              <a:t>;      </a:t>
            </a:r>
            <a:r>
              <a:rPr lang="en-US" altLang="en-US" sz="1000" dirty="0" smtClean="0">
                <a:solidFill>
                  <a:srgbClr val="339966"/>
                </a:solidFill>
              </a:rPr>
              <a:t>// number of exams</a:t>
            </a:r>
            <a:endParaRPr lang="en-US" altLang="en-US" sz="1000" dirty="0" smtClean="0"/>
          </a:p>
          <a:p>
            <a:pPr>
              <a:spcBef>
                <a:spcPts val="800"/>
              </a:spcBef>
              <a:buFontTx/>
              <a:buNone/>
            </a:pPr>
            <a:r>
              <a:rPr lang="en-US" altLang="en-US" sz="1600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en-US" sz="1600" dirty="0" err="1" smtClean="0"/>
              <a:t>coursesEnrolled</a:t>
            </a:r>
            <a:r>
              <a:rPr lang="en-US" altLang="en-US" sz="1600" dirty="0" smtClean="0"/>
              <a:t>;       </a:t>
            </a:r>
            <a:r>
              <a:rPr lang="en-US" altLang="en-US" sz="1000" dirty="0" smtClean="0">
                <a:solidFill>
                  <a:srgbClr val="339966"/>
                </a:solidFill>
              </a:rPr>
              <a:t>// number of courses enrolled</a:t>
            </a:r>
            <a:endParaRPr lang="en-US" altLang="en-US" sz="1000" dirty="0">
              <a:solidFill>
                <a:srgbClr val="33996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8" t="44618" r="53097" b="32358"/>
          <a:stretch/>
        </p:blipFill>
        <p:spPr bwMode="auto">
          <a:xfrm>
            <a:off x="5004048" y="5301208"/>
            <a:ext cx="4025591" cy="19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6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Data types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124744"/>
            <a:ext cx="5976664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ZA" sz="2000" dirty="0" smtClean="0"/>
              <a:t>The type of data that a variable declaration specifies and defines what type of information will be stored in the allocated memory space.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2000" dirty="0" smtClean="0"/>
              <a:t>Each time a variable is declared, C# requires that the variable data type is specified. This is because C# is a </a:t>
            </a:r>
            <a:r>
              <a:rPr lang="en-ZA" sz="2000" dirty="0" smtClean="0">
                <a:hlinkClick r:id="rId2"/>
              </a:rPr>
              <a:t>strongly typed language</a:t>
            </a:r>
            <a:r>
              <a:rPr lang="en-ZA" sz="2000" dirty="0" smtClean="0"/>
              <a:t>. Therefore prior to using a variable, the compiler must be aware of it….aware of what </a:t>
            </a:r>
            <a:r>
              <a:rPr lang="en-ZA" sz="2000" dirty="0" smtClean="0">
                <a:hlinkClick r:id="rId3"/>
              </a:rPr>
              <a:t>type of data </a:t>
            </a:r>
            <a:r>
              <a:rPr lang="en-ZA" sz="2000" dirty="0" smtClean="0"/>
              <a:t>is expected (</a:t>
            </a:r>
            <a:r>
              <a:rPr lang="en-ZA" sz="2000" dirty="0" smtClean="0">
                <a:hlinkClick r:id="rId4"/>
              </a:rPr>
              <a:t>msdn</a:t>
            </a:r>
            <a:r>
              <a:rPr lang="en-ZA" sz="2000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1"/>
          <a:stretch/>
        </p:blipFill>
        <p:spPr bwMode="auto">
          <a:xfrm>
            <a:off x="1619672" y="5192486"/>
            <a:ext cx="6552728" cy="153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pic>
        <p:nvPicPr>
          <p:cNvPr id="2050" name="Picture 2" descr="http://linuxgazette.net/85/misc/ortiz/v2r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93" y="2780928"/>
            <a:ext cx="42100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682224"/>
            <a:ext cx="4788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In the C# programming language, types are divided in three categories: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types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types</a:t>
            </a:r>
            <a:r>
              <a:rPr lang="en-ZA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/>
              <a:t>pointer types</a:t>
            </a:r>
          </a:p>
        </p:txBody>
      </p:sp>
    </p:spTree>
    <p:extLst>
      <p:ext uri="{BB962C8B-B14F-4D97-AF65-F5344CB8AC3E}">
        <p14:creationId xmlns:p14="http://schemas.microsoft.com/office/powerpoint/2010/main" val="7759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682224"/>
            <a:ext cx="4788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In the C# programming language, types are divided in three categories: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types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types</a:t>
            </a:r>
            <a:r>
              <a:rPr lang="en-ZA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/>
              <a:t>pointer types</a:t>
            </a:r>
          </a:p>
        </p:txBody>
      </p:sp>
      <p:pic>
        <p:nvPicPr>
          <p:cNvPr id="3074" name="Picture 2" descr="The C# type hierarchy.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10" y="3177131"/>
            <a:ext cx="7681090" cy="36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</TotalTime>
  <Words>845</Words>
  <Application>Microsoft Office PowerPoint</Application>
  <PresentationFormat>On-screen Show (4:3)</PresentationFormat>
  <Paragraphs>158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Courier New</vt:lpstr>
      <vt:lpstr>Times New Roman</vt:lpstr>
      <vt:lpstr>Wingdings</vt:lpstr>
      <vt:lpstr>Clarity</vt:lpstr>
      <vt:lpstr>Data manipulation &amp; methods</vt:lpstr>
      <vt:lpstr>Objectives</vt:lpstr>
      <vt:lpstr>Data Variables</vt:lpstr>
      <vt:lpstr>Constants</vt:lpstr>
      <vt:lpstr>Declaring a Variable</vt:lpstr>
      <vt:lpstr>Declaring a Variable</vt:lpstr>
      <vt:lpstr>Data types </vt:lpstr>
      <vt:lpstr>Data types</vt:lpstr>
      <vt:lpstr>Data types</vt:lpstr>
      <vt:lpstr>Assignment </vt:lpstr>
      <vt:lpstr>Arithmetic Operations </vt:lpstr>
      <vt:lpstr>Basic Arithmetic Operations (continued)</vt:lpstr>
      <vt:lpstr>Formatting Output</vt:lpstr>
      <vt:lpstr>Introducing Methods</vt:lpstr>
      <vt:lpstr>Methods structure</vt:lpstr>
      <vt:lpstr>Defining Methods in C#</vt:lpstr>
      <vt:lpstr>Defining Methods in C#</vt:lpstr>
      <vt:lpstr>Defining Methods in C#</vt:lpstr>
      <vt:lpstr>Defining Methods in C#</vt:lpstr>
      <vt:lpstr>Defining Methods in C#</vt:lpstr>
      <vt:lpstr>Defining Methods in C#</vt:lpstr>
      <vt:lpstr>Calling a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Salah Kabanda</cp:lastModifiedBy>
  <cp:revision>23</cp:revision>
  <dcterms:created xsi:type="dcterms:W3CDTF">2014-02-07T12:06:44Z</dcterms:created>
  <dcterms:modified xsi:type="dcterms:W3CDTF">2016-02-01T12:51:13Z</dcterms:modified>
</cp:coreProperties>
</file>