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3" r:id="rId3"/>
    <p:sldId id="326" r:id="rId4"/>
    <p:sldId id="257" r:id="rId5"/>
    <p:sldId id="327" r:id="rId6"/>
    <p:sldId id="328" r:id="rId7"/>
    <p:sldId id="333" r:id="rId8"/>
    <p:sldId id="329" r:id="rId9"/>
    <p:sldId id="330" r:id="rId10"/>
    <p:sldId id="331" r:id="rId11"/>
    <p:sldId id="304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5124-553F-4049-B648-CFBDBB8257D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3203-B284-466E-8812-73F0A3CC13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01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D9BFA-D8D3-4074-8013-3632440B0DB3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865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D9BFA-D8D3-4074-8013-3632440B0DB3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393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/>
              <a:t>To illustrate this, consider the following example: </a:t>
            </a:r>
          </a:p>
          <a:p>
            <a:r>
              <a:rPr lang="en-ZA" sz="1200" dirty="0" smtClean="0"/>
              <a:t>We use the same Table as on the previous slide, but give Player 1 a more favourable payoff from playing bottom in the case that Player 2 plays middle (particularly, we increase the payoff from 4 to 5). This means that Player 1’s payoff is the same whether she chooses Low or Bottom in response to Player 2’s choice of Middle. </a:t>
            </a:r>
          </a:p>
          <a:p>
            <a:endParaRPr lang="en-ZA" sz="120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D9BFA-D8D3-4074-8013-3632440B0DB3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104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If</a:t>
            </a:r>
            <a:r>
              <a:rPr lang="en-ZA" baseline="0" dirty="0" smtClean="0"/>
              <a:t> player 2 is playing right then player 1 will want to deviate from Bottom to Low to get a payoff of 12 instead of 9.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D9BFA-D8D3-4074-8013-3632440B0DB3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82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D46A544-1DDF-4164-A295-0498A4B25861}" type="datetimeFigureOut">
              <a:rPr lang="en-ZA" smtClean="0"/>
              <a:t>2017/08/20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F04D7B-E2F9-41A3-9D75-40E00D551D76}" type="slidenum">
              <a:rPr lang="en-ZA" smtClean="0"/>
              <a:t>‹#›</a:t>
            </a:fld>
            <a:endParaRPr lang="en-Z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emuchapondwa@commerce.uct.ac.z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612999"/>
            <a:ext cx="7406640" cy="2528028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ECO2007S </a:t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Cooperation and Competition</a:t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Edwin Muchapondwa, Ph.D</a:t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GB" altLang="en-US" sz="4400" dirty="0">
                <a:latin typeface="Garamond" panose="02020404030301010803" pitchFamily="18" charset="0"/>
                <a:hlinkClick r:id="rId2"/>
              </a:rPr>
              <a:t>edwin.muchapondwa@uct.ac.za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Office:</a:t>
            </a:r>
            <a:b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Room 5.15, School of Economics Building</a:t>
            </a:r>
            <a:br>
              <a:rPr lang="en-US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Consultation Times: </a:t>
            </a:r>
            <a:b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Thursdays 14h00 to 16h00</a:t>
            </a:r>
            <a:br>
              <a:rPr lang="en-US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en-GB" altLang="en-US" sz="3600" dirty="0" smtClean="0">
                <a:latin typeface="Garamond" panose="02020404030301010803" pitchFamily="18" charset="0"/>
              </a:rPr>
              <a:t>any other time by appointment</a:t>
            </a:r>
            <a:endParaRPr lang="en-ZA" sz="3600" dirty="0">
              <a:latin typeface="Garamond" panose="02020404030301010803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1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918" y="1484785"/>
            <a:ext cx="7551294" cy="1060794"/>
          </a:xfrm>
        </p:spPr>
        <p:txBody>
          <a:bodyPr>
            <a:noAutofit/>
          </a:bodyPr>
          <a:lstStyle/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 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to be jointly best for the 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54412" y="3500525"/>
          <a:ext cx="4590204" cy="299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7418"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95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821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1725" y="4192101"/>
            <a:ext cx="7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Top</a:t>
            </a:r>
            <a:endParaRPr lang="en-Z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6045" y="47596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High</a:t>
            </a:r>
            <a:endParaRPr lang="en-Z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80758" y="5387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Low</a:t>
            </a:r>
            <a:endParaRPr lang="en-Z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05338" y="59476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Bottom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8187" y="36111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Left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0284" y="3578302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Middle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8764" y="3607649"/>
            <a:ext cx="8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Right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686" y="408417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1</a:t>
            </a:r>
            <a:endParaRPr lang="en-ZA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90686" y="471344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51843" y="529472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4950" y="588724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</a:t>
            </a:r>
            <a:r>
              <a:rPr lang="en-ZA" sz="2400" b="1" dirty="0" smtClean="0"/>
              <a:t> , 6</a:t>
            </a:r>
            <a:endParaRPr lang="en-ZA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43246" y="409879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44412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0</a:t>
            </a:r>
            <a:endParaRPr lang="en-ZA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44412" y="534089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 </a:t>
            </a:r>
            <a:r>
              <a:rPr lang="en-ZA" sz="2400" b="1" dirty="0" smtClean="0"/>
              <a:t>, 4</a:t>
            </a:r>
            <a:endParaRPr lang="en-ZA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43247" y="594768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27115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6</a:t>
            </a:r>
            <a:r>
              <a:rPr lang="en-ZA" sz="2400" b="1" dirty="0" smtClean="0"/>
              <a:t> , 4</a:t>
            </a:r>
            <a:endParaRPr lang="en-ZA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38160" y="41041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10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49368" y="529987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87225" y="596172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9</a:t>
            </a:r>
            <a:r>
              <a:rPr lang="en-ZA" sz="2400" b="1" dirty="0" smtClean="0"/>
              <a:t> , 7</a:t>
            </a:r>
            <a:endParaRPr lang="en-Z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77684" y="3018424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 2 (COLUMN) </a:t>
            </a:r>
            <a:endParaRPr lang="en-Z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38601" y="4914062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1 (ROW)</a:t>
            </a:r>
            <a:endParaRPr lang="en-ZA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59323" y="5760753"/>
            <a:ext cx="939726" cy="76882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/>
          <p:cNvSpPr/>
          <p:nvPr/>
        </p:nvSpPr>
        <p:spPr>
          <a:xfrm rot="16200000">
            <a:off x="3734751" y="3807501"/>
            <a:ext cx="877129" cy="4649694"/>
          </a:xfrm>
          <a:prstGeom prst="rect">
            <a:avLst/>
          </a:prstGeom>
          <a:noFill/>
          <a:ln w="666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 rot="5400000">
            <a:off x="4330113" y="4364869"/>
            <a:ext cx="3223324" cy="1267542"/>
          </a:xfrm>
          <a:prstGeom prst="rect">
            <a:avLst/>
          </a:prstGeom>
          <a:noFill/>
          <a:ln w="666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Equilibrium: An example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732240" y="2376542"/>
            <a:ext cx="2520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profile {Bottom, Right} gives payoffs (9,7) which are better for both players than (5,4) of the Nash Equilibrium 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{Bottom, Right} cannot be sustained in independent 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play.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an equilibrium, no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have any individual incentive to deviate from their current strategy given what other players are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key for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Equilibrium;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best response</a:t>
            </a: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necessarily the best outcome for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all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strategies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strictly better than other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</a:t>
            </a: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SMGs with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one equilibrium, many equilibria or no equilibrium at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Nash Equilibrium?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methods available to us, each with its own strengths:</a:t>
            </a: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Cell-by-cell inspection/enumeration method</a:t>
            </a: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Best-Response Analysis</a:t>
            </a: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Minimax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Z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Simultaneous-Move Games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SMGs, players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without knowledge of what other players have chosen to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at exactly the same time</a:t>
            </a: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in isolation at different hours of the clock 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games are characterised by imperfect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player must figure out what others are choosing to do at the same time that the others are figuring out what she is choosing to do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circularity of analysis</a:t>
            </a: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www.vaporplants.com/media/wysiwyg/face-to-face-conversation-about-pot-smoking-vaporplan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6" y="5496791"/>
            <a:ext cx="2202872" cy="134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3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Notion of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Recall, a strategy is a complete plan of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simultaneous-move games, a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is just the action taken on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occasion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our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confined to pure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which are discrete, not continuous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Besides the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strategies that a player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has, we can define a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Z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combination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strategies, one for each player, that yields an outcome of the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endParaRPr lang="en-Z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0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Depicting SMG games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SMG with discrete strategies are most often depicted with the use of a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table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called </a:t>
            </a:r>
            <a:r>
              <a:rPr lang="en-Z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payoff table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table portrays the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Z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 relates to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players; can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rows (columns) relates to the number of strategies available to the row player (column player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lists the payoffs to all players for that combination of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3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7879"/>
              </p:ext>
            </p:extLst>
          </p:nvPr>
        </p:nvGraphicFramePr>
        <p:xfrm>
          <a:off x="1473910" y="2848748"/>
          <a:ext cx="4590204" cy="295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2075"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821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2341234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 2 (COLUMN</a:t>
            </a:r>
            <a:r>
              <a:rPr lang="en-ZA" sz="2200" b="1" dirty="0" smtClean="0"/>
              <a:t>) </a:t>
            </a:r>
            <a:endParaRPr lang="en-ZA" sz="22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5511" y="3930776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Player 1 (ROW)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3155" y="2474731"/>
            <a:ext cx="235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Dimensions for 2 players</a:t>
            </a:r>
            <a:endParaRPr lang="en-Z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35962" y="2664514"/>
            <a:ext cx="7909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28184" y="2672898"/>
            <a:ext cx="0" cy="726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1127" y="5880734"/>
            <a:ext cx="172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 1 has </a:t>
            </a:r>
          </a:p>
          <a:p>
            <a:pPr algn="ctr"/>
            <a:r>
              <a:rPr lang="en-ZA" b="1" dirty="0" smtClean="0">
                <a:latin typeface="Arial" panose="020B0604020202020204" pitchFamily="34" charset="0"/>
                <a:cs typeface="Arial" panose="020B0604020202020204" pitchFamily="34" charset="0"/>
              </a:rPr>
              <a:t>4 strategies</a:t>
            </a:r>
            <a:endParaRPr lang="en-Z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70264" y="3717033"/>
            <a:ext cx="628103" cy="2200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7431" y="4692905"/>
            <a:ext cx="630936" cy="1239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70264" y="4293097"/>
            <a:ext cx="628103" cy="16245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67431" y="5372248"/>
            <a:ext cx="461920" cy="526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816" y="2103320"/>
            <a:ext cx="1729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 2 has </a:t>
            </a:r>
          </a:p>
          <a:p>
            <a:pPr algn="ctr"/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Z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strategies</a:t>
            </a:r>
            <a:endParaRPr lang="en-Z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37360" y="2672898"/>
            <a:ext cx="3233673" cy="3455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02277" y="2664514"/>
            <a:ext cx="1073433" cy="4388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2277" y="2664514"/>
            <a:ext cx="2174565" cy="4388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1750" y="3532367"/>
            <a:ext cx="5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Top</a:t>
            </a:r>
            <a:endParaRPr lang="en-ZA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75040" y="410843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High</a:t>
            </a:r>
            <a:endParaRPr lang="en-ZA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838871" y="4653148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Low</a:t>
            </a:r>
            <a:endParaRPr lang="en-Z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52306" y="5211399"/>
            <a:ext cx="9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Bottom</a:t>
            </a:r>
            <a:endParaRPr lang="en-ZA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771800" y="2957428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bg1"/>
                </a:solidFill>
              </a:rPr>
              <a:t>Left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79826" y="296126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bg1"/>
                </a:solidFill>
              </a:rPr>
              <a:t>Middle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95420" y="2930326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chemeClr val="bg1"/>
                </a:solidFill>
              </a:rPr>
              <a:t>Right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85649" y="34862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1</a:t>
            </a:r>
            <a:endParaRPr lang="en-ZA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94358" y="400947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04293" y="457091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5235" y="522364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</a:t>
            </a:r>
            <a:r>
              <a:rPr lang="en-ZA" sz="2400" b="1" dirty="0" smtClean="0"/>
              <a:t> , 6</a:t>
            </a:r>
            <a:endParaRPr lang="en-ZA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2932" y="348511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3563" y="400477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0</a:t>
            </a:r>
            <a:endParaRPr lang="en-ZA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53563" y="457091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 </a:t>
            </a:r>
            <a:r>
              <a:rPr lang="en-ZA" sz="2400" b="1" dirty="0" smtClean="0"/>
              <a:t>, 4</a:t>
            </a:r>
            <a:endParaRPr lang="en-ZA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952398" y="520516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67697" y="401609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6</a:t>
            </a:r>
            <a:r>
              <a:rPr lang="en-ZA" sz="2400" b="1" dirty="0" smtClean="0"/>
              <a:t> , 4</a:t>
            </a:r>
            <a:endParaRPr lang="en-ZA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18259" y="347974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10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04718" y="457091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96376" y="522364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9</a:t>
            </a:r>
            <a:r>
              <a:rPr lang="en-ZA" sz="2400" b="1" dirty="0" smtClean="0"/>
              <a:t> , 7</a:t>
            </a:r>
            <a:endParaRPr lang="en-ZA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582703" y="3300798"/>
            <a:ext cx="2061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row player’s payoffs are listed first, (</a:t>
            </a:r>
            <a:r>
              <a:rPr lang="en-Z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red</a:t>
            </a:r>
            <a:r>
              <a:rPr lang="en-Z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and the column player’s payoffs are listed second (in black)</a:t>
            </a: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game in a table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Nash found a way to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solution to the game using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concept of equilibrium whereby each player picks their best response to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actions of other players</a:t>
            </a: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in equilibrium, everyone’s strategy is a best response to everyone else’s best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 we can then define a Nash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“a configuration of strategies (one for each player) such that each player’s strategy is best for her, given those of other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players”</a:t>
            </a:r>
          </a:p>
          <a:p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8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move at the same time,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strategies be a best response?</a:t>
            </a: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has </a:t>
            </a: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other players’ actual choices</a:t>
            </a:r>
          </a:p>
          <a:p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equilibrium, those beliefs must be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and players choose best responses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beliefs about other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players’ strategies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Nash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is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therefore: “A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strategies, one for each player, such that each player 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correct beliefs about the strategies of others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strategy of each is the best for herself, given her beliefs about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others’ strategies.” </a:t>
            </a:r>
          </a:p>
          <a:p>
            <a:endParaRPr lang="en-Z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7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99695" y="3446408"/>
          <a:ext cx="4590204" cy="299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7418">
                <a:tc>
                  <a:txBody>
                    <a:bodyPr/>
                    <a:lstStyle/>
                    <a:p>
                      <a:pPr algn="ctr"/>
                      <a:endParaRPr lang="en-ZA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958">
                <a:tc>
                  <a:txBody>
                    <a:bodyPr/>
                    <a:lstStyle/>
                    <a:p>
                      <a:endParaRPr lang="en-ZA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8215"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1725" y="4192101"/>
            <a:ext cx="7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Top</a:t>
            </a:r>
            <a:endParaRPr lang="en-Z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36045" y="47596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High</a:t>
            </a:r>
            <a:endParaRPr lang="en-Z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80758" y="5387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Low</a:t>
            </a:r>
            <a:endParaRPr lang="en-Z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05338" y="59476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Bottom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8187" y="36111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Left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0284" y="3578302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Middle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8764" y="3607649"/>
            <a:ext cx="8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Right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0686" y="408417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1</a:t>
            </a:r>
            <a:endParaRPr lang="en-ZA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0686" y="471344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51843" y="529472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64950" y="588724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</a:t>
            </a:r>
            <a:r>
              <a:rPr lang="en-ZA" sz="2400" b="1" dirty="0" smtClean="0"/>
              <a:t> , 6</a:t>
            </a:r>
            <a:endParaRPr lang="en-ZA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43246" y="409879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44412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0</a:t>
            </a:r>
            <a:endParaRPr lang="en-ZA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44412" y="529987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 </a:t>
            </a:r>
            <a:r>
              <a:rPr lang="en-ZA" sz="2400" b="1" dirty="0" smtClean="0"/>
              <a:t>, 4</a:t>
            </a:r>
            <a:endParaRPr lang="en-ZA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3247" y="594768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27115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6</a:t>
            </a:r>
            <a:r>
              <a:rPr lang="en-ZA" sz="2400" b="1" dirty="0" smtClean="0"/>
              <a:t> , 4</a:t>
            </a:r>
            <a:endParaRPr lang="en-ZA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38160" y="41041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10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49368" y="529987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87225" y="596172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9</a:t>
            </a:r>
            <a:r>
              <a:rPr lang="en-ZA" sz="2400" b="1" dirty="0" smtClean="0"/>
              <a:t> , 7</a:t>
            </a:r>
            <a:endParaRPr lang="en-ZA" sz="2400" b="1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8770" y="1196752"/>
            <a:ext cx="8229600" cy="2008565"/>
          </a:xfrm>
        </p:spPr>
        <p:txBody>
          <a:bodyPr>
            <a:normAutofit fontScale="25000" lnSpcReduction="20000"/>
          </a:bodyPr>
          <a:lstStyle/>
          <a:p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demonstrate why {Low, Middle</a:t>
            </a:r>
            <a:r>
              <a:rPr lang="en-Z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Z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 </a:t>
            </a:r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Equilibrium. </a:t>
            </a:r>
          </a:p>
          <a:p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Given that Player 1 is choosing Low, can Player 2 do any better by not choosing middle?</a:t>
            </a:r>
          </a:p>
          <a:p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No. Thus, Middle is Player 2’s best response to Player 1’s choice of Low.</a:t>
            </a:r>
          </a:p>
          <a:p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Conversely, if Player 2 is choosing Middle, can Player 1 do better by choosing something other than Low?</a:t>
            </a:r>
          </a:p>
          <a:p>
            <a:r>
              <a:rPr lang="en-Z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No. Thus, Low is Player 1’s best response  to Player 2’s choice of Middle. </a:t>
            </a:r>
          </a:p>
          <a:p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3116130" y="3008102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atin typeface="Arial" pitchFamily="34" charset="0"/>
                <a:cs typeface="Arial" pitchFamily="34" charset="0"/>
              </a:rPr>
              <a:t>Player 2 (COLUMN) </a:t>
            </a:r>
            <a:endParaRPr lang="en-ZA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38601" y="4914062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Player 1 (ROW)</a:t>
            </a:r>
            <a:endParaRPr lang="en-ZA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842913" y="2914338"/>
            <a:ext cx="877129" cy="5189556"/>
          </a:xfrm>
          <a:prstGeom prst="rect">
            <a:avLst/>
          </a:prstGeom>
          <a:noFill/>
          <a:ln w="666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 rot="5400000">
            <a:off x="3232482" y="4386103"/>
            <a:ext cx="3223324" cy="1267542"/>
          </a:xfrm>
          <a:prstGeom prst="rect">
            <a:avLst/>
          </a:prstGeom>
          <a:noFill/>
          <a:ln w="666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Oval 3"/>
          <p:cNvSpPr/>
          <p:nvPr/>
        </p:nvSpPr>
        <p:spPr>
          <a:xfrm>
            <a:off x="4380284" y="5128946"/>
            <a:ext cx="927720" cy="818735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Equilibrium: An example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72158" y="3779314"/>
            <a:ext cx="2558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is key for Nash Equilibrium; mutual best </a:t>
            </a:r>
            <a:r>
              <a:rPr lang="en-Z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ZA" sz="2000" b="1" dirty="0"/>
              <a:t>.</a:t>
            </a:r>
            <a:endParaRPr lang="en-Z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0" y="1412776"/>
            <a:ext cx="7695183" cy="1584176"/>
          </a:xfrm>
        </p:spPr>
        <p:txBody>
          <a:bodyPr>
            <a:noAutofit/>
          </a:bodyPr>
          <a:lstStyle/>
          <a:p>
            <a:pPr marL="342900" indent="-342900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Nash Equilibrium 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the equilibrium choice to be strictly better</a:t>
            </a:r>
            <a:r>
              <a:rPr lang="en-ZA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other available choices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15487"/>
              </p:ext>
            </p:extLst>
          </p:nvPr>
        </p:nvGraphicFramePr>
        <p:xfrm>
          <a:off x="1954412" y="3500525"/>
          <a:ext cx="4590204" cy="299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7418">
                <a:tc>
                  <a:txBody>
                    <a:bodyPr/>
                    <a:lstStyle/>
                    <a:p>
                      <a:pPr algn="ctr"/>
                      <a:endParaRPr lang="en-ZA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958">
                <a:tc>
                  <a:txBody>
                    <a:bodyPr/>
                    <a:lstStyle/>
                    <a:p>
                      <a:endParaRPr lang="en-ZA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075">
                <a:tc>
                  <a:txBody>
                    <a:bodyPr/>
                    <a:lstStyle/>
                    <a:p>
                      <a:endParaRPr lang="en-ZA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8215"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Z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41725" y="4192101"/>
            <a:ext cx="7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Top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36045" y="47596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High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80758" y="5387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Low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05338" y="59476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Bottom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8187" y="36111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Left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0284" y="3578302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Middle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8764" y="3607649"/>
            <a:ext cx="8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Right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0686" y="408417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1</a:t>
            </a:r>
            <a:endParaRPr lang="en-ZA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90686" y="471344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4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51843" y="529472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64950" y="588724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</a:t>
            </a:r>
            <a:r>
              <a:rPr lang="en-ZA" sz="2400" b="1" dirty="0" smtClean="0"/>
              <a:t> , 6</a:t>
            </a:r>
            <a:endParaRPr lang="en-ZA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3246" y="409879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44412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3</a:t>
            </a:r>
            <a:r>
              <a:rPr lang="en-ZA" sz="2400" b="1" dirty="0" smtClean="0"/>
              <a:t> , 0</a:t>
            </a:r>
            <a:endParaRPr lang="en-ZA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44412" y="529987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5 </a:t>
            </a:r>
            <a:r>
              <a:rPr lang="en-ZA" sz="2400" b="1" dirty="0" smtClean="0"/>
              <a:t>, 4</a:t>
            </a:r>
            <a:endParaRPr lang="en-Z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3247" y="594768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5</a:t>
            </a:r>
            <a:r>
              <a:rPr lang="en-ZA" sz="2400" b="1" dirty="0" smtClean="0"/>
              <a:t> , 5</a:t>
            </a:r>
            <a:endParaRPr lang="en-Z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99852" y="466728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6</a:t>
            </a:r>
            <a:r>
              <a:rPr lang="en-ZA" sz="2400" b="1" dirty="0" smtClean="0"/>
              <a:t> , 4</a:t>
            </a:r>
            <a:endParaRPr lang="en-ZA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8160" y="41041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10</a:t>
            </a:r>
            <a:r>
              <a:rPr lang="en-ZA" sz="2400" b="1" dirty="0" smtClean="0"/>
              <a:t> , 2</a:t>
            </a:r>
            <a:endParaRPr lang="en-ZA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49368" y="529987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12</a:t>
            </a:r>
            <a:r>
              <a:rPr lang="en-ZA" sz="2400" b="1" dirty="0" smtClean="0"/>
              <a:t> , 3</a:t>
            </a:r>
            <a:endParaRPr lang="en-ZA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91135" y="596172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solidFill>
                  <a:srgbClr val="FF0000"/>
                </a:solidFill>
              </a:rPr>
              <a:t>9</a:t>
            </a:r>
            <a:r>
              <a:rPr lang="en-ZA" sz="2400" b="1" dirty="0" smtClean="0"/>
              <a:t> , 7</a:t>
            </a:r>
            <a:endParaRPr lang="en-ZA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13674" y="2955715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200" b="1" dirty="0" smtClean="0">
                <a:latin typeface="Arial" pitchFamily="34" charset="0"/>
                <a:cs typeface="Arial" pitchFamily="34" charset="0"/>
              </a:rPr>
              <a:t>Player 2 (COLUMN) </a:t>
            </a:r>
            <a:endParaRPr lang="en-ZA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251851" y="4883285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Player 1 (ROW)</a:t>
            </a:r>
            <a:endParaRPr lang="en-ZA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2376542"/>
            <a:ext cx="2520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1 has other strategies which on the face of it yield higher payoffs than 5 at the NE. Likewise for Player 2. However, those are not best responses to each other’s strategies.</a:t>
            </a:r>
            <a:endParaRPr lang="en-ZA" sz="2000" dirty="0"/>
          </a:p>
        </p:txBody>
      </p:sp>
      <p:sp>
        <p:nvSpPr>
          <p:cNvPr id="5" name="Oval 4"/>
          <p:cNvSpPr/>
          <p:nvPr/>
        </p:nvSpPr>
        <p:spPr>
          <a:xfrm>
            <a:off x="3563372" y="4576317"/>
            <a:ext cx="711476" cy="66185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 rot="5400000">
            <a:off x="3288299" y="4310508"/>
            <a:ext cx="3223324" cy="1267542"/>
          </a:xfrm>
          <a:prstGeom prst="rect">
            <a:avLst/>
          </a:prstGeom>
          <a:noFill/>
          <a:ln w="666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Equilibrium: An example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26890"/>
          <a:stretch/>
        </p:blipFill>
        <p:spPr bwMode="auto">
          <a:xfrm>
            <a:off x="6709455" y="5802709"/>
            <a:ext cx="247105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val 32"/>
          <p:cNvSpPr/>
          <p:nvPr/>
        </p:nvSpPr>
        <p:spPr>
          <a:xfrm>
            <a:off x="5458044" y="4048480"/>
            <a:ext cx="711476" cy="66185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4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1146</Words>
  <Application>Microsoft Office PowerPoint</Application>
  <PresentationFormat>On-screen Show (4:3)</PresentationFormat>
  <Paragraphs>160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Gill Sans MT</vt:lpstr>
      <vt:lpstr>Times New Roman</vt:lpstr>
      <vt:lpstr>Verdana</vt:lpstr>
      <vt:lpstr>Wingdings 2</vt:lpstr>
      <vt:lpstr>Solstice</vt:lpstr>
      <vt:lpstr>ECO2007S  Cooperation and Competition  Edwin Muchapondwa, Ph.D edwin.muchapondwa@uct.ac.za  Office: Room 5.15, School of Economics Building Consultation Times:  Thursdays 14h00 to 16h00 any other time by appointment</vt:lpstr>
      <vt:lpstr>Simultaneous-Move Games</vt:lpstr>
      <vt:lpstr>The Notion of Strategy</vt:lpstr>
      <vt:lpstr>Depicting SMG games</vt:lpstr>
      <vt:lpstr>PowerPoint Presentation</vt:lpstr>
      <vt:lpstr>Nash Equilibrium</vt:lpstr>
      <vt:lpstr>Nash Equilibrium</vt:lpstr>
      <vt:lpstr>Nash Equilibrium: An example</vt:lpstr>
      <vt:lpstr>Nash Equilibrium: An example</vt:lpstr>
      <vt:lpstr>Nash Equilibrium: An example</vt:lpstr>
      <vt:lpstr>Nash Equilibrium</vt:lpstr>
      <vt:lpstr>How to find the Nash Equilibrium?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Edwin Muchapondwa, PhD edwin.muchapondwa@uct.ac.za  Office: Room 5.15, School of Economics Building Consultation Times:  Tuesdays 09:00 to 11:00 any other time by appointment</dc:title>
  <dc:creator>EDWIN MUCHAPONDWA</dc:creator>
  <cp:lastModifiedBy>Edwin Muchapondwa</cp:lastModifiedBy>
  <cp:revision>102</cp:revision>
  <dcterms:modified xsi:type="dcterms:W3CDTF">2017-08-20T13:00:07Z</dcterms:modified>
</cp:coreProperties>
</file>