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2"/>
  </p:notesMasterIdLst>
  <p:sldIdLst>
    <p:sldId id="256" r:id="rId2"/>
    <p:sldId id="258" r:id="rId3"/>
    <p:sldId id="257" r:id="rId4"/>
    <p:sldId id="259" r:id="rId5"/>
    <p:sldId id="260" r:id="rId6"/>
    <p:sldId id="266" r:id="rId7"/>
    <p:sldId id="272" r:id="rId8"/>
    <p:sldId id="269" r:id="rId9"/>
    <p:sldId id="276" r:id="rId10"/>
    <p:sldId id="270" r:id="rId11"/>
    <p:sldId id="278" r:id="rId12"/>
    <p:sldId id="271" r:id="rId13"/>
    <p:sldId id="277" r:id="rId14"/>
    <p:sldId id="261" r:id="rId15"/>
    <p:sldId id="265" r:id="rId16"/>
    <p:sldId id="279" r:id="rId17"/>
    <p:sldId id="280" r:id="rId18"/>
    <p:sldId id="264" r:id="rId19"/>
    <p:sldId id="281" r:id="rId20"/>
    <p:sldId id="274" r:id="rId21"/>
    <p:sldId id="284" r:id="rId22"/>
    <p:sldId id="283" r:id="rId23"/>
    <p:sldId id="262" r:id="rId24"/>
    <p:sldId id="286" r:id="rId25"/>
    <p:sldId id="289" r:id="rId26"/>
    <p:sldId id="288" r:id="rId27"/>
    <p:sldId id="268" r:id="rId28"/>
    <p:sldId id="282" r:id="rId29"/>
    <p:sldId id="273" r:id="rId30"/>
    <p:sldId id="26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69636" autoAdjust="0"/>
  </p:normalViewPr>
  <p:slideViewPr>
    <p:cSldViewPr snapToGrid="0">
      <p:cViewPr varScale="1">
        <p:scale>
          <a:sx n="46" d="100"/>
          <a:sy n="46" d="100"/>
        </p:scale>
        <p:origin x="11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A308D9-D93A-45D3-B2A7-9B90BC49538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BE8D7D7-A305-49BE-84A6-57D5F5032748}">
      <dgm:prSet custT="1"/>
      <dgm:spPr>
        <a:solidFill>
          <a:schemeClr val="accent2">
            <a:lumMod val="75000"/>
          </a:schemeClr>
        </a:solidFill>
      </dgm:spPr>
      <dgm:t>
        <a:bodyPr/>
        <a:lstStyle/>
        <a:p>
          <a:r>
            <a:rPr lang="en-US" sz="2000" dirty="0"/>
            <a:t>Statistical model used for forecasting time series data</a:t>
          </a:r>
        </a:p>
      </dgm:t>
    </dgm:pt>
    <dgm:pt modelId="{A3AD5538-F0EE-45AA-B9E2-C75AD5BF1B12}" type="parTrans" cxnId="{CFB9E4AC-1F7A-4D6C-A61A-CA26B303A703}">
      <dgm:prSet/>
      <dgm:spPr/>
      <dgm:t>
        <a:bodyPr/>
        <a:lstStyle/>
        <a:p>
          <a:endParaRPr lang="en-US"/>
        </a:p>
      </dgm:t>
    </dgm:pt>
    <dgm:pt modelId="{313855A2-608E-479B-B5B1-61075ED6EB03}" type="sibTrans" cxnId="{CFB9E4AC-1F7A-4D6C-A61A-CA26B303A703}">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9A0EE9DF-14B8-4774-BA02-57DC96B31F48}">
      <dgm:prSet custT="1"/>
      <dgm:spPr>
        <a:solidFill>
          <a:schemeClr val="accent2">
            <a:lumMod val="75000"/>
          </a:schemeClr>
        </a:solidFill>
      </dgm:spPr>
      <dgm:t>
        <a:bodyPr/>
        <a:lstStyle/>
        <a:p>
          <a:r>
            <a:rPr lang="en-US" sz="2000" b="1"/>
            <a:t>AR</a:t>
          </a:r>
          <a:r>
            <a:rPr lang="en-US" sz="2000"/>
            <a:t>: Autoregression</a:t>
          </a:r>
        </a:p>
      </dgm:t>
    </dgm:pt>
    <dgm:pt modelId="{F20E8C41-969F-49A3-B482-F63D6F8CDDFE}" type="parTrans" cxnId="{C05491E9-C78A-4722-8FCE-08BEE3917266}">
      <dgm:prSet/>
      <dgm:spPr/>
      <dgm:t>
        <a:bodyPr/>
        <a:lstStyle/>
        <a:p>
          <a:endParaRPr lang="en-US"/>
        </a:p>
      </dgm:t>
    </dgm:pt>
    <dgm:pt modelId="{DC9B0752-E9E8-46FD-8C9E-69E45CDCAAE6}" type="sibTrans" cxnId="{C05491E9-C78A-4722-8FCE-08BEE3917266}">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04A73AB1-119D-4613-B14F-58382A93FFEC}">
      <dgm:prSet custT="1"/>
      <dgm:spPr>
        <a:solidFill>
          <a:schemeClr val="accent2">
            <a:lumMod val="75000"/>
          </a:schemeClr>
        </a:solidFill>
      </dgm:spPr>
      <dgm:t>
        <a:bodyPr/>
        <a:lstStyle/>
        <a:p>
          <a:r>
            <a:rPr lang="en-US" sz="2000" b="1" dirty="0"/>
            <a:t>I</a:t>
          </a:r>
          <a:r>
            <a:rPr lang="en-US" sz="2000" dirty="0"/>
            <a:t>: Integrated</a:t>
          </a:r>
        </a:p>
      </dgm:t>
    </dgm:pt>
    <dgm:pt modelId="{6DC102A3-2D35-486E-BC75-758586EBF992}" type="parTrans" cxnId="{2DEBD82E-A4BE-4A87-B6B5-38B2558D53D4}">
      <dgm:prSet/>
      <dgm:spPr/>
      <dgm:t>
        <a:bodyPr/>
        <a:lstStyle/>
        <a:p>
          <a:endParaRPr lang="en-US"/>
        </a:p>
      </dgm:t>
    </dgm:pt>
    <dgm:pt modelId="{8A25D5D9-8225-41C6-B4FD-57B5B2FF4091}" type="sibTrans" cxnId="{2DEBD82E-A4BE-4A87-B6B5-38B2558D53D4}">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42339F03-E461-4E52-993B-474C2C85B7B6}">
      <dgm:prSet custT="1"/>
      <dgm:spPr>
        <a:solidFill>
          <a:schemeClr val="accent2">
            <a:lumMod val="75000"/>
          </a:schemeClr>
        </a:solidFill>
      </dgm:spPr>
      <dgm:t>
        <a:bodyPr/>
        <a:lstStyle/>
        <a:p>
          <a:r>
            <a:rPr lang="en-US" sz="2000" b="1" dirty="0"/>
            <a:t>MA</a:t>
          </a:r>
          <a:r>
            <a:rPr lang="en-US" sz="2000" dirty="0"/>
            <a:t>: Moving Average</a:t>
          </a:r>
        </a:p>
      </dgm:t>
    </dgm:pt>
    <dgm:pt modelId="{E29BB837-EDAF-4DBB-BD38-ECC94DC2C322}" type="parTrans" cxnId="{AFFC2222-2E14-43C0-AF03-72ECAF83A491}">
      <dgm:prSet/>
      <dgm:spPr/>
      <dgm:t>
        <a:bodyPr/>
        <a:lstStyle/>
        <a:p>
          <a:endParaRPr lang="en-US"/>
        </a:p>
      </dgm:t>
    </dgm:pt>
    <dgm:pt modelId="{F34195FB-AC0C-4489-B72A-020C25D65605}" type="sibTrans" cxnId="{AFFC2222-2E14-43C0-AF03-72ECAF83A491}">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6E2DB2B1-8DF6-476D-9506-E46FF32F7936}">
      <dgm:prSet custT="1"/>
      <dgm:spPr>
        <a:solidFill>
          <a:schemeClr val="accent2">
            <a:lumMod val="75000"/>
          </a:schemeClr>
        </a:solidFill>
      </dgm:spPr>
      <dgm:t>
        <a:bodyPr/>
        <a:lstStyle/>
        <a:p>
          <a:r>
            <a:rPr lang="en-US" sz="2000" dirty="0"/>
            <a:t>Each of these components are explicitly specified in the model as a parameter</a:t>
          </a:r>
        </a:p>
      </dgm:t>
    </dgm:pt>
    <dgm:pt modelId="{2CAFA80D-D620-4552-8EF9-F544D4AE8D16}" type="parTrans" cxnId="{EB2B484E-1A4E-4184-9B77-BE6C31B66AA9}">
      <dgm:prSet/>
      <dgm:spPr/>
      <dgm:t>
        <a:bodyPr/>
        <a:lstStyle/>
        <a:p>
          <a:endParaRPr lang="en-US"/>
        </a:p>
      </dgm:t>
    </dgm:pt>
    <dgm:pt modelId="{6F7E298D-25A7-423E-96F5-E706051ED465}" type="sibTrans" cxnId="{EB2B484E-1A4E-4184-9B77-BE6C31B66AA9}">
      <dgm:prSet/>
      <dgm:spPr/>
      <dgm:t>
        <a:bodyPr/>
        <a:lstStyle/>
        <a:p>
          <a:endParaRPr lang="en-US"/>
        </a:p>
      </dgm:t>
    </dgm:pt>
    <dgm:pt modelId="{2DF56CBC-C68C-45AD-9052-79EDA32C9292}" type="pres">
      <dgm:prSet presAssocID="{F6A308D9-D93A-45D3-B2A7-9B90BC495385}" presName="outerComposite" presStyleCnt="0">
        <dgm:presLayoutVars>
          <dgm:chMax val="5"/>
          <dgm:dir/>
          <dgm:resizeHandles val="exact"/>
        </dgm:presLayoutVars>
      </dgm:prSet>
      <dgm:spPr/>
    </dgm:pt>
    <dgm:pt modelId="{575850F3-E24B-4D32-B9C3-76416152A013}" type="pres">
      <dgm:prSet presAssocID="{F6A308D9-D93A-45D3-B2A7-9B90BC495385}" presName="dummyMaxCanvas" presStyleCnt="0">
        <dgm:presLayoutVars/>
      </dgm:prSet>
      <dgm:spPr/>
    </dgm:pt>
    <dgm:pt modelId="{7403BA4C-A358-4450-87EE-8843D4BEEE59}" type="pres">
      <dgm:prSet presAssocID="{F6A308D9-D93A-45D3-B2A7-9B90BC495385}" presName="FiveNodes_1" presStyleLbl="node1" presStyleIdx="0" presStyleCnt="5">
        <dgm:presLayoutVars>
          <dgm:bulletEnabled val="1"/>
        </dgm:presLayoutVars>
      </dgm:prSet>
      <dgm:spPr/>
    </dgm:pt>
    <dgm:pt modelId="{7241FBE7-C4F1-4679-B8F0-86EB84574CA9}" type="pres">
      <dgm:prSet presAssocID="{F6A308D9-D93A-45D3-B2A7-9B90BC495385}" presName="FiveNodes_2" presStyleLbl="node1" presStyleIdx="1" presStyleCnt="5">
        <dgm:presLayoutVars>
          <dgm:bulletEnabled val="1"/>
        </dgm:presLayoutVars>
      </dgm:prSet>
      <dgm:spPr/>
    </dgm:pt>
    <dgm:pt modelId="{D21288D1-BF8D-4B64-A03C-BB170A0750EC}" type="pres">
      <dgm:prSet presAssocID="{F6A308D9-D93A-45D3-B2A7-9B90BC495385}" presName="FiveNodes_3" presStyleLbl="node1" presStyleIdx="2" presStyleCnt="5">
        <dgm:presLayoutVars>
          <dgm:bulletEnabled val="1"/>
        </dgm:presLayoutVars>
      </dgm:prSet>
      <dgm:spPr/>
    </dgm:pt>
    <dgm:pt modelId="{630D7538-875B-4BE6-96A6-DE40131C2C68}" type="pres">
      <dgm:prSet presAssocID="{F6A308D9-D93A-45D3-B2A7-9B90BC495385}" presName="FiveNodes_4" presStyleLbl="node1" presStyleIdx="3" presStyleCnt="5">
        <dgm:presLayoutVars>
          <dgm:bulletEnabled val="1"/>
        </dgm:presLayoutVars>
      </dgm:prSet>
      <dgm:spPr/>
    </dgm:pt>
    <dgm:pt modelId="{0550C61D-7272-4BA3-9C37-5714C1FFD721}" type="pres">
      <dgm:prSet presAssocID="{F6A308D9-D93A-45D3-B2A7-9B90BC495385}" presName="FiveNodes_5" presStyleLbl="node1" presStyleIdx="4" presStyleCnt="5">
        <dgm:presLayoutVars>
          <dgm:bulletEnabled val="1"/>
        </dgm:presLayoutVars>
      </dgm:prSet>
      <dgm:spPr/>
    </dgm:pt>
    <dgm:pt modelId="{A3DC13EC-6640-4A98-B0B7-7E20A1D5DBEC}" type="pres">
      <dgm:prSet presAssocID="{F6A308D9-D93A-45D3-B2A7-9B90BC495385}" presName="FiveConn_1-2" presStyleLbl="fgAccFollowNode1" presStyleIdx="0" presStyleCnt="4">
        <dgm:presLayoutVars>
          <dgm:bulletEnabled val="1"/>
        </dgm:presLayoutVars>
      </dgm:prSet>
      <dgm:spPr/>
    </dgm:pt>
    <dgm:pt modelId="{4E1E2252-E526-4947-9865-DB0947A5AB14}" type="pres">
      <dgm:prSet presAssocID="{F6A308D9-D93A-45D3-B2A7-9B90BC495385}" presName="FiveConn_2-3" presStyleLbl="fgAccFollowNode1" presStyleIdx="1" presStyleCnt="4">
        <dgm:presLayoutVars>
          <dgm:bulletEnabled val="1"/>
        </dgm:presLayoutVars>
      </dgm:prSet>
      <dgm:spPr/>
    </dgm:pt>
    <dgm:pt modelId="{CED699A4-C765-44C3-9B80-301F30F6BACA}" type="pres">
      <dgm:prSet presAssocID="{F6A308D9-D93A-45D3-B2A7-9B90BC495385}" presName="FiveConn_3-4" presStyleLbl="fgAccFollowNode1" presStyleIdx="2" presStyleCnt="4">
        <dgm:presLayoutVars>
          <dgm:bulletEnabled val="1"/>
        </dgm:presLayoutVars>
      </dgm:prSet>
      <dgm:spPr/>
    </dgm:pt>
    <dgm:pt modelId="{E68C629D-450C-43FA-BCD7-BD14FDE990A8}" type="pres">
      <dgm:prSet presAssocID="{F6A308D9-D93A-45D3-B2A7-9B90BC495385}" presName="FiveConn_4-5" presStyleLbl="fgAccFollowNode1" presStyleIdx="3" presStyleCnt="4">
        <dgm:presLayoutVars>
          <dgm:bulletEnabled val="1"/>
        </dgm:presLayoutVars>
      </dgm:prSet>
      <dgm:spPr/>
    </dgm:pt>
    <dgm:pt modelId="{E965715E-63F9-43E3-9036-B32748E2DB92}" type="pres">
      <dgm:prSet presAssocID="{F6A308D9-D93A-45D3-B2A7-9B90BC495385}" presName="FiveNodes_1_text" presStyleLbl="node1" presStyleIdx="4" presStyleCnt="5">
        <dgm:presLayoutVars>
          <dgm:bulletEnabled val="1"/>
        </dgm:presLayoutVars>
      </dgm:prSet>
      <dgm:spPr/>
    </dgm:pt>
    <dgm:pt modelId="{43454DFE-55F2-48AD-8BFC-99168BC5778D}" type="pres">
      <dgm:prSet presAssocID="{F6A308D9-D93A-45D3-B2A7-9B90BC495385}" presName="FiveNodes_2_text" presStyleLbl="node1" presStyleIdx="4" presStyleCnt="5">
        <dgm:presLayoutVars>
          <dgm:bulletEnabled val="1"/>
        </dgm:presLayoutVars>
      </dgm:prSet>
      <dgm:spPr/>
    </dgm:pt>
    <dgm:pt modelId="{06711B6C-C6EE-4C53-894E-119B91067A0E}" type="pres">
      <dgm:prSet presAssocID="{F6A308D9-D93A-45D3-B2A7-9B90BC495385}" presName="FiveNodes_3_text" presStyleLbl="node1" presStyleIdx="4" presStyleCnt="5">
        <dgm:presLayoutVars>
          <dgm:bulletEnabled val="1"/>
        </dgm:presLayoutVars>
      </dgm:prSet>
      <dgm:spPr/>
    </dgm:pt>
    <dgm:pt modelId="{D7EE630D-8A71-4C5A-95C7-C52B52C1FDCA}" type="pres">
      <dgm:prSet presAssocID="{F6A308D9-D93A-45D3-B2A7-9B90BC495385}" presName="FiveNodes_4_text" presStyleLbl="node1" presStyleIdx="4" presStyleCnt="5">
        <dgm:presLayoutVars>
          <dgm:bulletEnabled val="1"/>
        </dgm:presLayoutVars>
      </dgm:prSet>
      <dgm:spPr/>
    </dgm:pt>
    <dgm:pt modelId="{EA2A12D5-0F51-47FC-9DB8-1C9C6308235F}" type="pres">
      <dgm:prSet presAssocID="{F6A308D9-D93A-45D3-B2A7-9B90BC495385}" presName="FiveNodes_5_text" presStyleLbl="node1" presStyleIdx="4" presStyleCnt="5">
        <dgm:presLayoutVars>
          <dgm:bulletEnabled val="1"/>
        </dgm:presLayoutVars>
      </dgm:prSet>
      <dgm:spPr/>
    </dgm:pt>
  </dgm:ptLst>
  <dgm:cxnLst>
    <dgm:cxn modelId="{AFFC2222-2E14-43C0-AF03-72ECAF83A491}" srcId="{F6A308D9-D93A-45D3-B2A7-9B90BC495385}" destId="{42339F03-E461-4E52-993B-474C2C85B7B6}" srcOrd="3" destOrd="0" parTransId="{E29BB837-EDAF-4DBB-BD38-ECC94DC2C322}" sibTransId="{F34195FB-AC0C-4489-B72A-020C25D65605}"/>
    <dgm:cxn modelId="{32C44B2D-68E3-4E86-9091-42B67D6EF3D3}" type="presOf" srcId="{6E2DB2B1-8DF6-476D-9506-E46FF32F7936}" destId="{0550C61D-7272-4BA3-9C37-5714C1FFD721}" srcOrd="0" destOrd="0" presId="urn:microsoft.com/office/officeart/2005/8/layout/vProcess5"/>
    <dgm:cxn modelId="{2DEBD82E-A4BE-4A87-B6B5-38B2558D53D4}" srcId="{F6A308D9-D93A-45D3-B2A7-9B90BC495385}" destId="{04A73AB1-119D-4613-B14F-58382A93FFEC}" srcOrd="2" destOrd="0" parTransId="{6DC102A3-2D35-486E-BC75-758586EBF992}" sibTransId="{8A25D5D9-8225-41C6-B4FD-57B5B2FF4091}"/>
    <dgm:cxn modelId="{2E482634-B251-4114-AB9D-06D1FA774C2A}" type="presOf" srcId="{6E2DB2B1-8DF6-476D-9506-E46FF32F7936}" destId="{EA2A12D5-0F51-47FC-9DB8-1C9C6308235F}" srcOrd="1" destOrd="0" presId="urn:microsoft.com/office/officeart/2005/8/layout/vProcess5"/>
    <dgm:cxn modelId="{BBE34A3B-FC71-4D53-A701-7B61BB58DAAC}" type="presOf" srcId="{5BE8D7D7-A305-49BE-84A6-57D5F5032748}" destId="{7403BA4C-A358-4450-87EE-8843D4BEEE59}" srcOrd="0" destOrd="0" presId="urn:microsoft.com/office/officeart/2005/8/layout/vProcess5"/>
    <dgm:cxn modelId="{CEEBD045-3209-4CDF-A653-B16F1CD7A8DB}" type="presOf" srcId="{04A73AB1-119D-4613-B14F-58382A93FFEC}" destId="{D21288D1-BF8D-4B64-A03C-BB170A0750EC}" srcOrd="0" destOrd="0" presId="urn:microsoft.com/office/officeart/2005/8/layout/vProcess5"/>
    <dgm:cxn modelId="{88A25467-8697-4F8D-9BA1-E7223F4F79C6}" type="presOf" srcId="{5BE8D7D7-A305-49BE-84A6-57D5F5032748}" destId="{E965715E-63F9-43E3-9036-B32748E2DB92}" srcOrd="1" destOrd="0" presId="urn:microsoft.com/office/officeart/2005/8/layout/vProcess5"/>
    <dgm:cxn modelId="{EB2B484E-1A4E-4184-9B77-BE6C31B66AA9}" srcId="{F6A308D9-D93A-45D3-B2A7-9B90BC495385}" destId="{6E2DB2B1-8DF6-476D-9506-E46FF32F7936}" srcOrd="4" destOrd="0" parTransId="{2CAFA80D-D620-4552-8EF9-F544D4AE8D16}" sibTransId="{6F7E298D-25A7-423E-96F5-E706051ED465}"/>
    <dgm:cxn modelId="{23ACD071-F9B0-429A-BFE1-3C2348912FA6}" type="presOf" srcId="{DC9B0752-E9E8-46FD-8C9E-69E45CDCAAE6}" destId="{4E1E2252-E526-4947-9865-DB0947A5AB14}" srcOrd="0" destOrd="0" presId="urn:microsoft.com/office/officeart/2005/8/layout/vProcess5"/>
    <dgm:cxn modelId="{21A85B74-FD12-4710-B396-BA48E8727680}" type="presOf" srcId="{F6A308D9-D93A-45D3-B2A7-9B90BC495385}" destId="{2DF56CBC-C68C-45AD-9052-79EDA32C9292}" srcOrd="0" destOrd="0" presId="urn:microsoft.com/office/officeart/2005/8/layout/vProcess5"/>
    <dgm:cxn modelId="{A7CBF97B-EDD6-4316-8537-33B9A0D4E656}" type="presOf" srcId="{9A0EE9DF-14B8-4774-BA02-57DC96B31F48}" destId="{7241FBE7-C4F1-4679-B8F0-86EB84574CA9}" srcOrd="0" destOrd="0" presId="urn:microsoft.com/office/officeart/2005/8/layout/vProcess5"/>
    <dgm:cxn modelId="{2242A590-2FA1-4AFF-B6D7-CB865BC13104}" type="presOf" srcId="{8A25D5D9-8225-41C6-B4FD-57B5B2FF4091}" destId="{CED699A4-C765-44C3-9B80-301F30F6BACA}" srcOrd="0" destOrd="0" presId="urn:microsoft.com/office/officeart/2005/8/layout/vProcess5"/>
    <dgm:cxn modelId="{9EFEFD99-61F7-44B7-AB19-83EC8E5BAE5D}" type="presOf" srcId="{42339F03-E461-4E52-993B-474C2C85B7B6}" destId="{D7EE630D-8A71-4C5A-95C7-C52B52C1FDCA}" srcOrd="1" destOrd="0" presId="urn:microsoft.com/office/officeart/2005/8/layout/vProcess5"/>
    <dgm:cxn modelId="{CFB9E4AC-1F7A-4D6C-A61A-CA26B303A703}" srcId="{F6A308D9-D93A-45D3-B2A7-9B90BC495385}" destId="{5BE8D7D7-A305-49BE-84A6-57D5F5032748}" srcOrd="0" destOrd="0" parTransId="{A3AD5538-F0EE-45AA-B9E2-C75AD5BF1B12}" sibTransId="{313855A2-608E-479B-B5B1-61075ED6EB03}"/>
    <dgm:cxn modelId="{5676CECB-0986-4C69-B8B4-BF4EAAE63737}" type="presOf" srcId="{04A73AB1-119D-4613-B14F-58382A93FFEC}" destId="{06711B6C-C6EE-4C53-894E-119B91067A0E}" srcOrd="1" destOrd="0" presId="urn:microsoft.com/office/officeart/2005/8/layout/vProcess5"/>
    <dgm:cxn modelId="{2637E2CD-A28D-4F49-A60F-7098342D2CB5}" type="presOf" srcId="{F34195FB-AC0C-4489-B72A-020C25D65605}" destId="{E68C629D-450C-43FA-BCD7-BD14FDE990A8}" srcOrd="0" destOrd="0" presId="urn:microsoft.com/office/officeart/2005/8/layout/vProcess5"/>
    <dgm:cxn modelId="{80BC6ADB-B232-484A-BB42-43C2490C33C5}" type="presOf" srcId="{9A0EE9DF-14B8-4774-BA02-57DC96B31F48}" destId="{43454DFE-55F2-48AD-8BFC-99168BC5778D}" srcOrd="1" destOrd="0" presId="urn:microsoft.com/office/officeart/2005/8/layout/vProcess5"/>
    <dgm:cxn modelId="{C05491E9-C78A-4722-8FCE-08BEE3917266}" srcId="{F6A308D9-D93A-45D3-B2A7-9B90BC495385}" destId="{9A0EE9DF-14B8-4774-BA02-57DC96B31F48}" srcOrd="1" destOrd="0" parTransId="{F20E8C41-969F-49A3-B482-F63D6F8CDDFE}" sibTransId="{DC9B0752-E9E8-46FD-8C9E-69E45CDCAAE6}"/>
    <dgm:cxn modelId="{FA73DCF1-1325-4082-A3C4-B80CF9F08642}" type="presOf" srcId="{42339F03-E461-4E52-993B-474C2C85B7B6}" destId="{630D7538-875B-4BE6-96A6-DE40131C2C68}" srcOrd="0" destOrd="0" presId="urn:microsoft.com/office/officeart/2005/8/layout/vProcess5"/>
    <dgm:cxn modelId="{2B0BC4F6-E803-412E-A1C4-CB01B8DB3A37}" type="presOf" srcId="{313855A2-608E-479B-B5B1-61075ED6EB03}" destId="{A3DC13EC-6640-4A98-B0B7-7E20A1D5DBEC}" srcOrd="0" destOrd="0" presId="urn:microsoft.com/office/officeart/2005/8/layout/vProcess5"/>
    <dgm:cxn modelId="{B319FA2F-5F97-4CB2-96CC-C0316CD24997}" type="presParOf" srcId="{2DF56CBC-C68C-45AD-9052-79EDA32C9292}" destId="{575850F3-E24B-4D32-B9C3-76416152A013}" srcOrd="0" destOrd="0" presId="urn:microsoft.com/office/officeart/2005/8/layout/vProcess5"/>
    <dgm:cxn modelId="{3F8F289D-20D9-4838-85C2-3A1D0B2A57F3}" type="presParOf" srcId="{2DF56CBC-C68C-45AD-9052-79EDA32C9292}" destId="{7403BA4C-A358-4450-87EE-8843D4BEEE59}" srcOrd="1" destOrd="0" presId="urn:microsoft.com/office/officeart/2005/8/layout/vProcess5"/>
    <dgm:cxn modelId="{0F8A4A5A-FE9B-4F1D-871E-5277F8676F65}" type="presParOf" srcId="{2DF56CBC-C68C-45AD-9052-79EDA32C9292}" destId="{7241FBE7-C4F1-4679-B8F0-86EB84574CA9}" srcOrd="2" destOrd="0" presId="urn:microsoft.com/office/officeart/2005/8/layout/vProcess5"/>
    <dgm:cxn modelId="{687530CE-5014-4057-9766-39839D4357E9}" type="presParOf" srcId="{2DF56CBC-C68C-45AD-9052-79EDA32C9292}" destId="{D21288D1-BF8D-4B64-A03C-BB170A0750EC}" srcOrd="3" destOrd="0" presId="urn:microsoft.com/office/officeart/2005/8/layout/vProcess5"/>
    <dgm:cxn modelId="{500CCDC8-9C3B-4586-A278-6404568D44A1}" type="presParOf" srcId="{2DF56CBC-C68C-45AD-9052-79EDA32C9292}" destId="{630D7538-875B-4BE6-96A6-DE40131C2C68}" srcOrd="4" destOrd="0" presId="urn:microsoft.com/office/officeart/2005/8/layout/vProcess5"/>
    <dgm:cxn modelId="{8114C194-6F4D-4878-8016-EA29712F1622}" type="presParOf" srcId="{2DF56CBC-C68C-45AD-9052-79EDA32C9292}" destId="{0550C61D-7272-4BA3-9C37-5714C1FFD721}" srcOrd="5" destOrd="0" presId="urn:microsoft.com/office/officeart/2005/8/layout/vProcess5"/>
    <dgm:cxn modelId="{5E7D3D4B-D4E8-4D13-9459-F2F43DE15A06}" type="presParOf" srcId="{2DF56CBC-C68C-45AD-9052-79EDA32C9292}" destId="{A3DC13EC-6640-4A98-B0B7-7E20A1D5DBEC}" srcOrd="6" destOrd="0" presId="urn:microsoft.com/office/officeart/2005/8/layout/vProcess5"/>
    <dgm:cxn modelId="{1E3DC021-5D04-4D9E-90E4-6B02420FF77E}" type="presParOf" srcId="{2DF56CBC-C68C-45AD-9052-79EDA32C9292}" destId="{4E1E2252-E526-4947-9865-DB0947A5AB14}" srcOrd="7" destOrd="0" presId="urn:microsoft.com/office/officeart/2005/8/layout/vProcess5"/>
    <dgm:cxn modelId="{DD90B5CB-E7BE-47D0-A19C-CC7968DC77A4}" type="presParOf" srcId="{2DF56CBC-C68C-45AD-9052-79EDA32C9292}" destId="{CED699A4-C765-44C3-9B80-301F30F6BACA}" srcOrd="8" destOrd="0" presId="urn:microsoft.com/office/officeart/2005/8/layout/vProcess5"/>
    <dgm:cxn modelId="{D67EA6B8-03B0-4729-99C0-C7C238CD5AA7}" type="presParOf" srcId="{2DF56CBC-C68C-45AD-9052-79EDA32C9292}" destId="{E68C629D-450C-43FA-BCD7-BD14FDE990A8}" srcOrd="9" destOrd="0" presId="urn:microsoft.com/office/officeart/2005/8/layout/vProcess5"/>
    <dgm:cxn modelId="{4803DF54-0A3A-44B7-AB0C-0873E50A4A31}" type="presParOf" srcId="{2DF56CBC-C68C-45AD-9052-79EDA32C9292}" destId="{E965715E-63F9-43E3-9036-B32748E2DB92}" srcOrd="10" destOrd="0" presId="urn:microsoft.com/office/officeart/2005/8/layout/vProcess5"/>
    <dgm:cxn modelId="{B5EEE12C-E706-447E-836A-BA8DC98E7406}" type="presParOf" srcId="{2DF56CBC-C68C-45AD-9052-79EDA32C9292}" destId="{43454DFE-55F2-48AD-8BFC-99168BC5778D}" srcOrd="11" destOrd="0" presId="urn:microsoft.com/office/officeart/2005/8/layout/vProcess5"/>
    <dgm:cxn modelId="{4B3A82DA-4910-4AA7-A549-D3F42764AE17}" type="presParOf" srcId="{2DF56CBC-C68C-45AD-9052-79EDA32C9292}" destId="{06711B6C-C6EE-4C53-894E-119B91067A0E}" srcOrd="12" destOrd="0" presId="urn:microsoft.com/office/officeart/2005/8/layout/vProcess5"/>
    <dgm:cxn modelId="{C888C6E3-4697-4EA1-8C15-16ACEEA6BE5A}" type="presParOf" srcId="{2DF56CBC-C68C-45AD-9052-79EDA32C9292}" destId="{D7EE630D-8A71-4C5A-95C7-C52B52C1FDCA}" srcOrd="13" destOrd="0" presId="urn:microsoft.com/office/officeart/2005/8/layout/vProcess5"/>
    <dgm:cxn modelId="{4C27EA42-039B-4CE5-B949-3074C9F7A3A0}" type="presParOf" srcId="{2DF56CBC-C68C-45AD-9052-79EDA32C9292}" destId="{EA2A12D5-0F51-47FC-9DB8-1C9C6308235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3AEC6C-C367-4DA2-ADD4-7C9EEDB1C8E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E011D9C-D15D-4066-AF83-16438A0C1F80}">
      <dgm:prSet/>
      <dgm:spPr>
        <a:ln>
          <a:solidFill>
            <a:schemeClr val="accent2"/>
          </a:solidFill>
        </a:ln>
      </dgm:spPr>
      <dgm:t>
        <a:bodyPr/>
        <a:lstStyle/>
        <a:p>
          <a:r>
            <a:rPr lang="en-US"/>
            <a:t>X-values: agency, complaint type, borough</a:t>
          </a:r>
        </a:p>
      </dgm:t>
    </dgm:pt>
    <dgm:pt modelId="{E15C52E5-6B90-42B1-B609-B0078C1BEC3C}" type="parTrans" cxnId="{883E151F-48A7-4A73-982A-7E4C399A1AF4}">
      <dgm:prSet/>
      <dgm:spPr/>
      <dgm:t>
        <a:bodyPr/>
        <a:lstStyle/>
        <a:p>
          <a:endParaRPr lang="en-US"/>
        </a:p>
      </dgm:t>
    </dgm:pt>
    <dgm:pt modelId="{3BB374B0-AA63-4BA5-8F4C-DF3FE88BE1E5}" type="sibTrans" cxnId="{883E151F-48A7-4A73-982A-7E4C399A1AF4}">
      <dgm:prSet/>
      <dgm:spPr/>
      <dgm:t>
        <a:bodyPr/>
        <a:lstStyle/>
        <a:p>
          <a:endParaRPr lang="en-US"/>
        </a:p>
      </dgm:t>
    </dgm:pt>
    <dgm:pt modelId="{A2DA1B4A-704F-48CD-B311-4FC713BAEE47}">
      <dgm:prSet/>
      <dgm:spPr>
        <a:ln>
          <a:solidFill>
            <a:schemeClr val="accent2"/>
          </a:solidFill>
        </a:ln>
      </dgm:spPr>
      <dgm:t>
        <a:bodyPr/>
        <a:lstStyle/>
        <a:p>
          <a:r>
            <a:rPr lang="en-US" dirty="0"/>
            <a:t>Y-values: date_diff_hours</a:t>
          </a:r>
        </a:p>
      </dgm:t>
    </dgm:pt>
    <dgm:pt modelId="{6C339D36-3D13-4CC4-9CE5-A2535E7D5905}" type="parTrans" cxnId="{E9A1092B-41AA-4EA3-B290-9EBE9F22BB4D}">
      <dgm:prSet/>
      <dgm:spPr/>
      <dgm:t>
        <a:bodyPr/>
        <a:lstStyle/>
        <a:p>
          <a:endParaRPr lang="en-US"/>
        </a:p>
      </dgm:t>
    </dgm:pt>
    <dgm:pt modelId="{BFDFA017-D115-491D-8440-1A8563973D4D}" type="sibTrans" cxnId="{E9A1092B-41AA-4EA3-B290-9EBE9F22BB4D}">
      <dgm:prSet/>
      <dgm:spPr/>
      <dgm:t>
        <a:bodyPr/>
        <a:lstStyle/>
        <a:p>
          <a:endParaRPr lang="en-US"/>
        </a:p>
      </dgm:t>
    </dgm:pt>
    <dgm:pt modelId="{C8CB50F4-7FD7-409A-B164-FEFCB47DD65C}" type="pres">
      <dgm:prSet presAssocID="{843AEC6C-C367-4DA2-ADD4-7C9EEDB1C8ED}" presName="hierChild1" presStyleCnt="0">
        <dgm:presLayoutVars>
          <dgm:chPref val="1"/>
          <dgm:dir/>
          <dgm:animOne val="branch"/>
          <dgm:animLvl val="lvl"/>
          <dgm:resizeHandles/>
        </dgm:presLayoutVars>
      </dgm:prSet>
      <dgm:spPr/>
    </dgm:pt>
    <dgm:pt modelId="{EA2B6D3A-6DE8-45A4-8359-B44D3C7B63D5}" type="pres">
      <dgm:prSet presAssocID="{2E011D9C-D15D-4066-AF83-16438A0C1F80}" presName="hierRoot1" presStyleCnt="0"/>
      <dgm:spPr/>
    </dgm:pt>
    <dgm:pt modelId="{35A27442-6011-48A8-B5EC-98E9C098F3D2}" type="pres">
      <dgm:prSet presAssocID="{2E011D9C-D15D-4066-AF83-16438A0C1F80}" presName="composite" presStyleCnt="0"/>
      <dgm:spPr/>
    </dgm:pt>
    <dgm:pt modelId="{996B8BD1-3F0A-44A5-8B04-601515C84C36}" type="pres">
      <dgm:prSet presAssocID="{2E011D9C-D15D-4066-AF83-16438A0C1F80}" presName="background" presStyleLbl="node0" presStyleIdx="0" presStyleCnt="2"/>
      <dgm:spPr>
        <a:solidFill>
          <a:schemeClr val="accent2"/>
        </a:solidFill>
      </dgm:spPr>
    </dgm:pt>
    <dgm:pt modelId="{7AE18955-DA38-42F9-BF99-04888184A07E}" type="pres">
      <dgm:prSet presAssocID="{2E011D9C-D15D-4066-AF83-16438A0C1F80}" presName="text" presStyleLbl="fgAcc0" presStyleIdx="0" presStyleCnt="2">
        <dgm:presLayoutVars>
          <dgm:chPref val="3"/>
        </dgm:presLayoutVars>
      </dgm:prSet>
      <dgm:spPr/>
    </dgm:pt>
    <dgm:pt modelId="{CCD57DF4-9CE5-4519-A990-176FEF1ADAF8}" type="pres">
      <dgm:prSet presAssocID="{2E011D9C-D15D-4066-AF83-16438A0C1F80}" presName="hierChild2" presStyleCnt="0"/>
      <dgm:spPr/>
    </dgm:pt>
    <dgm:pt modelId="{A147B3E6-5D99-4D83-A7E0-EEE6A2D646E7}" type="pres">
      <dgm:prSet presAssocID="{A2DA1B4A-704F-48CD-B311-4FC713BAEE47}" presName="hierRoot1" presStyleCnt="0"/>
      <dgm:spPr/>
    </dgm:pt>
    <dgm:pt modelId="{B5731736-5337-495B-9E29-1503C792B8CF}" type="pres">
      <dgm:prSet presAssocID="{A2DA1B4A-704F-48CD-B311-4FC713BAEE47}" presName="composite" presStyleCnt="0"/>
      <dgm:spPr/>
    </dgm:pt>
    <dgm:pt modelId="{83CD7E1C-DC88-4F2B-BCD3-00501C9C67F7}" type="pres">
      <dgm:prSet presAssocID="{A2DA1B4A-704F-48CD-B311-4FC713BAEE47}" presName="background" presStyleLbl="node0" presStyleIdx="1" presStyleCnt="2"/>
      <dgm:spPr>
        <a:solidFill>
          <a:schemeClr val="accent2"/>
        </a:solidFill>
      </dgm:spPr>
    </dgm:pt>
    <dgm:pt modelId="{390F6ED6-EB98-4BF0-B577-9DBAE741AA75}" type="pres">
      <dgm:prSet presAssocID="{A2DA1B4A-704F-48CD-B311-4FC713BAEE47}" presName="text" presStyleLbl="fgAcc0" presStyleIdx="1" presStyleCnt="2">
        <dgm:presLayoutVars>
          <dgm:chPref val="3"/>
        </dgm:presLayoutVars>
      </dgm:prSet>
      <dgm:spPr/>
    </dgm:pt>
    <dgm:pt modelId="{07FF1739-E271-4C0D-A8B0-B5C836C3994B}" type="pres">
      <dgm:prSet presAssocID="{A2DA1B4A-704F-48CD-B311-4FC713BAEE47}" presName="hierChild2" presStyleCnt="0"/>
      <dgm:spPr/>
    </dgm:pt>
  </dgm:ptLst>
  <dgm:cxnLst>
    <dgm:cxn modelId="{0497D519-4A66-4B3C-9AE7-72AE2BB2450D}" type="presOf" srcId="{843AEC6C-C367-4DA2-ADD4-7C9EEDB1C8ED}" destId="{C8CB50F4-7FD7-409A-B164-FEFCB47DD65C}" srcOrd="0" destOrd="0" presId="urn:microsoft.com/office/officeart/2005/8/layout/hierarchy1"/>
    <dgm:cxn modelId="{883E151F-48A7-4A73-982A-7E4C399A1AF4}" srcId="{843AEC6C-C367-4DA2-ADD4-7C9EEDB1C8ED}" destId="{2E011D9C-D15D-4066-AF83-16438A0C1F80}" srcOrd="0" destOrd="0" parTransId="{E15C52E5-6B90-42B1-B609-B0078C1BEC3C}" sibTransId="{3BB374B0-AA63-4BA5-8F4C-DF3FE88BE1E5}"/>
    <dgm:cxn modelId="{E9A1092B-41AA-4EA3-B290-9EBE9F22BB4D}" srcId="{843AEC6C-C367-4DA2-ADD4-7C9EEDB1C8ED}" destId="{A2DA1B4A-704F-48CD-B311-4FC713BAEE47}" srcOrd="1" destOrd="0" parTransId="{6C339D36-3D13-4CC4-9CE5-A2535E7D5905}" sibTransId="{BFDFA017-D115-491D-8440-1A8563973D4D}"/>
    <dgm:cxn modelId="{89012BCF-BAE0-42A3-A7B9-EECE5A5CEB41}" type="presOf" srcId="{A2DA1B4A-704F-48CD-B311-4FC713BAEE47}" destId="{390F6ED6-EB98-4BF0-B577-9DBAE741AA75}" srcOrd="0" destOrd="0" presId="urn:microsoft.com/office/officeart/2005/8/layout/hierarchy1"/>
    <dgm:cxn modelId="{42B0A4D5-F07F-41A3-8EFA-CBC9D6741F51}" type="presOf" srcId="{2E011D9C-D15D-4066-AF83-16438A0C1F80}" destId="{7AE18955-DA38-42F9-BF99-04888184A07E}" srcOrd="0" destOrd="0" presId="urn:microsoft.com/office/officeart/2005/8/layout/hierarchy1"/>
    <dgm:cxn modelId="{AAB38D5D-8B24-48C3-9C49-BB2284B96FF8}" type="presParOf" srcId="{C8CB50F4-7FD7-409A-B164-FEFCB47DD65C}" destId="{EA2B6D3A-6DE8-45A4-8359-B44D3C7B63D5}" srcOrd="0" destOrd="0" presId="urn:microsoft.com/office/officeart/2005/8/layout/hierarchy1"/>
    <dgm:cxn modelId="{BFB754EB-6110-457C-ACD3-EDBA822DCC45}" type="presParOf" srcId="{EA2B6D3A-6DE8-45A4-8359-B44D3C7B63D5}" destId="{35A27442-6011-48A8-B5EC-98E9C098F3D2}" srcOrd="0" destOrd="0" presId="urn:microsoft.com/office/officeart/2005/8/layout/hierarchy1"/>
    <dgm:cxn modelId="{23126A2E-4225-4546-8421-8EAA778ADAD6}" type="presParOf" srcId="{35A27442-6011-48A8-B5EC-98E9C098F3D2}" destId="{996B8BD1-3F0A-44A5-8B04-601515C84C36}" srcOrd="0" destOrd="0" presId="urn:microsoft.com/office/officeart/2005/8/layout/hierarchy1"/>
    <dgm:cxn modelId="{BD140E02-4C32-4BC3-A037-6C1FA065CB9B}" type="presParOf" srcId="{35A27442-6011-48A8-B5EC-98E9C098F3D2}" destId="{7AE18955-DA38-42F9-BF99-04888184A07E}" srcOrd="1" destOrd="0" presId="urn:microsoft.com/office/officeart/2005/8/layout/hierarchy1"/>
    <dgm:cxn modelId="{95A6E4C9-490D-4BD2-88D1-0E0C3B2EE2A9}" type="presParOf" srcId="{EA2B6D3A-6DE8-45A4-8359-B44D3C7B63D5}" destId="{CCD57DF4-9CE5-4519-A990-176FEF1ADAF8}" srcOrd="1" destOrd="0" presId="urn:microsoft.com/office/officeart/2005/8/layout/hierarchy1"/>
    <dgm:cxn modelId="{021BDA0E-E10E-41CB-8C79-432E7C06B45B}" type="presParOf" srcId="{C8CB50F4-7FD7-409A-B164-FEFCB47DD65C}" destId="{A147B3E6-5D99-4D83-A7E0-EEE6A2D646E7}" srcOrd="1" destOrd="0" presId="urn:microsoft.com/office/officeart/2005/8/layout/hierarchy1"/>
    <dgm:cxn modelId="{EA8990F5-63D8-40EA-BD54-0235A0F8988B}" type="presParOf" srcId="{A147B3E6-5D99-4D83-A7E0-EEE6A2D646E7}" destId="{B5731736-5337-495B-9E29-1503C792B8CF}" srcOrd="0" destOrd="0" presId="urn:microsoft.com/office/officeart/2005/8/layout/hierarchy1"/>
    <dgm:cxn modelId="{224931D4-BD67-4B59-96F5-729EB9911807}" type="presParOf" srcId="{B5731736-5337-495B-9E29-1503C792B8CF}" destId="{83CD7E1C-DC88-4F2B-BCD3-00501C9C67F7}" srcOrd="0" destOrd="0" presId="urn:microsoft.com/office/officeart/2005/8/layout/hierarchy1"/>
    <dgm:cxn modelId="{080985DB-E8E4-41B8-805E-3A1A81B871E1}" type="presParOf" srcId="{B5731736-5337-495B-9E29-1503C792B8CF}" destId="{390F6ED6-EB98-4BF0-B577-9DBAE741AA75}" srcOrd="1" destOrd="0" presId="urn:microsoft.com/office/officeart/2005/8/layout/hierarchy1"/>
    <dgm:cxn modelId="{B47F9A0E-8922-4450-A6E3-078BE6DD3CDD}" type="presParOf" srcId="{A147B3E6-5D99-4D83-A7E0-EEE6A2D646E7}" destId="{07FF1739-E271-4C0D-A8B0-B5C836C3994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76BCB-41C9-4BEA-924E-E43C25D572C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5F45B1-B7B0-46A2-884B-0045BB73BD13}">
      <dgm:prSet/>
      <dgm:spPr/>
      <dgm:t>
        <a:bodyPr/>
        <a:lstStyle/>
        <a:p>
          <a:pPr>
            <a:lnSpc>
              <a:spcPct val="100000"/>
            </a:lnSpc>
          </a:pPr>
          <a:r>
            <a:rPr lang="en-US" dirty="0"/>
            <a:t>SARIMA model best performance (R2=.71)</a:t>
          </a:r>
        </a:p>
      </dgm:t>
    </dgm:pt>
    <dgm:pt modelId="{001AF30E-E797-4709-93ED-05AADEF9AB46}" type="parTrans" cxnId="{94E4F98B-35D8-47DA-B088-D7CAB174C3EE}">
      <dgm:prSet/>
      <dgm:spPr/>
      <dgm:t>
        <a:bodyPr/>
        <a:lstStyle/>
        <a:p>
          <a:endParaRPr lang="en-US"/>
        </a:p>
      </dgm:t>
    </dgm:pt>
    <dgm:pt modelId="{7CCBEF90-179F-4ED2-B166-00B590E465AD}" type="sibTrans" cxnId="{94E4F98B-35D8-47DA-B088-D7CAB174C3EE}">
      <dgm:prSet/>
      <dgm:spPr/>
      <dgm:t>
        <a:bodyPr/>
        <a:lstStyle/>
        <a:p>
          <a:endParaRPr lang="en-US"/>
        </a:p>
      </dgm:t>
    </dgm:pt>
    <dgm:pt modelId="{2E9558F2-AC96-4DAB-BEE3-22A2CBA6E131}">
      <dgm:prSet/>
      <dgm:spPr/>
      <dgm:t>
        <a:bodyPr/>
        <a:lstStyle/>
        <a:p>
          <a:pPr>
            <a:lnSpc>
              <a:spcPct val="100000"/>
            </a:lnSpc>
          </a:pPr>
          <a:r>
            <a:rPr lang="en-US" dirty="0"/>
            <a:t>Random Forest not effective (R2=.13)</a:t>
          </a:r>
        </a:p>
      </dgm:t>
    </dgm:pt>
    <dgm:pt modelId="{6CE74D06-3499-4885-A5F5-5EF739F52A99}" type="parTrans" cxnId="{4D11C078-5040-446C-A8B2-072A4E8919A8}">
      <dgm:prSet/>
      <dgm:spPr/>
      <dgm:t>
        <a:bodyPr/>
        <a:lstStyle/>
        <a:p>
          <a:endParaRPr lang="en-US"/>
        </a:p>
      </dgm:t>
    </dgm:pt>
    <dgm:pt modelId="{B4B7BD07-8FC7-46C7-A105-80F38BAD7848}" type="sibTrans" cxnId="{4D11C078-5040-446C-A8B2-072A4E8919A8}">
      <dgm:prSet/>
      <dgm:spPr/>
      <dgm:t>
        <a:bodyPr/>
        <a:lstStyle/>
        <a:p>
          <a:endParaRPr lang="en-US"/>
        </a:p>
      </dgm:t>
    </dgm:pt>
    <dgm:pt modelId="{1F8DAB3A-9C6A-48B1-ACC8-D7DA6E6B1BAE}">
      <dgm:prSet/>
      <dgm:spPr/>
      <dgm:t>
        <a:bodyPr/>
        <a:lstStyle/>
        <a:p>
          <a:pPr>
            <a:lnSpc>
              <a:spcPct val="100000"/>
            </a:lnSpc>
          </a:pPr>
          <a:r>
            <a:rPr lang="en-US" dirty="0"/>
            <a:t>Data does not lend itself to modeling due to nature of 311 calls</a:t>
          </a:r>
        </a:p>
      </dgm:t>
    </dgm:pt>
    <dgm:pt modelId="{48A19C34-E115-4C7F-89D0-D0158974A325}" type="parTrans" cxnId="{0124E7DE-877A-4DF4-B7AA-4D3B3399E868}">
      <dgm:prSet/>
      <dgm:spPr/>
      <dgm:t>
        <a:bodyPr/>
        <a:lstStyle/>
        <a:p>
          <a:endParaRPr lang="en-US"/>
        </a:p>
      </dgm:t>
    </dgm:pt>
    <dgm:pt modelId="{96C2B93A-B12E-4792-8BB1-06DA603E7C86}" type="sibTrans" cxnId="{0124E7DE-877A-4DF4-B7AA-4D3B3399E868}">
      <dgm:prSet/>
      <dgm:spPr/>
      <dgm:t>
        <a:bodyPr/>
        <a:lstStyle/>
        <a:p>
          <a:endParaRPr lang="en-US"/>
        </a:p>
      </dgm:t>
    </dgm:pt>
    <dgm:pt modelId="{09773628-C59C-4183-A60A-4B07C5F70783}">
      <dgm:prSet/>
      <dgm:spPr/>
      <dgm:t>
        <a:bodyPr/>
        <a:lstStyle/>
        <a:p>
          <a:pPr>
            <a:lnSpc>
              <a:spcPct val="100000"/>
            </a:lnSpc>
          </a:pPr>
          <a:r>
            <a:rPr lang="en-US" dirty="0"/>
            <a:t>The features selected did not appear to have much predictive value, even though many complaint types were handled exclusively by one or two departments</a:t>
          </a:r>
        </a:p>
      </dgm:t>
    </dgm:pt>
    <dgm:pt modelId="{390D090F-9C73-4496-85FA-0229C0018E02}" type="sibTrans" cxnId="{84B52EB1-1CB1-4262-97CD-5290EBFC35B8}">
      <dgm:prSet/>
      <dgm:spPr/>
      <dgm:t>
        <a:bodyPr/>
        <a:lstStyle/>
        <a:p>
          <a:endParaRPr lang="en-US"/>
        </a:p>
      </dgm:t>
    </dgm:pt>
    <dgm:pt modelId="{FEAAD875-F4AB-4F7B-8F71-B529C46B54FE}" type="parTrans" cxnId="{84B52EB1-1CB1-4262-97CD-5290EBFC35B8}">
      <dgm:prSet/>
      <dgm:spPr/>
      <dgm:t>
        <a:bodyPr/>
        <a:lstStyle/>
        <a:p>
          <a:endParaRPr lang="en-US"/>
        </a:p>
      </dgm:t>
    </dgm:pt>
    <dgm:pt modelId="{157BDE4A-037F-4417-B026-D915AF608347}" type="pres">
      <dgm:prSet presAssocID="{C2376BCB-41C9-4BEA-924E-E43C25D572CE}" presName="root" presStyleCnt="0">
        <dgm:presLayoutVars>
          <dgm:dir/>
          <dgm:resizeHandles val="exact"/>
        </dgm:presLayoutVars>
      </dgm:prSet>
      <dgm:spPr/>
    </dgm:pt>
    <dgm:pt modelId="{99B822AF-E3A2-4E05-9C60-12028409340E}" type="pres">
      <dgm:prSet presAssocID="{EC5F45B1-B7B0-46A2-884B-0045BB73BD13}" presName="compNode" presStyleCnt="0"/>
      <dgm:spPr/>
    </dgm:pt>
    <dgm:pt modelId="{868CE497-C5A7-4BD5-9A31-2E9C83473CE8}" type="pres">
      <dgm:prSet presAssocID="{EC5F45B1-B7B0-46A2-884B-0045BB73BD13}" presName="bgRect" presStyleLbl="bgShp" presStyleIdx="0" presStyleCnt="4"/>
      <dgm:spPr/>
    </dgm:pt>
    <dgm:pt modelId="{86382876-10FE-4C99-A3A5-460332A67FC8}" type="pres">
      <dgm:prSet presAssocID="{EC5F45B1-B7B0-46A2-884B-0045BB73BD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5DBE02FF-AFC6-4D5B-9FDD-3F5591C6487E}" type="pres">
      <dgm:prSet presAssocID="{EC5F45B1-B7B0-46A2-884B-0045BB73BD13}" presName="spaceRect" presStyleCnt="0"/>
      <dgm:spPr/>
    </dgm:pt>
    <dgm:pt modelId="{7C2BE923-0D50-4CE1-A284-0A81A5E0263C}" type="pres">
      <dgm:prSet presAssocID="{EC5F45B1-B7B0-46A2-884B-0045BB73BD13}" presName="parTx" presStyleLbl="revTx" presStyleIdx="0" presStyleCnt="4">
        <dgm:presLayoutVars>
          <dgm:chMax val="0"/>
          <dgm:chPref val="0"/>
        </dgm:presLayoutVars>
      </dgm:prSet>
      <dgm:spPr/>
    </dgm:pt>
    <dgm:pt modelId="{BDD22680-CE1C-4226-92F3-B1254852EDE9}" type="pres">
      <dgm:prSet presAssocID="{7CCBEF90-179F-4ED2-B166-00B590E465AD}" presName="sibTrans" presStyleCnt="0"/>
      <dgm:spPr/>
    </dgm:pt>
    <dgm:pt modelId="{BB6DA115-E040-4B2D-8B58-B64A829986D5}" type="pres">
      <dgm:prSet presAssocID="{2E9558F2-AC96-4DAB-BEE3-22A2CBA6E131}" presName="compNode" presStyleCnt="0"/>
      <dgm:spPr/>
    </dgm:pt>
    <dgm:pt modelId="{E36548EC-B4A1-4EAE-924F-BFAF036E0536}" type="pres">
      <dgm:prSet presAssocID="{2E9558F2-AC96-4DAB-BEE3-22A2CBA6E131}" presName="bgRect" presStyleLbl="bgShp" presStyleIdx="1" presStyleCnt="4"/>
      <dgm:spPr/>
    </dgm:pt>
    <dgm:pt modelId="{DDFD8708-EA1D-4A91-918C-E573DC309D93}" type="pres">
      <dgm:prSet presAssocID="{2E9558F2-AC96-4DAB-BEE3-22A2CBA6E1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A06421B0-20B0-4D20-8E7D-1FF434A4B22E}" type="pres">
      <dgm:prSet presAssocID="{2E9558F2-AC96-4DAB-BEE3-22A2CBA6E131}" presName="spaceRect" presStyleCnt="0"/>
      <dgm:spPr/>
    </dgm:pt>
    <dgm:pt modelId="{CB6AE58E-914E-4694-B42D-E4099A9038D6}" type="pres">
      <dgm:prSet presAssocID="{2E9558F2-AC96-4DAB-BEE3-22A2CBA6E131}" presName="parTx" presStyleLbl="revTx" presStyleIdx="1" presStyleCnt="4">
        <dgm:presLayoutVars>
          <dgm:chMax val="0"/>
          <dgm:chPref val="0"/>
        </dgm:presLayoutVars>
      </dgm:prSet>
      <dgm:spPr/>
    </dgm:pt>
    <dgm:pt modelId="{4A4E9376-4CB6-44A2-91D2-3828E15C1A2A}" type="pres">
      <dgm:prSet presAssocID="{B4B7BD07-8FC7-46C7-A105-80F38BAD7848}" presName="sibTrans" presStyleCnt="0"/>
      <dgm:spPr/>
    </dgm:pt>
    <dgm:pt modelId="{A5FF686A-5E7D-407E-B53D-58934565FEA9}" type="pres">
      <dgm:prSet presAssocID="{1F8DAB3A-9C6A-48B1-ACC8-D7DA6E6B1BAE}" presName="compNode" presStyleCnt="0"/>
      <dgm:spPr/>
    </dgm:pt>
    <dgm:pt modelId="{F821ACED-6314-4B11-A878-1CEB3DFB9A70}" type="pres">
      <dgm:prSet presAssocID="{1F8DAB3A-9C6A-48B1-ACC8-D7DA6E6B1BAE}" presName="bgRect" presStyleLbl="bgShp" presStyleIdx="2" presStyleCnt="4"/>
      <dgm:spPr/>
    </dgm:pt>
    <dgm:pt modelId="{1995F102-54E9-41E7-A5C0-D61D3479A8C7}" type="pres">
      <dgm:prSet presAssocID="{1F8DAB3A-9C6A-48B1-ACC8-D7DA6E6B1B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B09A932-23D5-4A32-B2CA-FF8A54A66348}" type="pres">
      <dgm:prSet presAssocID="{1F8DAB3A-9C6A-48B1-ACC8-D7DA6E6B1BAE}" presName="spaceRect" presStyleCnt="0"/>
      <dgm:spPr/>
    </dgm:pt>
    <dgm:pt modelId="{FCB07E1B-1D4D-4D33-8DDB-57B68645F25E}" type="pres">
      <dgm:prSet presAssocID="{1F8DAB3A-9C6A-48B1-ACC8-D7DA6E6B1BAE}" presName="parTx" presStyleLbl="revTx" presStyleIdx="2" presStyleCnt="4">
        <dgm:presLayoutVars>
          <dgm:chMax val="0"/>
          <dgm:chPref val="0"/>
        </dgm:presLayoutVars>
      </dgm:prSet>
      <dgm:spPr/>
    </dgm:pt>
    <dgm:pt modelId="{73FDD3AB-4121-483D-BE34-9DA7E8121E81}" type="pres">
      <dgm:prSet presAssocID="{96C2B93A-B12E-4792-8BB1-06DA603E7C86}" presName="sibTrans" presStyleCnt="0"/>
      <dgm:spPr/>
    </dgm:pt>
    <dgm:pt modelId="{EFE88264-07EA-40EC-8E86-1C67E322A53D}" type="pres">
      <dgm:prSet presAssocID="{09773628-C59C-4183-A60A-4B07C5F70783}" presName="compNode" presStyleCnt="0"/>
      <dgm:spPr/>
    </dgm:pt>
    <dgm:pt modelId="{A6F2CC1D-5DEE-4FBD-9976-D8F9A4E5AEBC}" type="pres">
      <dgm:prSet presAssocID="{09773628-C59C-4183-A60A-4B07C5F70783}" presName="bgRect" presStyleLbl="bgShp" presStyleIdx="3" presStyleCnt="4"/>
      <dgm:spPr/>
    </dgm:pt>
    <dgm:pt modelId="{5CBE2F1A-1E3A-4B6B-B949-59DCA6EF4C27}" type="pres">
      <dgm:prSet presAssocID="{09773628-C59C-4183-A60A-4B07C5F707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7D944F93-F135-4F46-B74B-129240B37B0B}" type="pres">
      <dgm:prSet presAssocID="{09773628-C59C-4183-A60A-4B07C5F70783}" presName="spaceRect" presStyleCnt="0"/>
      <dgm:spPr/>
    </dgm:pt>
    <dgm:pt modelId="{570E2D93-CB7E-4603-9CB4-7854AC1738B3}" type="pres">
      <dgm:prSet presAssocID="{09773628-C59C-4183-A60A-4B07C5F70783}" presName="parTx" presStyleLbl="revTx" presStyleIdx="3" presStyleCnt="4">
        <dgm:presLayoutVars>
          <dgm:chMax val="0"/>
          <dgm:chPref val="0"/>
        </dgm:presLayoutVars>
      </dgm:prSet>
      <dgm:spPr/>
    </dgm:pt>
  </dgm:ptLst>
  <dgm:cxnLst>
    <dgm:cxn modelId="{067F5022-18F7-4B93-B432-70522562ADDB}" type="presOf" srcId="{C2376BCB-41C9-4BEA-924E-E43C25D572CE}" destId="{157BDE4A-037F-4417-B026-D915AF608347}" srcOrd="0" destOrd="0" presId="urn:microsoft.com/office/officeart/2018/2/layout/IconVerticalSolidList"/>
    <dgm:cxn modelId="{5BDF2234-88D7-455A-ADC0-FD8955B2D0EF}" type="presOf" srcId="{2E9558F2-AC96-4DAB-BEE3-22A2CBA6E131}" destId="{CB6AE58E-914E-4694-B42D-E4099A9038D6}" srcOrd="0" destOrd="0" presId="urn:microsoft.com/office/officeart/2018/2/layout/IconVerticalSolidList"/>
    <dgm:cxn modelId="{BADC9775-CD92-45EA-A464-96ABF68F98A5}" type="presOf" srcId="{1F8DAB3A-9C6A-48B1-ACC8-D7DA6E6B1BAE}" destId="{FCB07E1B-1D4D-4D33-8DDB-57B68645F25E}" srcOrd="0" destOrd="0" presId="urn:microsoft.com/office/officeart/2018/2/layout/IconVerticalSolidList"/>
    <dgm:cxn modelId="{C92AE777-324B-404D-B6F3-F13A619E0E1C}" type="presOf" srcId="{EC5F45B1-B7B0-46A2-884B-0045BB73BD13}" destId="{7C2BE923-0D50-4CE1-A284-0A81A5E0263C}" srcOrd="0" destOrd="0" presId="urn:microsoft.com/office/officeart/2018/2/layout/IconVerticalSolidList"/>
    <dgm:cxn modelId="{4D11C078-5040-446C-A8B2-072A4E8919A8}" srcId="{C2376BCB-41C9-4BEA-924E-E43C25D572CE}" destId="{2E9558F2-AC96-4DAB-BEE3-22A2CBA6E131}" srcOrd="1" destOrd="0" parTransId="{6CE74D06-3499-4885-A5F5-5EF739F52A99}" sibTransId="{B4B7BD07-8FC7-46C7-A105-80F38BAD7848}"/>
    <dgm:cxn modelId="{94E4F98B-35D8-47DA-B088-D7CAB174C3EE}" srcId="{C2376BCB-41C9-4BEA-924E-E43C25D572CE}" destId="{EC5F45B1-B7B0-46A2-884B-0045BB73BD13}" srcOrd="0" destOrd="0" parTransId="{001AF30E-E797-4709-93ED-05AADEF9AB46}" sibTransId="{7CCBEF90-179F-4ED2-B166-00B590E465AD}"/>
    <dgm:cxn modelId="{84B52EB1-1CB1-4262-97CD-5290EBFC35B8}" srcId="{C2376BCB-41C9-4BEA-924E-E43C25D572CE}" destId="{09773628-C59C-4183-A60A-4B07C5F70783}" srcOrd="3" destOrd="0" parTransId="{FEAAD875-F4AB-4F7B-8F71-B529C46B54FE}" sibTransId="{390D090F-9C73-4496-85FA-0229C0018E02}"/>
    <dgm:cxn modelId="{0124E7DE-877A-4DF4-B7AA-4D3B3399E868}" srcId="{C2376BCB-41C9-4BEA-924E-E43C25D572CE}" destId="{1F8DAB3A-9C6A-48B1-ACC8-D7DA6E6B1BAE}" srcOrd="2" destOrd="0" parTransId="{48A19C34-E115-4C7F-89D0-D0158974A325}" sibTransId="{96C2B93A-B12E-4792-8BB1-06DA603E7C86}"/>
    <dgm:cxn modelId="{BA7F7CE6-793E-4DFB-9E6B-615A5242B496}" type="presOf" srcId="{09773628-C59C-4183-A60A-4B07C5F70783}" destId="{570E2D93-CB7E-4603-9CB4-7854AC1738B3}" srcOrd="0" destOrd="0" presId="urn:microsoft.com/office/officeart/2018/2/layout/IconVerticalSolidList"/>
    <dgm:cxn modelId="{47CAFF6E-2403-4D6C-9A0E-1A5DE9E0A0F6}" type="presParOf" srcId="{157BDE4A-037F-4417-B026-D915AF608347}" destId="{99B822AF-E3A2-4E05-9C60-12028409340E}" srcOrd="0" destOrd="0" presId="urn:microsoft.com/office/officeart/2018/2/layout/IconVerticalSolidList"/>
    <dgm:cxn modelId="{3099C621-76FB-4B03-8E55-17845F408037}" type="presParOf" srcId="{99B822AF-E3A2-4E05-9C60-12028409340E}" destId="{868CE497-C5A7-4BD5-9A31-2E9C83473CE8}" srcOrd="0" destOrd="0" presId="urn:microsoft.com/office/officeart/2018/2/layout/IconVerticalSolidList"/>
    <dgm:cxn modelId="{7C0355B7-0BC1-4409-905A-9A7A7C2FBA3F}" type="presParOf" srcId="{99B822AF-E3A2-4E05-9C60-12028409340E}" destId="{86382876-10FE-4C99-A3A5-460332A67FC8}" srcOrd="1" destOrd="0" presId="urn:microsoft.com/office/officeart/2018/2/layout/IconVerticalSolidList"/>
    <dgm:cxn modelId="{08744D9B-A08D-4F9C-B16E-B2E37CFCE239}" type="presParOf" srcId="{99B822AF-E3A2-4E05-9C60-12028409340E}" destId="{5DBE02FF-AFC6-4D5B-9FDD-3F5591C6487E}" srcOrd="2" destOrd="0" presId="urn:microsoft.com/office/officeart/2018/2/layout/IconVerticalSolidList"/>
    <dgm:cxn modelId="{C23F1B4E-9CEE-4380-AAC8-F5C9AAA696DD}" type="presParOf" srcId="{99B822AF-E3A2-4E05-9C60-12028409340E}" destId="{7C2BE923-0D50-4CE1-A284-0A81A5E0263C}" srcOrd="3" destOrd="0" presId="urn:microsoft.com/office/officeart/2018/2/layout/IconVerticalSolidList"/>
    <dgm:cxn modelId="{1574DEA2-1FD1-4DF1-9857-FB7D9276D7B9}" type="presParOf" srcId="{157BDE4A-037F-4417-B026-D915AF608347}" destId="{BDD22680-CE1C-4226-92F3-B1254852EDE9}" srcOrd="1" destOrd="0" presId="urn:microsoft.com/office/officeart/2018/2/layout/IconVerticalSolidList"/>
    <dgm:cxn modelId="{E40B25B6-9D7E-49B1-95BF-300B7A2A1D6B}" type="presParOf" srcId="{157BDE4A-037F-4417-B026-D915AF608347}" destId="{BB6DA115-E040-4B2D-8B58-B64A829986D5}" srcOrd="2" destOrd="0" presId="urn:microsoft.com/office/officeart/2018/2/layout/IconVerticalSolidList"/>
    <dgm:cxn modelId="{BF27FB05-C4F0-486C-A142-0B581DD23AE6}" type="presParOf" srcId="{BB6DA115-E040-4B2D-8B58-B64A829986D5}" destId="{E36548EC-B4A1-4EAE-924F-BFAF036E0536}" srcOrd="0" destOrd="0" presId="urn:microsoft.com/office/officeart/2018/2/layout/IconVerticalSolidList"/>
    <dgm:cxn modelId="{534B14DA-BE86-44C6-B5CC-5AF976C76D02}" type="presParOf" srcId="{BB6DA115-E040-4B2D-8B58-B64A829986D5}" destId="{DDFD8708-EA1D-4A91-918C-E573DC309D93}" srcOrd="1" destOrd="0" presId="urn:microsoft.com/office/officeart/2018/2/layout/IconVerticalSolidList"/>
    <dgm:cxn modelId="{A6D6182D-31F8-4748-9D56-CA32D057170C}" type="presParOf" srcId="{BB6DA115-E040-4B2D-8B58-B64A829986D5}" destId="{A06421B0-20B0-4D20-8E7D-1FF434A4B22E}" srcOrd="2" destOrd="0" presId="urn:microsoft.com/office/officeart/2018/2/layout/IconVerticalSolidList"/>
    <dgm:cxn modelId="{FC7B34F9-A72F-485D-A1D5-EEA6B53EB5F7}" type="presParOf" srcId="{BB6DA115-E040-4B2D-8B58-B64A829986D5}" destId="{CB6AE58E-914E-4694-B42D-E4099A9038D6}" srcOrd="3" destOrd="0" presId="urn:microsoft.com/office/officeart/2018/2/layout/IconVerticalSolidList"/>
    <dgm:cxn modelId="{B3AF074B-BA7D-4904-B8DE-2DABA13D51DD}" type="presParOf" srcId="{157BDE4A-037F-4417-B026-D915AF608347}" destId="{4A4E9376-4CB6-44A2-91D2-3828E15C1A2A}" srcOrd="3" destOrd="0" presId="urn:microsoft.com/office/officeart/2018/2/layout/IconVerticalSolidList"/>
    <dgm:cxn modelId="{8C98FB1D-FD9E-4DED-A184-6CCFBFB5BDA1}" type="presParOf" srcId="{157BDE4A-037F-4417-B026-D915AF608347}" destId="{A5FF686A-5E7D-407E-B53D-58934565FEA9}" srcOrd="4" destOrd="0" presId="urn:microsoft.com/office/officeart/2018/2/layout/IconVerticalSolidList"/>
    <dgm:cxn modelId="{A65BAB41-50FC-4CB9-BAFB-9EF9DE921D43}" type="presParOf" srcId="{A5FF686A-5E7D-407E-B53D-58934565FEA9}" destId="{F821ACED-6314-4B11-A878-1CEB3DFB9A70}" srcOrd="0" destOrd="0" presId="urn:microsoft.com/office/officeart/2018/2/layout/IconVerticalSolidList"/>
    <dgm:cxn modelId="{1F3D18F7-1744-477F-9B00-ABF185D51F11}" type="presParOf" srcId="{A5FF686A-5E7D-407E-B53D-58934565FEA9}" destId="{1995F102-54E9-41E7-A5C0-D61D3479A8C7}" srcOrd="1" destOrd="0" presId="urn:microsoft.com/office/officeart/2018/2/layout/IconVerticalSolidList"/>
    <dgm:cxn modelId="{4CEF9B58-EE4F-4B25-828E-385BB3083894}" type="presParOf" srcId="{A5FF686A-5E7D-407E-B53D-58934565FEA9}" destId="{BB09A932-23D5-4A32-B2CA-FF8A54A66348}" srcOrd="2" destOrd="0" presId="urn:microsoft.com/office/officeart/2018/2/layout/IconVerticalSolidList"/>
    <dgm:cxn modelId="{88D8FA50-6401-4392-980E-2CE2B0D6BBF3}" type="presParOf" srcId="{A5FF686A-5E7D-407E-B53D-58934565FEA9}" destId="{FCB07E1B-1D4D-4D33-8DDB-57B68645F25E}" srcOrd="3" destOrd="0" presId="urn:microsoft.com/office/officeart/2018/2/layout/IconVerticalSolidList"/>
    <dgm:cxn modelId="{5335E559-2B04-41C2-86EE-45C860CDF848}" type="presParOf" srcId="{157BDE4A-037F-4417-B026-D915AF608347}" destId="{73FDD3AB-4121-483D-BE34-9DA7E8121E81}" srcOrd="5" destOrd="0" presId="urn:microsoft.com/office/officeart/2018/2/layout/IconVerticalSolidList"/>
    <dgm:cxn modelId="{2E59B448-8170-4C86-8E58-9BDF2287519C}" type="presParOf" srcId="{157BDE4A-037F-4417-B026-D915AF608347}" destId="{EFE88264-07EA-40EC-8E86-1C67E322A53D}" srcOrd="6" destOrd="0" presId="urn:microsoft.com/office/officeart/2018/2/layout/IconVerticalSolidList"/>
    <dgm:cxn modelId="{14FDA537-821C-4A86-BE01-2AE036BAEB2C}" type="presParOf" srcId="{EFE88264-07EA-40EC-8E86-1C67E322A53D}" destId="{A6F2CC1D-5DEE-4FBD-9976-D8F9A4E5AEBC}" srcOrd="0" destOrd="0" presId="urn:microsoft.com/office/officeart/2018/2/layout/IconVerticalSolidList"/>
    <dgm:cxn modelId="{5B01E54E-8DEC-448B-A5D4-A5F1BC67AC17}" type="presParOf" srcId="{EFE88264-07EA-40EC-8E86-1C67E322A53D}" destId="{5CBE2F1A-1E3A-4B6B-B949-59DCA6EF4C27}" srcOrd="1" destOrd="0" presId="urn:microsoft.com/office/officeart/2018/2/layout/IconVerticalSolidList"/>
    <dgm:cxn modelId="{C8F72B1A-049F-4DBE-8EF7-2F12410E3F4E}" type="presParOf" srcId="{EFE88264-07EA-40EC-8E86-1C67E322A53D}" destId="{7D944F93-F135-4F46-B74B-129240B37B0B}" srcOrd="2" destOrd="0" presId="urn:microsoft.com/office/officeart/2018/2/layout/IconVerticalSolidList"/>
    <dgm:cxn modelId="{98A7E547-0743-45B7-9F50-823E47C41ACB}" type="presParOf" srcId="{EFE88264-07EA-40EC-8E86-1C67E322A53D}" destId="{570E2D93-CB7E-4603-9CB4-7854AC1738B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3BA4C-A358-4450-87EE-8843D4BEEE59}">
      <dsp:nvSpPr>
        <dsp:cNvPr id="0" name=""/>
        <dsp:cNvSpPr/>
      </dsp:nvSpPr>
      <dsp:spPr>
        <a:xfrm>
          <a:off x="0" y="0"/>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Statistical model used for forecasting time series data</a:t>
          </a:r>
        </a:p>
      </dsp:txBody>
      <dsp:txXfrm>
        <a:off x="18133" y="18133"/>
        <a:ext cx="5705292" cy="582827"/>
      </dsp:txXfrm>
    </dsp:sp>
    <dsp:sp modelId="{7241FBE7-C4F1-4679-B8F0-86EB84574CA9}">
      <dsp:nvSpPr>
        <dsp:cNvPr id="0" name=""/>
        <dsp:cNvSpPr/>
      </dsp:nvSpPr>
      <dsp:spPr>
        <a:xfrm>
          <a:off x="481340" y="705078"/>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AR</a:t>
          </a:r>
          <a:r>
            <a:rPr lang="en-US" sz="2000" kern="1200"/>
            <a:t>: Autoregression</a:t>
          </a:r>
        </a:p>
      </dsp:txBody>
      <dsp:txXfrm>
        <a:off x="499473" y="723211"/>
        <a:ext cx="5525760" cy="582827"/>
      </dsp:txXfrm>
    </dsp:sp>
    <dsp:sp modelId="{D21288D1-BF8D-4B64-A03C-BB170A0750EC}">
      <dsp:nvSpPr>
        <dsp:cNvPr id="0" name=""/>
        <dsp:cNvSpPr/>
      </dsp:nvSpPr>
      <dsp:spPr>
        <a:xfrm>
          <a:off x="962681" y="1410157"/>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I</a:t>
          </a:r>
          <a:r>
            <a:rPr lang="en-US" sz="2000" kern="1200" dirty="0"/>
            <a:t>: Integrated</a:t>
          </a:r>
        </a:p>
      </dsp:txBody>
      <dsp:txXfrm>
        <a:off x="980814" y="1428290"/>
        <a:ext cx="5525760" cy="582827"/>
      </dsp:txXfrm>
    </dsp:sp>
    <dsp:sp modelId="{630D7538-875B-4BE6-96A6-DE40131C2C68}">
      <dsp:nvSpPr>
        <dsp:cNvPr id="0" name=""/>
        <dsp:cNvSpPr/>
      </dsp:nvSpPr>
      <dsp:spPr>
        <a:xfrm>
          <a:off x="1444021" y="2115236"/>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MA</a:t>
          </a:r>
          <a:r>
            <a:rPr lang="en-US" sz="2000" kern="1200" dirty="0"/>
            <a:t>: Moving Average</a:t>
          </a:r>
        </a:p>
      </dsp:txBody>
      <dsp:txXfrm>
        <a:off x="1462154" y="2133369"/>
        <a:ext cx="5525760" cy="582827"/>
      </dsp:txXfrm>
    </dsp:sp>
    <dsp:sp modelId="{0550C61D-7272-4BA3-9C37-5714C1FFD721}">
      <dsp:nvSpPr>
        <dsp:cNvPr id="0" name=""/>
        <dsp:cNvSpPr/>
      </dsp:nvSpPr>
      <dsp:spPr>
        <a:xfrm>
          <a:off x="1925362" y="2820315"/>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Each of these components are explicitly specified in the model as a parameter</a:t>
          </a:r>
        </a:p>
      </dsp:txBody>
      <dsp:txXfrm>
        <a:off x="1943495" y="2838448"/>
        <a:ext cx="5525760" cy="582827"/>
      </dsp:txXfrm>
    </dsp:sp>
    <dsp:sp modelId="{A3DC13EC-6640-4A98-B0B7-7E20A1D5DBEC}">
      <dsp:nvSpPr>
        <dsp:cNvPr id="0" name=""/>
        <dsp:cNvSpPr/>
      </dsp:nvSpPr>
      <dsp:spPr>
        <a:xfrm>
          <a:off x="6043366" y="452282"/>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133908" y="452282"/>
        <a:ext cx="221326" cy="302814"/>
      </dsp:txXfrm>
    </dsp:sp>
    <dsp:sp modelId="{4E1E2252-E526-4947-9865-DB0947A5AB14}">
      <dsp:nvSpPr>
        <dsp:cNvPr id="0" name=""/>
        <dsp:cNvSpPr/>
      </dsp:nvSpPr>
      <dsp:spPr>
        <a:xfrm>
          <a:off x="6524707" y="1157361"/>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615249" y="1157361"/>
        <a:ext cx="221326" cy="302814"/>
      </dsp:txXfrm>
    </dsp:sp>
    <dsp:sp modelId="{CED699A4-C765-44C3-9B80-301F30F6BACA}">
      <dsp:nvSpPr>
        <dsp:cNvPr id="0" name=""/>
        <dsp:cNvSpPr/>
      </dsp:nvSpPr>
      <dsp:spPr>
        <a:xfrm>
          <a:off x="7006048" y="1852121"/>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096590" y="1852121"/>
        <a:ext cx="221326" cy="302814"/>
      </dsp:txXfrm>
    </dsp:sp>
    <dsp:sp modelId="{E68C629D-450C-43FA-BCD7-BD14FDE990A8}">
      <dsp:nvSpPr>
        <dsp:cNvPr id="0" name=""/>
        <dsp:cNvSpPr/>
      </dsp:nvSpPr>
      <dsp:spPr>
        <a:xfrm>
          <a:off x="7487388" y="2564079"/>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577930" y="2564079"/>
        <a:ext cx="221326" cy="302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B8BD1-3F0A-44A5-8B04-601515C84C36}">
      <dsp:nvSpPr>
        <dsp:cNvPr id="0" name=""/>
        <dsp:cNvSpPr/>
      </dsp:nvSpPr>
      <dsp:spPr>
        <a:xfrm>
          <a:off x="943" y="324656"/>
          <a:ext cx="3311931" cy="21030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8955-DA38-42F9-BF99-04888184A07E}">
      <dsp:nvSpPr>
        <dsp:cNvPr id="0" name=""/>
        <dsp:cNvSpPr/>
      </dsp:nvSpPr>
      <dsp:spPr>
        <a:xfrm>
          <a:off x="368935" y="674249"/>
          <a:ext cx="3311931" cy="2103076"/>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X-values: agency, complaint type, borough</a:t>
          </a:r>
        </a:p>
      </dsp:txBody>
      <dsp:txXfrm>
        <a:off x="430532" y="735846"/>
        <a:ext cx="3188737" cy="1979882"/>
      </dsp:txXfrm>
    </dsp:sp>
    <dsp:sp modelId="{83CD7E1C-DC88-4F2B-BCD3-00501C9C67F7}">
      <dsp:nvSpPr>
        <dsp:cNvPr id="0" name=""/>
        <dsp:cNvSpPr/>
      </dsp:nvSpPr>
      <dsp:spPr>
        <a:xfrm>
          <a:off x="4048860" y="324656"/>
          <a:ext cx="3311931" cy="21030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F6ED6-EB98-4BF0-B577-9DBAE741AA75}">
      <dsp:nvSpPr>
        <dsp:cNvPr id="0" name=""/>
        <dsp:cNvSpPr/>
      </dsp:nvSpPr>
      <dsp:spPr>
        <a:xfrm>
          <a:off x="4416852" y="674249"/>
          <a:ext cx="3311931" cy="2103076"/>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Y-values: date_diff_hours</a:t>
          </a:r>
        </a:p>
      </dsp:txBody>
      <dsp:txXfrm>
        <a:off x="4478449" y="735846"/>
        <a:ext cx="3188737" cy="1979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CE497-C5A7-4BD5-9A31-2E9C83473CE8}">
      <dsp:nvSpPr>
        <dsp:cNvPr id="0" name=""/>
        <dsp:cNvSpPr/>
      </dsp:nvSpPr>
      <dsp:spPr>
        <a:xfrm>
          <a:off x="0" y="2062"/>
          <a:ext cx="5651500" cy="10452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82876-10FE-4C99-A3A5-460332A67FC8}">
      <dsp:nvSpPr>
        <dsp:cNvPr id="0" name=""/>
        <dsp:cNvSpPr/>
      </dsp:nvSpPr>
      <dsp:spPr>
        <a:xfrm>
          <a:off x="316176" y="237234"/>
          <a:ext cx="574865" cy="574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2BE923-0D50-4CE1-A284-0A81A5E0263C}">
      <dsp:nvSpPr>
        <dsp:cNvPr id="0" name=""/>
        <dsp:cNvSpPr/>
      </dsp:nvSpPr>
      <dsp:spPr>
        <a:xfrm>
          <a:off x="1207218" y="206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SARIMA model best performance (R2=.71)</a:t>
          </a:r>
        </a:p>
      </dsp:txBody>
      <dsp:txXfrm>
        <a:off x="1207218" y="2062"/>
        <a:ext cx="4444281" cy="1045210"/>
      </dsp:txXfrm>
    </dsp:sp>
    <dsp:sp modelId="{E36548EC-B4A1-4EAE-924F-BFAF036E0536}">
      <dsp:nvSpPr>
        <dsp:cNvPr id="0" name=""/>
        <dsp:cNvSpPr/>
      </dsp:nvSpPr>
      <dsp:spPr>
        <a:xfrm>
          <a:off x="0" y="1308575"/>
          <a:ext cx="5651500" cy="10452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D8708-EA1D-4A91-918C-E573DC309D93}">
      <dsp:nvSpPr>
        <dsp:cNvPr id="0" name=""/>
        <dsp:cNvSpPr/>
      </dsp:nvSpPr>
      <dsp:spPr>
        <a:xfrm>
          <a:off x="316176" y="1543747"/>
          <a:ext cx="574865" cy="574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6AE58E-914E-4694-B42D-E4099A9038D6}">
      <dsp:nvSpPr>
        <dsp:cNvPr id="0" name=""/>
        <dsp:cNvSpPr/>
      </dsp:nvSpPr>
      <dsp:spPr>
        <a:xfrm>
          <a:off x="1207218" y="1308575"/>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Random Forest not effective (R2=.13)</a:t>
          </a:r>
        </a:p>
      </dsp:txBody>
      <dsp:txXfrm>
        <a:off x="1207218" y="1308575"/>
        <a:ext cx="4444281" cy="1045210"/>
      </dsp:txXfrm>
    </dsp:sp>
    <dsp:sp modelId="{F821ACED-6314-4B11-A878-1CEB3DFB9A70}">
      <dsp:nvSpPr>
        <dsp:cNvPr id="0" name=""/>
        <dsp:cNvSpPr/>
      </dsp:nvSpPr>
      <dsp:spPr>
        <a:xfrm>
          <a:off x="0" y="2615088"/>
          <a:ext cx="5651500" cy="10452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5F102-54E9-41E7-A5C0-D61D3479A8C7}">
      <dsp:nvSpPr>
        <dsp:cNvPr id="0" name=""/>
        <dsp:cNvSpPr/>
      </dsp:nvSpPr>
      <dsp:spPr>
        <a:xfrm>
          <a:off x="316176" y="2850261"/>
          <a:ext cx="574865" cy="574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B07E1B-1D4D-4D33-8DDB-57B68645F25E}">
      <dsp:nvSpPr>
        <dsp:cNvPr id="0" name=""/>
        <dsp:cNvSpPr/>
      </dsp:nvSpPr>
      <dsp:spPr>
        <a:xfrm>
          <a:off x="1207218" y="2615088"/>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Data does not lend itself to modeling due to nature of 311 calls</a:t>
          </a:r>
        </a:p>
      </dsp:txBody>
      <dsp:txXfrm>
        <a:off x="1207218" y="2615088"/>
        <a:ext cx="4444281" cy="1045210"/>
      </dsp:txXfrm>
    </dsp:sp>
    <dsp:sp modelId="{A6F2CC1D-5DEE-4FBD-9976-D8F9A4E5AEBC}">
      <dsp:nvSpPr>
        <dsp:cNvPr id="0" name=""/>
        <dsp:cNvSpPr/>
      </dsp:nvSpPr>
      <dsp:spPr>
        <a:xfrm>
          <a:off x="0" y="3921602"/>
          <a:ext cx="5651500" cy="10452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E2F1A-1E3A-4B6B-B949-59DCA6EF4C27}">
      <dsp:nvSpPr>
        <dsp:cNvPr id="0" name=""/>
        <dsp:cNvSpPr/>
      </dsp:nvSpPr>
      <dsp:spPr>
        <a:xfrm>
          <a:off x="316176" y="4156774"/>
          <a:ext cx="574865" cy="574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0E2D93-CB7E-4603-9CB4-7854AC1738B3}">
      <dsp:nvSpPr>
        <dsp:cNvPr id="0" name=""/>
        <dsp:cNvSpPr/>
      </dsp:nvSpPr>
      <dsp:spPr>
        <a:xfrm>
          <a:off x="1207218" y="392160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The features selected did not appear to have much predictive value, even though many complaint types were handled exclusively by one or two departments</a:t>
          </a:r>
        </a:p>
      </dsp:txBody>
      <dsp:txXfrm>
        <a:off x="1207218" y="3921602"/>
        <a:ext cx="4444281" cy="10452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E845-9495-48AB-B401-CAEF93BB3032}" type="datetimeFigureOut">
              <a:rPr lang="en-US" smtClean="0"/>
              <a:t>8/3/2021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74651-FC4F-4FF9-B553-9140BF4D1275}" type="slidenum">
              <a:rPr lang="en-US" smtClean="0"/>
              <a:t>‹#›</a:t>
            </a:fld>
            <a:endParaRPr lang="en-US"/>
          </a:p>
        </p:txBody>
      </p:sp>
    </p:spTree>
    <p:extLst>
      <p:ext uri="{BB962C8B-B14F-4D97-AF65-F5344CB8AC3E}">
        <p14:creationId xmlns:p14="http://schemas.microsoft.com/office/powerpoint/2010/main" val="43194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solidFill>
                  <a:srgbClr val="000000"/>
                </a:solidFill>
                <a:effectLst/>
                <a:latin typeface="Merriweather"/>
              </a:rPr>
              <a:t>311 is a non-emergency phone number that allows New Yorkers to report problems, access municipal services, and request information. NYC311 is available 24 hours a day, 7 days a week, 365 days a year. NYC311 provides access to NYC government services through the call center, social media, mobile app, text, and video relay service. </a:t>
            </a:r>
          </a:p>
          <a:p>
            <a:pPr rtl="0">
              <a:spcBef>
                <a:spcPts val="1200"/>
              </a:spcBef>
              <a:spcAft>
                <a:spcPts val="0"/>
              </a:spcAft>
            </a:pPr>
            <a:endParaRPr lang="en-US" dirty="0">
              <a:effectLst/>
            </a:endParaRPr>
          </a:p>
          <a:p>
            <a:r>
              <a:rPr lang="en-US" sz="1800" b="0" i="0" u="none" strike="noStrike" dirty="0">
                <a:solidFill>
                  <a:srgbClr val="000000"/>
                </a:solidFill>
                <a:effectLst/>
                <a:latin typeface="Merriweather"/>
              </a:rPr>
              <a:t>NYC311 serves the public and handles all requests for government and non-emergency services, connecting residents, business owners, and visitors with the information and people who can help them best. The NYC311 service helps agencies improve service delivery by allowing them to focus on their core missions and manage their workload efficiently. It also </a:t>
            </a:r>
            <a:r>
              <a:rPr lang="en-US" sz="1800" b="0" i="1" u="none" strike="noStrike" dirty="0">
                <a:solidFill>
                  <a:srgbClr val="000000"/>
                </a:solidFill>
                <a:effectLst/>
                <a:latin typeface="Merriweather"/>
              </a:rPr>
              <a:t>provides insight to improve city government through accurate, consistent measurement and analysis of service delivery</a:t>
            </a:r>
            <a:r>
              <a:rPr lang="en-US" sz="1800" b="0" i="0" u="none" strike="noStrike" dirty="0">
                <a:solidFill>
                  <a:srgbClr val="000000"/>
                </a:solidFill>
                <a:effectLst/>
                <a:latin typeface="Merriweather"/>
              </a:rPr>
              <a:t>.</a:t>
            </a:r>
          </a:p>
          <a:p>
            <a:endParaRPr lang="en-US" sz="1800" b="0" i="0" u="none" strike="noStrike" dirty="0">
              <a:solidFill>
                <a:srgbClr val="000000"/>
              </a:solidFill>
              <a:effectLst/>
              <a:latin typeface="Merriweather"/>
            </a:endParaRPr>
          </a:p>
          <a:p>
            <a:pPr rtl="0">
              <a:spcBef>
                <a:spcPts val="1200"/>
              </a:spcBef>
              <a:spcAft>
                <a:spcPts val="0"/>
              </a:spcAft>
            </a:pPr>
            <a:r>
              <a:rPr lang="en-US" sz="1800" b="0" i="0" u="none" strike="noStrike" dirty="0">
                <a:solidFill>
                  <a:srgbClr val="000000"/>
                </a:solidFill>
                <a:effectLst/>
                <a:latin typeface="Merriweather"/>
              </a:rPr>
              <a:t>New York City, the most populous metropolitan area in the United States, is home to over 8.4 million residents. To serve this massive and diverse population, the city operates the nation’s largest and most complex municipal government with more than 350,000 city employees and 120 agencies, offices and organizations offering over 4,000 different services to residents. </a:t>
            </a:r>
            <a:endParaRPr lang="en-US" dirty="0">
              <a:effectLst/>
            </a:endParaRPr>
          </a:p>
          <a:p>
            <a:pPr rtl="0">
              <a:spcBef>
                <a:spcPts val="1200"/>
              </a:spcBef>
              <a:spcAft>
                <a:spcPts val="0"/>
              </a:spcAft>
            </a:pPr>
            <a:r>
              <a:rPr lang="en-US" sz="1800" b="0" i="0" u="none" strike="noStrike" dirty="0">
                <a:solidFill>
                  <a:srgbClr val="000000"/>
                </a:solidFill>
                <a:effectLst/>
                <a:latin typeface="Merriweather"/>
              </a:rPr>
              <a:t>The number of 311 calls for service in New York City has increased every year since 2012. Resource allocation and the management of non-emergency incidents is an important problem that needs to be addressed for smooth functioning of cities.</a:t>
            </a:r>
          </a:p>
          <a:p>
            <a:pPr rtl="0">
              <a:spcBef>
                <a:spcPts val="1200"/>
              </a:spcBef>
              <a:spcAft>
                <a:spcPts val="0"/>
              </a:spcAft>
            </a:pPr>
            <a:endParaRPr lang="en-US" sz="1800" b="0" i="0" u="none" strike="noStrike" dirty="0">
              <a:solidFill>
                <a:srgbClr val="000000"/>
              </a:solidFill>
              <a:effectLst/>
              <a:latin typeface="Merriweather"/>
            </a:endParaRPr>
          </a:p>
          <a:p>
            <a:pPr rtl="0">
              <a:spcBef>
                <a:spcPts val="1200"/>
              </a:spcBef>
              <a:spcAft>
                <a:spcPts val="0"/>
              </a:spcAft>
            </a:pPr>
            <a:r>
              <a:rPr lang="en-US" dirty="0">
                <a:effectLst/>
              </a:rPr>
              <a:t>If NYC311 had the ability to accurately anticipate call volume for each responding agency and accurately predict the resolution time for different complaints, they could more efficiently staff government agencies and more effectively serve their communities. </a:t>
            </a:r>
          </a:p>
          <a:p>
            <a:pPr rtl="0">
              <a:spcBef>
                <a:spcPts val="1200"/>
              </a:spcBef>
              <a:spcAft>
                <a:spcPts val="0"/>
              </a:spcAft>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3</a:t>
            </a:fld>
            <a:endParaRPr lang="en-US"/>
          </a:p>
        </p:txBody>
      </p:sp>
    </p:spTree>
    <p:extLst>
      <p:ext uri="{BB962C8B-B14F-4D97-AF65-F5344CB8AC3E}">
        <p14:creationId xmlns:p14="http://schemas.microsoft.com/office/powerpoint/2010/main" val="171107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This graph shows the </a:t>
            </a:r>
            <a:r>
              <a:rPr lang="en-US" sz="1800" b="1" i="0" u="none" strike="noStrike" dirty="0">
                <a:effectLst/>
                <a:latin typeface="Merriweather"/>
              </a:rPr>
              <a:t>average resolution time</a:t>
            </a:r>
            <a:r>
              <a:rPr lang="en-US" sz="1800" b="0" i="0" u="none" strike="noStrike" dirty="0">
                <a:effectLst/>
                <a:latin typeface="Merriweather"/>
              </a:rPr>
              <a:t> for a 311 request </a:t>
            </a:r>
            <a:r>
              <a:rPr lang="en-US" sz="1800" b="1" i="0" u="none" strike="noStrike" dirty="0">
                <a:effectLst/>
                <a:latin typeface="Merriweather"/>
              </a:rPr>
              <a:t>by agency</a:t>
            </a:r>
            <a:r>
              <a:rPr lang="en-US" sz="1800" b="0" i="0" u="none" strike="noStrike" dirty="0">
                <a:effectLst/>
                <a:latin typeface="Merriweather"/>
              </a:rPr>
              <a:t> (in days). The Department of Information Technology &amp; Telecommunications takes the longest to respond to requests while the Department of Homeless Services (DHS) and the New York Police Department (NYPD) are the quickest to respond. The nature of the requests each department responds to also plays a roll in how quickly they respond.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effectLst/>
              <a:latin typeface="Merriweath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It makes sense that the NYPD responds faster to requests when they are responding to items like Illegal Fireworks and Blocked Driveways.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DOITT takes longer to respond to complaints because it focuses solely on Public Payphone complaints and </a:t>
            </a:r>
            <a:r>
              <a:rPr lang="en-US" sz="1800" b="0" i="0" u="none" strike="noStrike" dirty="0" err="1">
                <a:effectLst/>
                <a:latin typeface="Merriweather"/>
              </a:rPr>
              <a:t>LinkNYC</a:t>
            </a:r>
            <a:r>
              <a:rPr lang="en-US" sz="1800" b="0" i="0" u="none" strike="noStrike" dirty="0">
                <a:effectLst/>
                <a:latin typeface="Merriweather"/>
              </a:rPr>
              <a:t> complaints. </a:t>
            </a:r>
            <a:r>
              <a:rPr lang="en-US" sz="1800" b="0" i="0" u="none" strike="noStrike" dirty="0" err="1">
                <a:effectLst/>
                <a:latin typeface="Merriweather"/>
              </a:rPr>
              <a:t>LinkNYC</a:t>
            </a:r>
            <a:r>
              <a:rPr lang="en-US" sz="1800" b="0" i="0" u="none" strike="noStrike" dirty="0">
                <a:effectLst/>
                <a:latin typeface="Merriweather"/>
              </a:rPr>
              <a:t> is replacing payphones </a:t>
            </a:r>
            <a:r>
              <a:rPr lang="en-US" sz="1800" b="0" i="0" u="none" strike="noStrike" dirty="0" err="1">
                <a:effectLst/>
                <a:latin typeface="Merriweather"/>
              </a:rPr>
              <a:t>acrosss</a:t>
            </a:r>
            <a:r>
              <a:rPr lang="en-US" sz="1800" b="0" i="0" u="none" strike="noStrike" dirty="0">
                <a:effectLst/>
                <a:latin typeface="Merriweather"/>
              </a:rPr>
              <a:t> NYC and it provides fast, free public Wi-Fi, phone calls, device charging, and a tablet for access to city services, maps and directions.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13</a:t>
            </a:fld>
            <a:endParaRPr lang="en-US"/>
          </a:p>
        </p:txBody>
      </p:sp>
    </p:spTree>
    <p:extLst>
      <p:ext uri="{BB962C8B-B14F-4D97-AF65-F5344CB8AC3E}">
        <p14:creationId xmlns:p14="http://schemas.microsoft.com/office/powerpoint/2010/main" val="168714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ARIMA is a forecasting algorithm based on the idea that the information in the past values of the time series can alone be used to predict the future values.</a:t>
            </a:r>
          </a:p>
          <a:p>
            <a:endParaRPr lang="en-US" dirty="0"/>
          </a:p>
          <a:p>
            <a:r>
              <a:rPr lang="en-US" dirty="0"/>
              <a:t>AR: Autoregression. A model that uses the dependent relationship between an observation and some number of lagged observations.</a:t>
            </a:r>
          </a:p>
          <a:p>
            <a:r>
              <a:rPr lang="en-US" dirty="0"/>
              <a:t>I: Integrated. The use of differencing of raw observations (e.g. subtracting an observation from an observation at the previous time step) in order to make the time series stationary.</a:t>
            </a:r>
          </a:p>
          <a:p>
            <a:r>
              <a:rPr lang="en-US" dirty="0"/>
              <a:t>MA: Moving Average. A model that uses the dependency between an observation and a residual error from a moving average model applied to lagged observations.</a:t>
            </a:r>
          </a:p>
          <a:p>
            <a:endParaRPr lang="en-US" dirty="0"/>
          </a:p>
          <a:p>
            <a:pPr marL="0" marR="0" lvl="0" indent="0">
              <a:lnSpc>
                <a:spcPct val="107000"/>
              </a:lnSpc>
              <a:spcBef>
                <a:spcPts val="0"/>
              </a:spcBef>
              <a:spcAft>
                <a:spcPts val="0"/>
              </a:spcAft>
              <a:buFont typeface="Symbol" panose="05050102010706020507" pitchFamily="18" charset="2"/>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An ARIMA model is one where the time series was differenced at least once to make it stationary and you combine the AR and the MA terms</a:t>
            </a:r>
          </a:p>
          <a:p>
            <a:pPr marL="0" marR="0" lvl="0" indent="0">
              <a:lnSpc>
                <a:spcPct val="107000"/>
              </a:lnSpc>
              <a:spcBef>
                <a:spcPts val="0"/>
              </a:spcBef>
              <a:spcAft>
                <a:spcPts val="0"/>
              </a:spcAft>
              <a:buFont typeface="Symbol" panose="05050102010706020507" pitchFamily="18" charset="2"/>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Predicted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Yt</a:t>
            </a:r>
            <a:r>
              <a:rPr lang="en-US" sz="1100" dirty="0">
                <a:effectLst/>
                <a:latin typeface="Calibri" panose="020F0502020204030204" pitchFamily="34" charset="0"/>
                <a:ea typeface="Calibri" panose="020F0502020204030204" pitchFamily="34" charset="0"/>
                <a:cs typeface="Times New Roman" panose="02020603050405020304" pitchFamily="18" charset="0"/>
              </a:rPr>
              <a:t> = Constant + Linear combination Lags of Y (up to p lags) + Linear Combination of Lagged forecast errors (up to q lags)</a:t>
            </a:r>
          </a:p>
          <a:p>
            <a:pPr algn="l" fontAlgn="base"/>
            <a:endParaRPr lang="en-US" sz="1600" b="0" i="0" dirty="0">
              <a:solidFill>
                <a:srgbClr val="7A7A7A"/>
              </a:solidFill>
              <a:effectLst/>
              <a:latin typeface="raleway"/>
            </a:endParaRPr>
          </a:p>
          <a:p>
            <a:pPr algn="l" fontAlgn="base"/>
            <a:r>
              <a:rPr lang="en-US" sz="1600" b="0" i="0" dirty="0">
                <a:solidFill>
                  <a:srgbClr val="7A7A7A"/>
                </a:solidFill>
                <a:effectLst/>
                <a:latin typeface="raleway"/>
              </a:rPr>
              <a:t>So, the first step to build an ARIMA model is to make the time series stationary. Why? Because, the term ‘Auto Regressive’ in ARIMA means it is a </a:t>
            </a:r>
            <a:r>
              <a:rPr lang="en-US" sz="1600" b="0" i="0" u="none" strike="noStrike" dirty="0">
                <a:solidFill>
                  <a:srgbClr val="0274BE"/>
                </a:solidFill>
                <a:effectLst/>
                <a:latin typeface="raleway"/>
              </a:rPr>
              <a:t>liner regression model </a:t>
            </a:r>
            <a:r>
              <a:rPr lang="en-US" sz="1600" b="0" i="0" dirty="0">
                <a:solidFill>
                  <a:srgbClr val="7A7A7A"/>
                </a:solidFill>
                <a:effectLst/>
                <a:latin typeface="raleway"/>
              </a:rPr>
              <a:t>that uses its own lags as predictors. Linear regression models work best when the predictors are not correlated and are independent of each other.</a:t>
            </a:r>
          </a:p>
          <a:p>
            <a:pPr marL="0" marR="0" lvl="0" indent="0">
              <a:lnSpc>
                <a:spcPct val="107000"/>
              </a:lnSpc>
              <a:spcBef>
                <a:spcPts val="0"/>
              </a:spcBef>
              <a:spcAft>
                <a:spcPts val="0"/>
              </a:spcAft>
              <a:buFont typeface="Symbol" panose="05050102010706020507" pitchFamily="18"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Font typeface="Courier New" panose="02070309020205020404" pitchFamily="49" charset="0"/>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15</a:t>
            </a:fld>
            <a:endParaRPr lang="en-US"/>
          </a:p>
        </p:txBody>
      </p:sp>
    </p:spTree>
    <p:extLst>
      <p:ext uri="{BB962C8B-B14F-4D97-AF65-F5344CB8AC3E}">
        <p14:creationId xmlns:p14="http://schemas.microsoft.com/office/powerpoint/2010/main" val="191747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7A7A7A"/>
                </a:solidFill>
                <a:effectLst/>
                <a:latin typeface="raleway"/>
              </a:rPr>
              <a:t>p is the order of the AR term, </a:t>
            </a:r>
            <a:r>
              <a:rPr lang="en-US" sz="1200" b="0" i="0" dirty="0">
                <a:solidFill>
                  <a:schemeClr val="tx1">
                    <a:lumMod val="75000"/>
                    <a:lumOff val="25000"/>
                  </a:schemeClr>
                </a:solidFill>
                <a:effectLst/>
                <a:latin typeface="raleway"/>
              </a:rPr>
              <a:t>t</a:t>
            </a:r>
            <a:r>
              <a:rPr lang="en-US" sz="1200" dirty="0">
                <a:solidFill>
                  <a:schemeClr val="tx1">
                    <a:lumMod val="75000"/>
                    <a:lumOff val="25000"/>
                  </a:schemeClr>
                </a:solidFill>
              </a:rPr>
              <a:t>he number of lag observations included in the model, also called the lag order</a:t>
            </a:r>
            <a:endParaRPr lang="en-US" b="0" i="0" dirty="0">
              <a:solidFill>
                <a:srgbClr val="7A7A7A"/>
              </a:solidFill>
              <a:effectLst/>
              <a:latin typeface="raleway"/>
            </a:endParaRPr>
          </a:p>
          <a:p>
            <a:pPr algn="l" fontAlgn="base"/>
            <a:r>
              <a:rPr lang="en-US" b="0" i="0" dirty="0">
                <a:solidFill>
                  <a:srgbClr val="7A7A7A"/>
                </a:solidFill>
                <a:effectLst/>
                <a:latin typeface="raleway"/>
              </a:rPr>
              <a:t>q is the order of the MA term, the size of the moving average window, also called the order of moving average</a:t>
            </a:r>
          </a:p>
          <a:p>
            <a:pPr algn="l" fontAlgn="base"/>
            <a:r>
              <a:rPr lang="en-US" b="0" i="0" dirty="0">
                <a:solidFill>
                  <a:srgbClr val="7A7A7A"/>
                </a:solidFill>
                <a:effectLst/>
                <a:latin typeface="raleway"/>
              </a:rPr>
              <a:t>d is the number of differencing required to make the time series stationary, the number of times that the raw observations are differenced, also called the degree of differencing</a:t>
            </a:r>
          </a:p>
          <a:p>
            <a:pPr algn="l" fontAlgn="base"/>
            <a:endParaRPr lang="en-US" b="0" i="0" dirty="0">
              <a:solidFill>
                <a:srgbClr val="7A7A7A"/>
              </a:solidFill>
              <a:effectLst/>
              <a:latin typeface="raleway"/>
            </a:endParaRPr>
          </a:p>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linear regression model is constructed including the specified number and type of terms, and the data is prepared by a degree of differencing in order to make it stationary, i.e. to remove trend and seasonal structures that negatively affect the regression model.</a:t>
            </a:r>
          </a:p>
          <a:p>
            <a:pPr marL="0" marR="0" lvl="0" indent="0">
              <a:lnSpc>
                <a:spcPct val="107000"/>
              </a:lnSpc>
              <a:spcBef>
                <a:spcPts val="0"/>
              </a:spcBef>
              <a:spcAft>
                <a:spcPts val="80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value of 0 can be used for a parameter, which indicates to not use that element of the model. This way, the ARIMA model can be configured to perform the function of an ARMA model, and even a simple AR, I, or MA model.</a:t>
            </a:r>
          </a:p>
          <a:p>
            <a:pPr marL="0" marR="0" lvl="0" indent="0">
              <a:lnSpc>
                <a:spcPct val="107000"/>
              </a:lnSpc>
              <a:spcBef>
                <a:spcPts val="0"/>
              </a:spcBef>
              <a:spcAft>
                <a:spcPts val="80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time series, has seasonal patterns, then you need to add seasonal terms and it becomes SARIMA, short for ‘Seasonal ARIMA’. </a:t>
            </a:r>
          </a:p>
          <a:p>
            <a:pPr algn="l" fontAlgn="base"/>
            <a:endParaRPr lang="en-US" b="0" i="0" dirty="0">
              <a:solidFill>
                <a:srgbClr val="7A7A7A"/>
              </a:solidFill>
              <a:effectLst/>
              <a:latin typeface="raleway"/>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objective, is to identify the values of p, d and q. But how?</a:t>
            </a:r>
          </a:p>
          <a:p>
            <a:pPr algn="l" fontAlgn="base"/>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16</a:t>
            </a:fld>
            <a:endParaRPr lang="en-US"/>
          </a:p>
        </p:txBody>
      </p:sp>
    </p:spTree>
    <p:extLst>
      <p:ext uri="{BB962C8B-B14F-4D97-AF65-F5344CB8AC3E}">
        <p14:creationId xmlns:p14="http://schemas.microsoft.com/office/powerpoint/2010/main" val="123688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recall the visualization of the number of 311 calls made per day in 2020. </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First we will look at the d (# of differencing) parameter :</a:t>
            </a:r>
            <a:endParaRPr lang="en-US" sz="1200" dirty="0">
              <a:effectLst/>
              <a:latin typeface="+mn-lt"/>
              <a:ea typeface="+mn-ea"/>
              <a:cs typeface="+mn-cs"/>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The first step to building an ARIMA model is to make the time series stationary</a:t>
            </a:r>
          </a:p>
          <a:p>
            <a:pPr algn="l">
              <a:buFont typeface="Arial" panose="020B0604020202020204" pitchFamily="34" charset="0"/>
              <a:buChar char="•"/>
            </a:pPr>
            <a:r>
              <a:rPr lang="en-US" b="0" i="0" dirty="0">
                <a:solidFill>
                  <a:srgbClr val="212121"/>
                </a:solidFill>
                <a:effectLst/>
                <a:latin typeface="Roboto" panose="02000000000000000000" pitchFamily="2" charset="0"/>
              </a:rPr>
              <a:t>To check if the series is stationary we use the Augmented Dickey-Fuller Test (from </a:t>
            </a:r>
            <a:r>
              <a:rPr lang="en-US" b="0" i="0" dirty="0" err="1">
                <a:solidFill>
                  <a:srgbClr val="212121"/>
                </a:solidFill>
                <a:effectLst/>
                <a:latin typeface="Roboto" panose="02000000000000000000" pitchFamily="2" charset="0"/>
              </a:rPr>
              <a:t>statsmodels</a:t>
            </a:r>
            <a:r>
              <a:rPr lang="en-US" b="0" i="0" dirty="0">
                <a:solidFill>
                  <a:srgbClr val="212121"/>
                </a:solidFill>
                <a:effectLst/>
                <a:latin typeface="Roboto" panose="02000000000000000000" pitchFamily="2" charset="0"/>
              </a:rPr>
              <a:t> package)</a:t>
            </a:r>
          </a:p>
          <a:p>
            <a:pPr algn="l">
              <a:buFont typeface="Arial" panose="020B0604020202020204" pitchFamily="34" charset="0"/>
              <a:buChar char="•"/>
            </a:pPr>
            <a:r>
              <a:rPr lang="en-US" b="0" i="0" dirty="0">
                <a:solidFill>
                  <a:srgbClr val="212121"/>
                </a:solidFill>
                <a:effectLst/>
                <a:latin typeface="Roboto" panose="02000000000000000000" pitchFamily="2" charset="0"/>
              </a:rPr>
              <a:t>For an ARIMA model, you need differencing only if the series is non-stationary. Otherwise, no differencing is needed and d=0.</a:t>
            </a:r>
          </a:p>
          <a:p>
            <a:pPr algn="l">
              <a:buFont typeface="Arial" panose="020B0604020202020204" pitchFamily="34" charset="0"/>
              <a:buChar char="•"/>
            </a:pPr>
            <a:r>
              <a:rPr lang="en-US" b="0" i="0" dirty="0">
                <a:solidFill>
                  <a:srgbClr val="212121"/>
                </a:solidFill>
                <a:effectLst/>
                <a:latin typeface="Roboto" panose="02000000000000000000" pitchFamily="2" charset="0"/>
              </a:rPr>
              <a:t>(click) If </a:t>
            </a:r>
            <a:r>
              <a:rPr lang="en-US" b="1" i="0" dirty="0">
                <a:solidFill>
                  <a:srgbClr val="212121"/>
                </a:solidFill>
                <a:effectLst/>
                <a:latin typeface="Roboto" panose="02000000000000000000" pitchFamily="2" charset="0"/>
              </a:rPr>
              <a:t>p-Value &gt; 0.05 we go ahead with finding the order of differencing</a:t>
            </a:r>
            <a:endParaRPr lang="en-US" b="0" i="0" dirty="0">
              <a:solidFill>
                <a:srgbClr val="21212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C174651-FC4F-4FF9-B553-9140BF4D1275}" type="slidenum">
              <a:rPr lang="en-US" smtClean="0"/>
              <a:t>17</a:t>
            </a:fld>
            <a:endParaRPr lang="en-US"/>
          </a:p>
        </p:txBody>
      </p:sp>
    </p:spTree>
    <p:extLst>
      <p:ext uri="{BB962C8B-B14F-4D97-AF65-F5344CB8AC3E}">
        <p14:creationId xmlns:p14="http://schemas.microsoft.com/office/powerpoint/2010/main" val="382899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1st level differencing achieves a p-value of 0, and an autocorrelation graph that stays relatively within the boundaries. (click) </a:t>
            </a:r>
            <a:r>
              <a:rPr lang="en-US" b="0" i="1" dirty="0">
                <a:solidFill>
                  <a:srgbClr val="212121"/>
                </a:solidFill>
                <a:effectLst/>
                <a:latin typeface="Roboto" panose="02000000000000000000" pitchFamily="2" charset="0"/>
              </a:rPr>
              <a:t>However</a:t>
            </a:r>
            <a:r>
              <a:rPr lang="en-US" b="0" i="0" dirty="0">
                <a:solidFill>
                  <a:srgbClr val="212121"/>
                </a:solidFill>
                <a:effectLst/>
                <a:latin typeface="Roboto" panose="02000000000000000000" pitchFamily="2" charset="0"/>
              </a:rPr>
              <a:t>, we can see that every 7 lags goes outside of the boundary, </a:t>
            </a:r>
            <a:r>
              <a:rPr lang="en-US" b="1" i="0" dirty="0">
                <a:solidFill>
                  <a:srgbClr val="212121"/>
                </a:solidFill>
                <a:effectLst/>
                <a:latin typeface="Roboto" panose="02000000000000000000" pitchFamily="2" charset="0"/>
              </a:rPr>
              <a:t>showing a weekly seasonality</a:t>
            </a:r>
            <a:r>
              <a:rPr lang="en-US" b="0" i="0" dirty="0">
                <a:solidFill>
                  <a:srgbClr val="212121"/>
                </a:solidFill>
                <a:effectLst/>
                <a:latin typeface="Roboto" panose="02000000000000000000" pitchFamily="2" charset="0"/>
              </a:rPr>
              <a:t> in the data. We need to implement </a:t>
            </a:r>
            <a:r>
              <a:rPr lang="en-US" b="1" i="0" dirty="0">
                <a:solidFill>
                  <a:srgbClr val="212121"/>
                </a:solidFill>
                <a:effectLst/>
                <a:latin typeface="Roboto" panose="02000000000000000000" pitchFamily="2" charset="0"/>
              </a:rPr>
              <a:t>SARIMAX</a:t>
            </a:r>
            <a:r>
              <a:rPr lang="en-US" b="0" i="0" dirty="0">
                <a:solidFill>
                  <a:srgbClr val="212121"/>
                </a:solidFill>
                <a:effectLst/>
                <a:latin typeface="Roboto" panose="02000000000000000000" pitchFamily="2" charset="0"/>
              </a:rPr>
              <a:t> to take care of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model has well defined seasonal patterns, then enforce D=1 for a given frequency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18</a:t>
            </a:fld>
            <a:endParaRPr lang="en-US"/>
          </a:p>
        </p:txBody>
      </p:sp>
    </p:spTree>
    <p:extLst>
      <p:ext uri="{BB962C8B-B14F-4D97-AF65-F5344CB8AC3E}">
        <p14:creationId xmlns:p14="http://schemas.microsoft.com/office/powerpoint/2010/main" val="18090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could see clear weekly trends in our auto correlation plot on the previous slide, we needed to account for seasonality. </a:t>
            </a:r>
          </a:p>
          <a:p>
            <a:endParaRPr lang="en-US" dirty="0"/>
          </a:p>
          <a:p>
            <a:r>
              <a:rPr lang="en-US" b="0" i="0" dirty="0">
                <a:solidFill>
                  <a:srgbClr val="212121"/>
                </a:solidFill>
                <a:effectLst/>
                <a:latin typeface="Roboto" panose="02000000000000000000" pitchFamily="2" charset="0"/>
              </a:rPr>
              <a:t>As you can see, the seasonal spikes are intact after applying usual differencing (lag 1) vs. seasonal differencing trends are more in line</a:t>
            </a:r>
            <a:endParaRPr lang="en-US" dirty="0"/>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19</a:t>
            </a:fld>
            <a:endParaRPr lang="en-US"/>
          </a:p>
        </p:txBody>
      </p:sp>
    </p:spTree>
    <p:extLst>
      <p:ext uri="{BB962C8B-B14F-4D97-AF65-F5344CB8AC3E}">
        <p14:creationId xmlns:p14="http://schemas.microsoft.com/office/powerpoint/2010/main" val="162319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We are told a model of SARIMA(3,1,1)(1,0,1)[7] is best</a:t>
            </a:r>
          </a:p>
          <a:p>
            <a:endParaRPr lang="en-US" dirty="0">
              <a:effectLst/>
            </a:endParaRPr>
          </a:p>
          <a:p>
            <a:r>
              <a:rPr lang="en-US" dirty="0">
                <a:effectLst/>
              </a:rPr>
              <a:t>3,1,1 makes sense with our first visualizations because 3 p (AR) fits with spike we see in the </a:t>
            </a:r>
            <a:r>
              <a:rPr lang="en-US" dirty="0" err="1">
                <a:effectLst/>
              </a:rPr>
              <a:t>autocorrelaltion</a:t>
            </a:r>
            <a:r>
              <a:rPr lang="en-US" dirty="0">
                <a:effectLst/>
              </a:rPr>
              <a:t> plot of the 1'st level differencing, 1 I (d) gave us a p-score of 0, and 1 MA (q) would take more visualizations but fits with the understanding that recent events matter more for the data. </a:t>
            </a:r>
          </a:p>
          <a:p>
            <a:endParaRPr lang="en-US" dirty="0">
              <a:effectLst/>
            </a:endParaRPr>
          </a:p>
          <a:p>
            <a:r>
              <a:rPr lang="en-US" dirty="0">
                <a:effectLst/>
              </a:rPr>
              <a:t>(1,0,1,7) is the calculated ARIMA hyperparameters </a:t>
            </a:r>
            <a:r>
              <a:rPr lang="en-US" dirty="0" err="1">
                <a:effectLst/>
              </a:rPr>
              <a:t>p,d,q</a:t>
            </a:r>
            <a:r>
              <a:rPr lang="en-US" dirty="0">
                <a:effectLst/>
              </a:rPr>
              <a:t> for the season of 7 days.</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Next, we put throw these values into the model and look at some visualizations.</a:t>
            </a:r>
          </a:p>
          <a:p>
            <a:endParaRPr lang="en-US" dirty="0">
              <a:effectLst/>
            </a:endParaRPr>
          </a:p>
          <a:p>
            <a:br>
              <a:rPr lang="en-US" b="0" i="0" dirty="0">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20</a:t>
            </a:fld>
            <a:endParaRPr lang="en-US"/>
          </a:p>
        </p:txBody>
      </p:sp>
    </p:spTree>
    <p:extLst>
      <p:ext uri="{BB962C8B-B14F-4D97-AF65-F5344CB8AC3E}">
        <p14:creationId xmlns:p14="http://schemas.microsoft.com/office/powerpoint/2010/main" val="193757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Roboto" panose="02000000000000000000" pitchFamily="2" charset="0"/>
              </a:rPr>
              <a:t>Top left:</a:t>
            </a:r>
            <a:r>
              <a:rPr lang="en-US" b="0" i="0" dirty="0">
                <a:solidFill>
                  <a:srgbClr val="212121"/>
                </a:solidFill>
                <a:effectLst/>
                <a:latin typeface="Roboto" panose="02000000000000000000" pitchFamily="2" charset="0"/>
              </a:rPr>
              <a:t> The residual errors seem to fluctuate around a mean of zero and with the exception of a few spikes, have a reasonably uniform variance.</a:t>
            </a:r>
          </a:p>
          <a:p>
            <a:pPr algn="l"/>
            <a:r>
              <a:rPr lang="en-US" b="1" i="0" dirty="0">
                <a:solidFill>
                  <a:srgbClr val="212121"/>
                </a:solidFill>
                <a:effectLst/>
                <a:latin typeface="Roboto" panose="02000000000000000000" pitchFamily="2" charset="0"/>
              </a:rPr>
              <a:t>Top Right:</a:t>
            </a:r>
            <a:r>
              <a:rPr lang="en-US" b="0" i="0" dirty="0">
                <a:solidFill>
                  <a:srgbClr val="212121"/>
                </a:solidFill>
                <a:effectLst/>
                <a:latin typeface="Roboto" panose="02000000000000000000" pitchFamily="2" charset="0"/>
              </a:rPr>
              <a:t> The density plot suggest a fairly normal distribution with mean zero.</a:t>
            </a:r>
          </a:p>
          <a:p>
            <a:pPr algn="l"/>
            <a:r>
              <a:rPr lang="en-US" b="1" i="0" dirty="0">
                <a:solidFill>
                  <a:srgbClr val="212121"/>
                </a:solidFill>
                <a:effectLst/>
                <a:latin typeface="Roboto" panose="02000000000000000000" pitchFamily="2" charset="0"/>
              </a:rPr>
              <a:t>Bottom left:</a:t>
            </a:r>
            <a:r>
              <a:rPr lang="en-US" b="0" i="0" dirty="0">
                <a:solidFill>
                  <a:srgbClr val="212121"/>
                </a:solidFill>
                <a:effectLst/>
                <a:latin typeface="Roboto" panose="02000000000000000000" pitchFamily="2" charset="0"/>
              </a:rPr>
              <a:t> All the dots should fall perfectly in line with the red line. Any significant deviations would imply the distribution is skewed.</a:t>
            </a:r>
          </a:p>
          <a:p>
            <a:pPr algn="l"/>
            <a:r>
              <a:rPr lang="en-US" b="1" i="0" dirty="0">
                <a:solidFill>
                  <a:srgbClr val="212121"/>
                </a:solidFill>
                <a:effectLst/>
                <a:latin typeface="Roboto" panose="02000000000000000000" pitchFamily="2" charset="0"/>
              </a:rPr>
              <a:t>Bottom Right:</a:t>
            </a:r>
            <a:r>
              <a:rPr lang="en-US" b="0" i="0" dirty="0">
                <a:solidFill>
                  <a:srgbClr val="212121"/>
                </a:solidFill>
                <a:effectLst/>
                <a:latin typeface="Roboto" panose="02000000000000000000" pitchFamily="2" charset="0"/>
              </a:rPr>
              <a:t> The Correlogram, aka, ACF plot shows the residual errors are not autocorrelated. Any autocorrelation would imply that there is some pattern in the residual errors which are not explained in the model. So you will need to look for more X’s (predictors) to the model.</a:t>
            </a:r>
          </a:p>
          <a:p>
            <a:pPr algn="l"/>
            <a:r>
              <a:rPr lang="en-US" b="0" i="0" dirty="0">
                <a:solidFill>
                  <a:srgbClr val="212121"/>
                </a:solidFill>
                <a:effectLst/>
                <a:latin typeface="Roboto" panose="02000000000000000000" pitchFamily="2" charset="0"/>
              </a:rPr>
              <a:t>Overall, it's not perfect as the spike from the storm seems to be throwing off some of our values still (shown with a 'heavy tail' q-q plot). The correlation is doing well however.</a:t>
            </a:r>
          </a:p>
          <a:p>
            <a:pPr algn="l"/>
            <a:r>
              <a:rPr lang="en-US" b="1" i="0" dirty="0">
                <a:solidFill>
                  <a:srgbClr val="212121"/>
                </a:solidFill>
                <a:effectLst/>
                <a:latin typeface="Roboto" panose="02000000000000000000" pitchFamily="2" charset="0"/>
              </a:rPr>
              <a:t>Now, it’s time to forecast.</a:t>
            </a:r>
            <a:endParaRPr lang="en-US" b="0" i="0" dirty="0">
              <a:solidFill>
                <a:srgbClr val="212121"/>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21</a:t>
            </a:fld>
            <a:endParaRPr lang="en-US"/>
          </a:p>
        </p:txBody>
      </p:sp>
    </p:spTree>
    <p:extLst>
      <p:ext uri="{BB962C8B-B14F-4D97-AF65-F5344CB8AC3E}">
        <p14:creationId xmlns:p14="http://schemas.microsoft.com/office/powerpoint/2010/main" val="94046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I calculated the </a:t>
            </a:r>
            <a:r>
              <a:rPr lang="en-US" b="1" i="0" dirty="0">
                <a:solidFill>
                  <a:srgbClr val="212121"/>
                </a:solidFill>
                <a:effectLst/>
                <a:latin typeface="Roboto" panose="02000000000000000000" pitchFamily="2" charset="0"/>
              </a:rPr>
              <a:t>Root Mean Square Error</a:t>
            </a:r>
            <a:r>
              <a:rPr lang="en-US" b="0" i="0" dirty="0">
                <a:solidFill>
                  <a:srgbClr val="212121"/>
                </a:solidFill>
                <a:effectLst/>
                <a:latin typeface="Roboto" panose="02000000000000000000" pitchFamily="2" charset="0"/>
              </a:rPr>
              <a:t> (RMSE) of these 2 lines, R2 of 0.711 is fairly high, especially for a forecast. This score is a model trained on itself though, the red piece with a grey bar is a 14-day forecast for no data</a:t>
            </a: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22</a:t>
            </a:fld>
            <a:endParaRPr lang="en-US"/>
          </a:p>
        </p:txBody>
      </p:sp>
    </p:spTree>
    <p:extLst>
      <p:ext uri="{BB962C8B-B14F-4D97-AF65-F5344CB8AC3E}">
        <p14:creationId xmlns:p14="http://schemas.microsoft.com/office/powerpoint/2010/main" val="222915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the NYC311 call data is time series, I chose to implement an ARIMA forecasting algorithm. ARIMA is based on the idea that the information in the past values of the time series can alone be used to predict the future values.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When I implemented 1st level differencing, I achieved a p-value of 0, and the autocorrelation graph remained relatively within the boundaries. </a:t>
            </a:r>
            <a:r>
              <a:rPr lang="en-US" b="0" i="1" dirty="0">
                <a:solidFill>
                  <a:srgbClr val="212121"/>
                </a:solidFill>
                <a:effectLst/>
                <a:latin typeface="Roboto" panose="02000000000000000000" pitchFamily="2" charset="0"/>
              </a:rPr>
              <a:t>However</a:t>
            </a:r>
            <a:r>
              <a:rPr lang="en-US" b="0" i="0" dirty="0">
                <a:solidFill>
                  <a:srgbClr val="212121"/>
                </a:solidFill>
                <a:effectLst/>
                <a:latin typeface="Roboto" panose="02000000000000000000" pitchFamily="2" charset="0"/>
              </a:rPr>
              <a:t>, I saw that every 7 lags went outside of the boundary, </a:t>
            </a:r>
            <a:r>
              <a:rPr lang="en-US" b="1" i="0" dirty="0">
                <a:solidFill>
                  <a:srgbClr val="212121"/>
                </a:solidFill>
                <a:effectLst/>
                <a:latin typeface="Roboto" panose="02000000000000000000" pitchFamily="2" charset="0"/>
              </a:rPr>
              <a:t>showing a weekly seasonality</a:t>
            </a:r>
            <a:r>
              <a:rPr lang="en-US" b="0" i="0" dirty="0">
                <a:solidFill>
                  <a:srgbClr val="212121"/>
                </a:solidFill>
                <a:effectLst/>
                <a:latin typeface="Roboto" panose="02000000000000000000" pitchFamily="2" charset="0"/>
              </a:rPr>
              <a:t> in the data. I implemented SARIMA (stands for seasonal ARIMA) to take care of that.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24</a:t>
            </a:fld>
            <a:endParaRPr lang="en-US"/>
          </a:p>
        </p:txBody>
      </p:sp>
    </p:spTree>
    <p:extLst>
      <p:ext uri="{BB962C8B-B14F-4D97-AF65-F5344CB8AC3E}">
        <p14:creationId xmlns:p14="http://schemas.microsoft.com/office/powerpoint/2010/main" val="24029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effectLst/>
                <a:latin typeface="Merriweather"/>
              </a:rPr>
              <a:t>The NYC311 dataset is automatically updated daily and was made public in October, 2011. The log of requests dates back to 2010. In this dataset, each row represents a 311-service request. In total, the dataset has &gt; 25 million rows and 39 columns.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dataset can be accessed via Socrata Open Data API (SODA). The SODA provides programmatic access to this dataset including the ability to filter, query, and aggregate data. This is useful when dealing with such a large dataset because we can pull in specific data we want from a query. For example, this analysis will pre-filter on service requests that are Status=Closed.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dataset does not need much cleaning as it is already </a:t>
            </a:r>
            <a:r>
              <a:rPr lang="en-US" sz="1800" b="0" i="1" u="none" strike="noStrike" dirty="0">
                <a:effectLst/>
                <a:latin typeface="Merriweather"/>
              </a:rPr>
              <a:t>tidy</a:t>
            </a:r>
            <a:r>
              <a:rPr lang="en-US" sz="1800" b="0" i="0" u="none" strike="noStrike" dirty="0">
                <a:effectLst/>
                <a:latin typeface="Merriweather"/>
              </a:rPr>
              <a:t>. Tidy data makes it easy to extract needed variables because it provides a standard way of structuring a dataset. When a dataset is tidy, every column is a variable, every row is an observation, and every cell is a single value. In the NYC311 dataset, each row represents a single 311 entry event.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Key features that I will be using in my Machine Learning models include borough, time of request creation, complaint type, descriptor, response time, agency assigned etc. These features are mainly text, numerical, and dates. </a:t>
            </a:r>
          </a:p>
          <a:p>
            <a:pPr rtl="0">
              <a:spcBef>
                <a:spcPts val="1200"/>
              </a:spcBef>
              <a:spcAft>
                <a:spcPts val="0"/>
              </a:spcAft>
            </a:pPr>
            <a:endParaRPr lang="en-US" sz="1800" b="0" i="0" u="none" strike="noStrike" dirty="0">
              <a:effectLst/>
              <a:latin typeface="Merriweather"/>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800" b="0" i="0" u="none" strike="noStrike" dirty="0">
                <a:effectLst/>
                <a:latin typeface="Merriweather"/>
              </a:rPr>
              <a:t>This study will use </a:t>
            </a:r>
            <a:r>
              <a:rPr lang="en-US" sz="1800" b="1" i="0" u="none" strike="noStrike" dirty="0">
                <a:effectLst/>
                <a:latin typeface="Merriweather"/>
              </a:rPr>
              <a:t>groups </a:t>
            </a:r>
            <a:r>
              <a:rPr lang="en-US" sz="1800" b="0" i="0" u="none" strike="noStrike" dirty="0">
                <a:effectLst/>
                <a:latin typeface="Merriweather"/>
              </a:rPr>
              <a:t>as the unit of analysis. Data will be examined and grouped by agency, borough, and complaint type. </a:t>
            </a:r>
            <a:endParaRPr lang="en-US" dirty="0">
              <a:effectLst/>
            </a:endParaRPr>
          </a:p>
          <a:p>
            <a:pPr rtl="0">
              <a:spcBef>
                <a:spcPts val="1200"/>
              </a:spcBef>
              <a:spcAft>
                <a:spcPts val="0"/>
              </a:spcAft>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4</a:t>
            </a:fld>
            <a:endParaRPr lang="en-US"/>
          </a:p>
        </p:txBody>
      </p:sp>
    </p:spTree>
    <p:extLst>
      <p:ext uri="{BB962C8B-B14F-4D97-AF65-F5344CB8AC3E}">
        <p14:creationId xmlns:p14="http://schemas.microsoft.com/office/powerpoint/2010/main" val="2804752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So how did the SARIMA model do with forecasting? To evaluate this, I calculated the </a:t>
            </a:r>
            <a:r>
              <a:rPr lang="en-US" b="1" i="0" dirty="0">
                <a:solidFill>
                  <a:srgbClr val="212121"/>
                </a:solidFill>
                <a:effectLst/>
                <a:latin typeface="Roboto" panose="02000000000000000000" pitchFamily="2" charset="0"/>
              </a:rPr>
              <a:t>Root Mean Square Error</a:t>
            </a:r>
            <a:r>
              <a:rPr lang="en-US" b="0" i="0" dirty="0">
                <a:solidFill>
                  <a:srgbClr val="212121"/>
                </a:solidFill>
                <a:effectLst/>
                <a:latin typeface="Roboto" panose="02000000000000000000" pitchFamily="2" charset="0"/>
              </a:rPr>
              <a:t> (RMSE) and the R-squared of these 2 lines. These are good indicators of model performance because they represent the goodness of fit of a regression model. I found that this model achieves an R-square of 0.71 which is fairly high, especially for a forecast. The ideal value for an R-squared is 1, so the closer the value is to 1, the better the model is fitted. </a:t>
            </a:r>
          </a:p>
          <a:p>
            <a:endParaRPr lang="en-US" b="0" i="0" dirty="0">
              <a:solidFill>
                <a:srgbClr val="212121"/>
              </a:solidFill>
              <a:effectLst/>
              <a:latin typeface="Roboto" panose="02000000000000000000" pitchFamily="2" charset="0"/>
            </a:endParaRPr>
          </a:p>
          <a:p>
            <a:r>
              <a:rPr lang="en-US" b="0" i="0" dirty="0">
                <a:solidFill>
                  <a:srgbClr val="212121"/>
                </a:solidFill>
                <a:effectLst/>
                <a:latin typeface="Roboto" panose="02000000000000000000" pitchFamily="2" charset="0"/>
              </a:rPr>
              <a:t>On the right side of this graph, the red line highlighted by the grey bar is a 14-day forecast with no actual data. </a:t>
            </a:r>
          </a:p>
          <a:p>
            <a:endParaRPr lang="en-US" b="0" i="0" dirty="0">
              <a:solidFill>
                <a:srgbClr val="212121"/>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25</a:t>
            </a:fld>
            <a:endParaRPr lang="en-US"/>
          </a:p>
        </p:txBody>
      </p:sp>
    </p:spTree>
    <p:extLst>
      <p:ext uri="{BB962C8B-B14F-4D97-AF65-F5344CB8AC3E}">
        <p14:creationId xmlns:p14="http://schemas.microsoft.com/office/powerpoint/2010/main" val="283712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my overall research question for this project. Can we train a model to accurately predict the response time for certain complaint types?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When we are evaluating how the SARIMA forecast model performed, it’s important to remember that this R-square score is from a model that is trained on itself, so it makes sense that the score would be high. Remember, </a:t>
            </a:r>
            <a:r>
              <a:rPr lang="en-US" dirty="0"/>
              <a:t>ARIMA at its core is based on the idea that the information in the past can </a:t>
            </a:r>
            <a:r>
              <a:rPr lang="en-US" b="1" dirty="0"/>
              <a:t>alone</a:t>
            </a:r>
            <a:r>
              <a:rPr lang="en-US" dirty="0"/>
              <a:t> be used to predict the future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Implementing SARIMA also ensures that R-squared is stationary vs. an ordinary R-squared where there are trends or seasonal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high R-squared score could be driven by overfitting. In addition, the residual errors mostly fluctuated around a mean of zero, but there were several spikes. These spikes are due to unpredictable and stochastic events that influenced call volume which in turn we would expect to influence response time. Example of these events I found included, extreme weather events, pandemic, utility outages, and protests. The unpredictable nature of these large events makes it difficult to accurately predict response times. </a:t>
            </a: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C174651-FC4F-4FF9-B553-9140BF4D1275}" type="slidenum">
              <a:rPr lang="en-US" smtClean="0"/>
              <a:t>26</a:t>
            </a:fld>
            <a:endParaRPr lang="en-US"/>
          </a:p>
        </p:txBody>
      </p:sp>
    </p:spTree>
    <p:extLst>
      <p:ext uri="{BB962C8B-B14F-4D97-AF65-F5344CB8AC3E}">
        <p14:creationId xmlns:p14="http://schemas.microsoft.com/office/powerpoint/2010/main" val="27574480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further evaluate how my SARIMA model performed, I wanted to compare it to a Random Forest Classifier which is a </a:t>
            </a:r>
            <a:r>
              <a:rPr lang="en-US" sz="1800" b="0" i="0" u="none" strike="noStrike" dirty="0">
                <a:effectLst/>
                <a:latin typeface="Open Sans" panose="020B0606030504020204" pitchFamily="34" charset="0"/>
              </a:rPr>
              <a:t>supervised learning algorithm. This decision-tree based algorithm can be used for both classification and regression tasks. The X-values I chose for this analysis were agency, complaint type, and borough used to predict a Y-value of response time in hours.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27</a:t>
            </a:fld>
            <a:endParaRPr lang="en-US"/>
          </a:p>
        </p:txBody>
      </p:sp>
    </p:spTree>
    <p:extLst>
      <p:ext uri="{BB962C8B-B14F-4D97-AF65-F5344CB8AC3E}">
        <p14:creationId xmlns:p14="http://schemas.microsoft.com/office/powerpoint/2010/main" val="37263368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solidFill>
                  <a:srgbClr val="000000"/>
                </a:solidFill>
                <a:effectLst/>
                <a:latin typeface="Courier New" panose="02070309020205020404" pitchFamily="49" charset="0"/>
              </a:rPr>
              <a:t>The Random </a:t>
            </a:r>
            <a:r>
              <a:rPr lang="en-US" b="0" dirty="0">
                <a:solidFill>
                  <a:srgbClr val="000000"/>
                </a:solidFill>
                <a:effectLst/>
                <a:latin typeface="Courier New" panose="02070309020205020404" pitchFamily="49" charset="0"/>
              </a:rPr>
              <a:t>Forest model generated an R-square score of .13.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urier New" panose="02070309020205020404" pitchFamily="49" charset="0"/>
              </a:rPr>
              <a:t>With an ideal R-squared score of 1, Random Forest didn't do nearly as well as SARIMA.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Courier New" panose="02070309020205020404" pitchFamily="49" charset="0"/>
            </a:endParaRPr>
          </a:p>
          <a:p>
            <a:pPr rtl="0">
              <a:spcBef>
                <a:spcPts val="1125"/>
              </a:spcBef>
              <a:spcAft>
                <a:spcPts val="0"/>
              </a:spcAft>
            </a:pPr>
            <a:r>
              <a:rPr lang="en-US" sz="1800" b="0" i="0" u="none" strike="noStrike" dirty="0">
                <a:effectLst/>
                <a:latin typeface="Open Sans" panose="020B0606030504020204" pitchFamily="34" charset="0"/>
              </a:rPr>
              <a:t>While this is a bit of a disappointing score, not many other models exist that would provide adequate runtime with the large volume of data included. </a:t>
            </a:r>
            <a:endParaRPr lang="en-US" dirty="0">
              <a:effectLst/>
            </a:endParaRPr>
          </a:p>
        </p:txBody>
      </p:sp>
      <p:sp>
        <p:nvSpPr>
          <p:cNvPr id="4" name="Slide Number Placeholder 3"/>
          <p:cNvSpPr>
            <a:spLocks noGrp="1"/>
          </p:cNvSpPr>
          <p:nvPr>
            <p:ph type="sldNum" sz="quarter" idx="5"/>
          </p:nvPr>
        </p:nvSpPr>
        <p:spPr/>
        <p:txBody>
          <a:bodyPr/>
          <a:lstStyle/>
          <a:p>
            <a:fld id="{8C174651-FC4F-4FF9-B553-9140BF4D1275}" type="slidenum">
              <a:rPr lang="en-US" smtClean="0"/>
              <a:t>28</a:t>
            </a:fld>
            <a:endParaRPr lang="en-US"/>
          </a:p>
        </p:txBody>
      </p:sp>
    </p:spTree>
    <p:extLst>
      <p:ext uri="{BB962C8B-B14F-4D97-AF65-F5344CB8AC3E}">
        <p14:creationId xmlns:p14="http://schemas.microsoft.com/office/powerpoint/2010/main" val="2689646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SARIMA model had the best performance (R2=.71)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not effective (R2=.13)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does not lend itself to modeling due to nature of 311 calls</a:t>
            </a:r>
          </a:p>
          <a:p>
            <a:pPr lvl="0"/>
            <a:r>
              <a:rPr lang="en-US" dirty="0"/>
              <a:t>	Data is unpredictable and that stochastic events influence call volume which in turn may impact response time</a:t>
            </a:r>
          </a:p>
          <a:p>
            <a:pPr lvl="0"/>
            <a:r>
              <a:rPr lang="en-US" dirty="0"/>
              <a:t>	Examples: extreme weather events, pandemic, utility outages, and protests</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features I selected did not appear to have much predictive value, even though many complaint types were handled exclusively by one or two departments</a:t>
            </a:r>
          </a:p>
          <a:p>
            <a:pPr lvl="0"/>
            <a:endParaRPr lang="en-US" dirty="0"/>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29</a:t>
            </a:fld>
            <a:endParaRPr lang="en-US"/>
          </a:p>
        </p:txBody>
      </p:sp>
    </p:spTree>
    <p:extLst>
      <p:ext uri="{BB962C8B-B14F-4D97-AF65-F5344CB8AC3E}">
        <p14:creationId xmlns:p14="http://schemas.microsoft.com/office/powerpoint/2010/main" val="23616987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A</a:t>
            </a:r>
            <a:r>
              <a:rPr lang="en-US" b="0" i="0" dirty="0">
                <a:solidFill>
                  <a:schemeClr val="bg1"/>
                </a:solidFill>
                <a:effectLst/>
              </a:rPr>
              <a:t>dditional datasets could be integrated to model potential stochastic events and how these impact call volumes. For example, the integration of weather pattern data could assist in tagging calls in response to extreme weather.</a:t>
            </a:r>
            <a:endParaRPr lang="en-US"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30</a:t>
            </a:fld>
            <a:endParaRPr lang="en-US"/>
          </a:p>
        </p:txBody>
      </p:sp>
    </p:spTree>
    <p:extLst>
      <p:ext uri="{BB962C8B-B14F-4D97-AF65-F5344CB8AC3E}">
        <p14:creationId xmlns:p14="http://schemas.microsoft.com/office/powerpoint/2010/main" val="84009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we train a model to accurately predict the length of response time for certain complaint types?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would help New Yorkers set expectations for the time it would take for issues to get resolved and provide government agencies with key information on where resources are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certain agencies respond to complaint types faster than others? Are there large variances in response time for the same complaint type?</a:t>
            </a: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5</a:t>
            </a:fld>
            <a:endParaRPr lang="en-US"/>
          </a:p>
        </p:txBody>
      </p:sp>
    </p:spTree>
    <p:extLst>
      <p:ext uri="{BB962C8B-B14F-4D97-AF65-F5344CB8AC3E}">
        <p14:creationId xmlns:p14="http://schemas.microsoft.com/office/powerpoint/2010/main" val="58366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effectLst/>
                <a:latin typeface="Merriweather"/>
              </a:rPr>
              <a:t>Most studies and projects using this dataset have been exploratory in nature. Because the NYC 311 dataset does not need much cleaning, it is a good candidate for both researchers and students to use it to practice new data visualization techniques.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location features in this dataset are also a popular choice to work with. I will not be including those in this study, but these features include latitude, longitude, and zip code. Researchers use this information to build interactive visualization in Tableau.</a:t>
            </a:r>
          </a:p>
          <a:p>
            <a:pPr rtl="0">
              <a:spcBef>
                <a:spcPts val="1200"/>
              </a:spcBef>
              <a:spcAft>
                <a:spcPts val="0"/>
              </a:spcAft>
            </a:pPr>
            <a:endParaRPr lang="en-US" sz="1800" b="0" i="0" u="none" strike="noStrike" dirty="0">
              <a:effectLst/>
              <a:latin typeface="Merriweather"/>
            </a:endParaRPr>
          </a:p>
          <a:p>
            <a:pPr rtl="0">
              <a:spcBef>
                <a:spcPts val="1200"/>
              </a:spcBef>
              <a:spcAft>
                <a:spcPts val="0"/>
              </a:spcAft>
            </a:pPr>
            <a:r>
              <a:rPr lang="en-US" sz="1800" b="0" i="0" u="none" strike="noStrike" dirty="0">
                <a:effectLst/>
                <a:latin typeface="Merriweather"/>
              </a:rPr>
              <a:t>There are also few studies that incorporate machine learning into the dataset analysis. The models I have found aim to predict most common complaint type. I have not found models that aim to predict the amount of time to expect to resolve a 311 request based on complaint type.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6</a:t>
            </a:fld>
            <a:endParaRPr lang="en-US"/>
          </a:p>
        </p:txBody>
      </p:sp>
    </p:spTree>
    <p:extLst>
      <p:ext uri="{BB962C8B-B14F-4D97-AF65-F5344CB8AC3E}">
        <p14:creationId xmlns:p14="http://schemas.microsoft.com/office/powerpoint/2010/main" val="272272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exploratory analysis section, I pulled only 2020 data so approx. 2.5million rows, started with X columns</a:t>
            </a:r>
          </a:p>
          <a:p>
            <a:endParaRPr lang="en-US" dirty="0"/>
          </a:p>
          <a:p>
            <a:r>
              <a:rPr lang="en-US" dirty="0"/>
              <a:t>6/20/2020: Night after Juneteenth, noise residential, noise street/sidewalk, illegal fireworks</a:t>
            </a:r>
          </a:p>
          <a:p>
            <a:r>
              <a:rPr lang="en-US" dirty="0"/>
              <a:t>7/4-7/5: 4</a:t>
            </a:r>
            <a:r>
              <a:rPr lang="en-US" baseline="30000" dirty="0"/>
              <a:t>th</a:t>
            </a:r>
            <a:r>
              <a:rPr lang="en-US" dirty="0"/>
              <a:t> of July, illegal fireworks and residential noise</a:t>
            </a:r>
          </a:p>
          <a:p>
            <a:r>
              <a:rPr lang="en-US" dirty="0"/>
              <a:t>8/4-8/5: Tropical Storm Isaias, damaged tree</a:t>
            </a:r>
          </a:p>
          <a:p>
            <a:endParaRPr lang="en-US" dirty="0"/>
          </a:p>
          <a:p>
            <a:r>
              <a:rPr lang="en-US" dirty="0"/>
              <a:t>Only pulled in data with ticket status=closed so we could create a resolution time column</a:t>
            </a:r>
          </a:p>
        </p:txBody>
      </p:sp>
      <p:sp>
        <p:nvSpPr>
          <p:cNvPr id="4" name="Slide Number Placeholder 3"/>
          <p:cNvSpPr>
            <a:spLocks noGrp="1"/>
          </p:cNvSpPr>
          <p:nvPr>
            <p:ph type="sldNum" sz="quarter" idx="5"/>
          </p:nvPr>
        </p:nvSpPr>
        <p:spPr/>
        <p:txBody>
          <a:bodyPr/>
          <a:lstStyle/>
          <a:p>
            <a:fld id="{8C174651-FC4F-4FF9-B553-9140BF4D1275}" type="slidenum">
              <a:rPr lang="en-US" smtClean="0"/>
              <a:t>8</a:t>
            </a:fld>
            <a:endParaRPr lang="en-US"/>
          </a:p>
        </p:txBody>
      </p:sp>
    </p:spTree>
    <p:extLst>
      <p:ext uri="{BB962C8B-B14F-4D97-AF65-F5344CB8AC3E}">
        <p14:creationId xmlns:p14="http://schemas.microsoft.com/office/powerpoint/2010/main" val="291008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As you can see in the above graph, there are several days where 311 request volume are higher than average. These next two visualizations are deeper dives into the spikes on 7/4 and 7/5.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effectLst/>
              <a:latin typeface="Merriweath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On the left, we are looking at when the spikes in 311 requests occurred on these peak days. On the right, we are looking at what complaint types were recorded along with these requests.</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9</a:t>
            </a:fld>
            <a:endParaRPr lang="en-US"/>
          </a:p>
        </p:txBody>
      </p:sp>
    </p:spTree>
    <p:extLst>
      <p:ext uri="{BB962C8B-B14F-4D97-AF65-F5344CB8AC3E}">
        <p14:creationId xmlns:p14="http://schemas.microsoft.com/office/powerpoint/2010/main" val="419568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The image above shows the </a:t>
            </a:r>
            <a:r>
              <a:rPr lang="en-US" sz="1800" b="1" i="0" u="none" strike="noStrike" dirty="0">
                <a:effectLst/>
                <a:latin typeface="Merriweather"/>
              </a:rPr>
              <a:t>top 15 complaints</a:t>
            </a:r>
            <a:r>
              <a:rPr lang="en-US" sz="1800" b="0" i="0" u="none" strike="noStrike" dirty="0">
                <a:effectLst/>
                <a:latin typeface="Merriweather"/>
              </a:rPr>
              <a:t> New Yorkers are making. Residential Noise is by far the most common complaint. I took this a step further by looking at trends in Residential Noise. The image on the right shows that Residential Noise complaints are highest in warm weather months.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This chart on the left is an example of the average time to resolve an issue for a sample of complaint types. As you can see, NYC is quicker to respond to urinating in public complaints compared to wood pile complaints.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10</a:t>
            </a:fld>
            <a:endParaRPr lang="en-US"/>
          </a:p>
        </p:txBody>
      </p:sp>
    </p:spTree>
    <p:extLst>
      <p:ext uri="{BB962C8B-B14F-4D97-AF65-F5344CB8AC3E}">
        <p14:creationId xmlns:p14="http://schemas.microsoft.com/office/powerpoint/2010/main" val="26977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On the left, we can see the breakdown of 311 requests by borough. It is important to understand the population of these neighborhoods when viewing the distribution of 311 request volume. The below image is taken directly from the Census Bureau and includes population estimates for each neighborhood. As you can see, the distribution of 311 request volume is in line with population estimates.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11</a:t>
            </a:fld>
            <a:endParaRPr lang="en-US"/>
          </a:p>
        </p:txBody>
      </p:sp>
    </p:spTree>
    <p:extLst>
      <p:ext uri="{BB962C8B-B14F-4D97-AF65-F5344CB8AC3E}">
        <p14:creationId xmlns:p14="http://schemas.microsoft.com/office/powerpoint/2010/main" val="427473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effectLst/>
                <a:latin typeface="Merriweather"/>
              </a:rPr>
              <a:t>The graph on the left looks at the feature </a:t>
            </a:r>
            <a:r>
              <a:rPr lang="en-US" sz="1800" b="1" i="0" u="none" strike="noStrike" dirty="0">
                <a:effectLst/>
                <a:latin typeface="Merriweather"/>
              </a:rPr>
              <a:t>descriptor</a:t>
            </a:r>
            <a:r>
              <a:rPr lang="en-US" sz="1800" b="0" i="0" u="none" strike="noStrike" dirty="0">
                <a:effectLst/>
                <a:latin typeface="Merriweather"/>
              </a:rPr>
              <a:t>. For background, descriptor is associated to the feature complaint type, and provides further detail on the incident or condition. Descriptor values are dependent on the complaint type, and are not always required.</a:t>
            </a:r>
          </a:p>
          <a:p>
            <a:pPr rtl="0">
              <a:spcBef>
                <a:spcPts val="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graph shows the top descriptors broken out by borough. This graph suggests that the Bronx is the loudest music playing and party neighborhood in NYC.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12</a:t>
            </a:fld>
            <a:endParaRPr lang="en-US"/>
          </a:p>
        </p:txBody>
      </p:sp>
    </p:spTree>
    <p:extLst>
      <p:ext uri="{BB962C8B-B14F-4D97-AF65-F5344CB8AC3E}">
        <p14:creationId xmlns:p14="http://schemas.microsoft.com/office/powerpoint/2010/main" val="81018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8/3/2021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8/3/2021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8/3/2021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8/3/2021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sv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9.svg"/></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6" descr="Abstract line art skyscrapers">
            <a:extLst>
              <a:ext uri="{FF2B5EF4-FFF2-40B4-BE49-F238E27FC236}">
                <a16:creationId xmlns:a16="http://schemas.microsoft.com/office/drawing/2014/main" id="{E77C6815-D9E6-4029-B18B-480E286BD77A}"/>
              </a:ext>
            </a:extLst>
          </p:cNvPr>
          <p:cNvPicPr>
            <a:picLocks noChangeAspect="1"/>
          </p:cNvPicPr>
          <p:nvPr/>
        </p:nvPicPr>
        <p:blipFill rotWithShape="1">
          <a:blip r:embed="rId2"/>
          <a:srcRect t="41020" b="3218"/>
          <a:stretch/>
        </p:blipFill>
        <p:spPr>
          <a:xfrm>
            <a:off x="20" y="0"/>
            <a:ext cx="12191980" cy="5212070"/>
          </a:xfrm>
          <a:prstGeom prst="rect">
            <a:avLst/>
          </a:prstGeom>
        </p:spPr>
      </p:pic>
      <p:sp>
        <p:nvSpPr>
          <p:cNvPr id="2" name="Title 1">
            <a:extLst>
              <a:ext uri="{FF2B5EF4-FFF2-40B4-BE49-F238E27FC236}">
                <a16:creationId xmlns:a16="http://schemas.microsoft.com/office/drawing/2014/main" id="{0B51E6A2-2F8E-49B8-A4AE-7A68720F05C6}"/>
              </a:ext>
            </a:extLst>
          </p:cNvPr>
          <p:cNvSpPr>
            <a:spLocks noGrp="1"/>
          </p:cNvSpPr>
          <p:nvPr>
            <p:ph type="ctrTitle"/>
          </p:nvPr>
        </p:nvSpPr>
        <p:spPr>
          <a:xfrm>
            <a:off x="1732280" y="3812641"/>
            <a:ext cx="8991600" cy="1645759"/>
          </a:xfrm>
        </p:spPr>
        <p:txBody>
          <a:bodyPr>
            <a:normAutofit/>
          </a:bodyPr>
          <a:lstStyle/>
          <a:p>
            <a:r>
              <a:rPr lang="en-US" dirty="0"/>
              <a:t>Predicting NYC 311 Call volume </a:t>
            </a:r>
          </a:p>
        </p:txBody>
      </p:sp>
      <p:sp>
        <p:nvSpPr>
          <p:cNvPr id="3" name="Subtitle 2">
            <a:extLst>
              <a:ext uri="{FF2B5EF4-FFF2-40B4-BE49-F238E27FC236}">
                <a16:creationId xmlns:a16="http://schemas.microsoft.com/office/drawing/2014/main" id="{13DE20AF-8A02-43C7-875A-45F2C39F1C7E}"/>
              </a:ext>
            </a:extLst>
          </p:cNvPr>
          <p:cNvSpPr>
            <a:spLocks noGrp="1"/>
          </p:cNvSpPr>
          <p:nvPr>
            <p:ph type="subTitle" idx="1"/>
          </p:nvPr>
        </p:nvSpPr>
        <p:spPr>
          <a:xfrm>
            <a:off x="2695194" y="5628641"/>
            <a:ext cx="6801612" cy="772160"/>
          </a:xfrm>
        </p:spPr>
        <p:txBody>
          <a:bodyPr>
            <a:normAutofit fontScale="92500" lnSpcReduction="10000"/>
          </a:bodyPr>
          <a:lstStyle/>
          <a:p>
            <a:pPr>
              <a:lnSpc>
                <a:spcPct val="90000"/>
              </a:lnSpc>
            </a:pPr>
            <a:r>
              <a:rPr lang="en-US" sz="2400" dirty="0"/>
              <a:t>Meg Ross</a:t>
            </a:r>
          </a:p>
          <a:p>
            <a:pPr>
              <a:lnSpc>
                <a:spcPct val="90000"/>
              </a:lnSpc>
            </a:pPr>
            <a:r>
              <a:rPr lang="en-US" sz="2400" dirty="0"/>
              <a:t>DATA606 Capstone Project</a:t>
            </a:r>
          </a:p>
        </p:txBody>
      </p:sp>
    </p:spTree>
    <p:extLst>
      <p:ext uri="{BB962C8B-B14F-4D97-AF65-F5344CB8AC3E}">
        <p14:creationId xmlns:p14="http://schemas.microsoft.com/office/powerpoint/2010/main" val="322348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019470" y="4446981"/>
            <a:ext cx="6384014" cy="936992"/>
          </a:xfrm>
          <a:solidFill>
            <a:schemeClr val="accent2">
              <a:lumMod val="20000"/>
              <a:lumOff val="80000"/>
            </a:schemeClr>
          </a:solidFill>
        </p:spPr>
        <p:txBody>
          <a:bodyPr vert="horz" lIns="274320" tIns="182880" rIns="274320" bIns="182880" rtlCol="0" anchor="ctr" anchorCtr="1">
            <a:normAutofit/>
          </a:bodyPr>
          <a:lstStyle/>
          <a:p>
            <a:r>
              <a:rPr lang="en-US" sz="3200" dirty="0"/>
              <a:t>Complaint type</a:t>
            </a:r>
          </a:p>
        </p:txBody>
      </p:sp>
      <p:pic>
        <p:nvPicPr>
          <p:cNvPr id="5122" name="Picture 2">
            <a:extLst>
              <a:ext uri="{FF2B5EF4-FFF2-40B4-BE49-F238E27FC236}">
                <a16:creationId xmlns:a16="http://schemas.microsoft.com/office/drawing/2014/main" id="{4D091969-0FB0-4A86-9E55-F7DA9CA2E7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1684" y="127044"/>
            <a:ext cx="5886632" cy="4267807"/>
          </a:xfrm>
          <a:prstGeom prst="rect">
            <a:avLst/>
          </a:prstGeom>
          <a:noFill/>
          <a:extLst>
            <a:ext uri="{909E8E84-426E-40DD-AFC4-6F175D3DCCD1}">
              <a14:hiddenFill xmlns:a14="http://schemas.microsoft.com/office/drawing/2010/main">
                <a:solidFill>
                  <a:srgbClr val="FFFFFF"/>
                </a:solidFill>
              </a14:hiddenFill>
            </a:ext>
          </a:extLst>
        </p:spPr>
      </p:pic>
      <p:sp>
        <p:nvSpPr>
          <p:cNvPr id="7" name="Arrow: Bent-Up 6">
            <a:extLst>
              <a:ext uri="{FF2B5EF4-FFF2-40B4-BE49-F238E27FC236}">
                <a16:creationId xmlns:a16="http://schemas.microsoft.com/office/drawing/2014/main" id="{F1060F0C-51F8-42BE-AC62-14F0874F76C4}"/>
              </a:ext>
            </a:extLst>
          </p:cNvPr>
          <p:cNvSpPr/>
          <p:nvPr/>
        </p:nvSpPr>
        <p:spPr>
          <a:xfrm rot="5400000">
            <a:off x="4828670" y="1980133"/>
            <a:ext cx="1262596" cy="1484334"/>
          </a:xfrm>
          <a:prstGeom prst="bentUpArrow">
            <a:avLst>
              <a:gd name="adj1" fmla="val 11111"/>
              <a:gd name="adj2" fmla="val 17063"/>
              <a:gd name="adj3" fmla="val 2202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4A410B3-6274-49B9-BADA-AE732550001C}"/>
              </a:ext>
            </a:extLst>
          </p:cNvPr>
          <p:cNvSpPr/>
          <p:nvPr/>
        </p:nvSpPr>
        <p:spPr>
          <a:xfrm>
            <a:off x="4485290" y="1647497"/>
            <a:ext cx="638503" cy="346674"/>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D2DB79FD-6B53-44CE-A610-5046CE26B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135" y="362215"/>
            <a:ext cx="5790883" cy="36193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FCD7DBAB-71DB-4967-99EA-D5476C8DADC9}"/>
              </a:ext>
            </a:extLst>
          </p:cNvPr>
          <p:cNvPicPr>
            <a:picLocks noChangeAspect="1"/>
          </p:cNvPicPr>
          <p:nvPr/>
        </p:nvPicPr>
        <p:blipFill>
          <a:blip r:embed="rId5"/>
          <a:stretch>
            <a:fillRect/>
          </a:stretch>
        </p:blipFill>
        <p:spPr>
          <a:xfrm>
            <a:off x="8256778" y="4046341"/>
            <a:ext cx="2771778" cy="2811659"/>
          </a:xfrm>
          <a:prstGeom prst="rect">
            <a:avLst/>
          </a:prstGeom>
        </p:spPr>
      </p:pic>
    </p:spTree>
    <p:extLst>
      <p:ext uri="{BB962C8B-B14F-4D97-AF65-F5344CB8AC3E}">
        <p14:creationId xmlns:p14="http://schemas.microsoft.com/office/powerpoint/2010/main" val="253917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Effect transition="in" filter="fade">
                                      <p:cBhvr>
                                        <p:cTn id="13" dur="500"/>
                                        <p:tgtEl>
                                          <p:spTgt spid="51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6950856" y="2117490"/>
            <a:ext cx="4819627" cy="936992"/>
          </a:xfrm>
          <a:solidFill>
            <a:schemeClr val="accent2">
              <a:lumMod val="40000"/>
              <a:lumOff val="60000"/>
            </a:schemeClr>
          </a:solidFill>
        </p:spPr>
        <p:txBody>
          <a:bodyPr vert="horz" lIns="274320" tIns="182880" rIns="274320" bIns="182880" rtlCol="0" anchor="ctr" anchorCtr="1">
            <a:normAutofit/>
          </a:bodyPr>
          <a:lstStyle/>
          <a:p>
            <a:r>
              <a:rPr lang="en-US" sz="3200" dirty="0"/>
              <a:t>Borough</a:t>
            </a:r>
          </a:p>
        </p:txBody>
      </p:sp>
      <p:pic>
        <p:nvPicPr>
          <p:cNvPr id="5" name="Picture 4">
            <a:extLst>
              <a:ext uri="{FF2B5EF4-FFF2-40B4-BE49-F238E27FC236}">
                <a16:creationId xmlns:a16="http://schemas.microsoft.com/office/drawing/2014/main" id="{320E5EED-746A-44B3-822C-699EFE74B53C}"/>
              </a:ext>
            </a:extLst>
          </p:cNvPr>
          <p:cNvPicPr>
            <a:picLocks noChangeAspect="1"/>
          </p:cNvPicPr>
          <p:nvPr/>
        </p:nvPicPr>
        <p:blipFill>
          <a:blip r:embed="rId3"/>
          <a:stretch>
            <a:fillRect/>
          </a:stretch>
        </p:blipFill>
        <p:spPr>
          <a:xfrm>
            <a:off x="895082" y="5374248"/>
            <a:ext cx="10401835" cy="952549"/>
          </a:xfrm>
          <a:prstGeom prst="rect">
            <a:avLst/>
          </a:prstGeom>
        </p:spPr>
      </p:pic>
      <p:pic>
        <p:nvPicPr>
          <p:cNvPr id="9" name="Picture 8" descr="Chart, pie chart&#10;&#10;Description automatically generated">
            <a:extLst>
              <a:ext uri="{FF2B5EF4-FFF2-40B4-BE49-F238E27FC236}">
                <a16:creationId xmlns:a16="http://schemas.microsoft.com/office/drawing/2014/main" id="{BC79D95C-55CD-4387-B69B-8EF8F5AF5B42}"/>
              </a:ext>
            </a:extLst>
          </p:cNvPr>
          <p:cNvPicPr>
            <a:picLocks noChangeAspect="1"/>
          </p:cNvPicPr>
          <p:nvPr/>
        </p:nvPicPr>
        <p:blipFill>
          <a:blip r:embed="rId4"/>
          <a:stretch>
            <a:fillRect/>
          </a:stretch>
        </p:blipFill>
        <p:spPr>
          <a:xfrm>
            <a:off x="182880" y="176607"/>
            <a:ext cx="7149534" cy="4741902"/>
          </a:xfrm>
          <a:prstGeom prst="rect">
            <a:avLst/>
          </a:prstGeom>
        </p:spPr>
      </p:pic>
    </p:spTree>
    <p:extLst>
      <p:ext uri="{BB962C8B-B14F-4D97-AF65-F5344CB8AC3E}">
        <p14:creationId xmlns:p14="http://schemas.microsoft.com/office/powerpoint/2010/main" val="221369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04674" y="2393602"/>
            <a:ext cx="3044950" cy="1627792"/>
          </a:xfrm>
        </p:spPr>
        <p:txBody>
          <a:bodyPr vert="horz" lIns="274320" tIns="182880" rIns="274320" bIns="182880" rtlCol="0" anchor="ctr" anchorCtr="1">
            <a:normAutofit/>
          </a:bodyPr>
          <a:lstStyle/>
          <a:p>
            <a:r>
              <a:rPr lang="en-US" sz="2600" dirty="0"/>
              <a:t>descriptor</a:t>
            </a:r>
          </a:p>
        </p:txBody>
      </p:sp>
      <p:pic>
        <p:nvPicPr>
          <p:cNvPr id="6146" name="Picture 2">
            <a:extLst>
              <a:ext uri="{FF2B5EF4-FFF2-40B4-BE49-F238E27FC236}">
                <a16:creationId xmlns:a16="http://schemas.microsoft.com/office/drawing/2014/main" id="{7A704C3D-EB59-4AD0-8B01-3A7A72606A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86922" y="102049"/>
            <a:ext cx="5672451" cy="665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8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4449336" y="4450013"/>
            <a:ext cx="3601233" cy="936992"/>
          </a:xfrm>
        </p:spPr>
        <p:txBody>
          <a:bodyPr vert="horz" lIns="274320" tIns="182880" rIns="274320" bIns="182880" rtlCol="0" anchor="ctr" anchorCtr="1">
            <a:normAutofit/>
          </a:bodyPr>
          <a:lstStyle/>
          <a:p>
            <a:r>
              <a:rPr lang="en-US" sz="3200" dirty="0"/>
              <a:t>agency</a:t>
            </a:r>
          </a:p>
        </p:txBody>
      </p:sp>
      <p:pic>
        <p:nvPicPr>
          <p:cNvPr id="4" name="Picture 3" descr="Chart, bar chart&#10;&#10;Description automatically generated">
            <a:extLst>
              <a:ext uri="{FF2B5EF4-FFF2-40B4-BE49-F238E27FC236}">
                <a16:creationId xmlns:a16="http://schemas.microsoft.com/office/drawing/2014/main" id="{0CA6BF91-21DA-4BD7-8634-9C611C90D7B7}"/>
              </a:ext>
            </a:extLst>
          </p:cNvPr>
          <p:cNvPicPr>
            <a:picLocks noChangeAspect="1"/>
          </p:cNvPicPr>
          <p:nvPr/>
        </p:nvPicPr>
        <p:blipFill>
          <a:blip r:embed="rId3"/>
          <a:stretch>
            <a:fillRect/>
          </a:stretch>
        </p:blipFill>
        <p:spPr>
          <a:xfrm>
            <a:off x="0" y="92119"/>
            <a:ext cx="12192000" cy="3808328"/>
          </a:xfrm>
          <a:prstGeom prst="rect">
            <a:avLst/>
          </a:prstGeom>
        </p:spPr>
      </p:pic>
      <p:pic>
        <p:nvPicPr>
          <p:cNvPr id="6" name="Picture 5" descr="Text&#10;&#10;Description automatically generated">
            <a:extLst>
              <a:ext uri="{FF2B5EF4-FFF2-40B4-BE49-F238E27FC236}">
                <a16:creationId xmlns:a16="http://schemas.microsoft.com/office/drawing/2014/main" id="{5E5B7F0E-D8D2-4E87-830D-92183E55D49E}"/>
              </a:ext>
            </a:extLst>
          </p:cNvPr>
          <p:cNvPicPr>
            <a:picLocks noChangeAspect="1"/>
          </p:cNvPicPr>
          <p:nvPr/>
        </p:nvPicPr>
        <p:blipFill>
          <a:blip r:embed="rId4"/>
          <a:stretch>
            <a:fillRect/>
          </a:stretch>
        </p:blipFill>
        <p:spPr>
          <a:xfrm>
            <a:off x="1055044" y="4155465"/>
            <a:ext cx="2914800" cy="1835244"/>
          </a:xfrm>
          <a:prstGeom prst="rect">
            <a:avLst/>
          </a:prstGeom>
        </p:spPr>
      </p:pic>
      <p:sp>
        <p:nvSpPr>
          <p:cNvPr id="11" name="Rectangle 10">
            <a:extLst>
              <a:ext uri="{FF2B5EF4-FFF2-40B4-BE49-F238E27FC236}">
                <a16:creationId xmlns:a16="http://schemas.microsoft.com/office/drawing/2014/main" id="{C53A470C-3290-40B6-9AE5-4720C8FD9C53}"/>
              </a:ext>
            </a:extLst>
          </p:cNvPr>
          <p:cNvSpPr/>
          <p:nvPr/>
        </p:nvSpPr>
        <p:spPr>
          <a:xfrm>
            <a:off x="8429699" y="4149189"/>
            <a:ext cx="3010055" cy="1835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with medium confidence">
            <a:extLst>
              <a:ext uri="{FF2B5EF4-FFF2-40B4-BE49-F238E27FC236}">
                <a16:creationId xmlns:a16="http://schemas.microsoft.com/office/drawing/2014/main" id="{094C6859-F27C-4BA7-BA5C-A464F54EE871}"/>
              </a:ext>
            </a:extLst>
          </p:cNvPr>
          <p:cNvPicPr>
            <a:picLocks noChangeAspect="1"/>
          </p:cNvPicPr>
          <p:nvPr/>
        </p:nvPicPr>
        <p:blipFill>
          <a:blip r:embed="rId5"/>
          <a:stretch>
            <a:fillRect/>
          </a:stretch>
        </p:blipFill>
        <p:spPr>
          <a:xfrm>
            <a:off x="8429700" y="4197050"/>
            <a:ext cx="3010055" cy="508026"/>
          </a:xfrm>
          <a:prstGeom prst="rect">
            <a:avLst/>
          </a:prstGeom>
        </p:spPr>
      </p:pic>
      <p:cxnSp>
        <p:nvCxnSpPr>
          <p:cNvPr id="13" name="Straight Arrow Connector 12">
            <a:extLst>
              <a:ext uri="{FF2B5EF4-FFF2-40B4-BE49-F238E27FC236}">
                <a16:creationId xmlns:a16="http://schemas.microsoft.com/office/drawing/2014/main" id="{ABC33266-4857-4DA1-8307-F22BDCC2C4F4}"/>
              </a:ext>
            </a:extLst>
          </p:cNvPr>
          <p:cNvCxnSpPr>
            <a:cxnSpLocks/>
          </p:cNvCxnSpPr>
          <p:nvPr/>
        </p:nvCxnSpPr>
        <p:spPr>
          <a:xfrm flipH="1">
            <a:off x="11128917" y="512956"/>
            <a:ext cx="423746" cy="35947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9EB40D-543C-48C4-9025-712BFD6778D0}"/>
              </a:ext>
            </a:extLst>
          </p:cNvPr>
          <p:cNvCxnSpPr>
            <a:cxnSpLocks/>
          </p:cNvCxnSpPr>
          <p:nvPr/>
        </p:nvCxnSpPr>
        <p:spPr>
          <a:xfrm>
            <a:off x="1144254" y="3218473"/>
            <a:ext cx="851815" cy="8892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3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Implementation &amp; model testing</a:t>
            </a:r>
          </a:p>
        </p:txBody>
      </p:sp>
    </p:spTree>
    <p:extLst>
      <p:ext uri="{BB962C8B-B14F-4D97-AF65-F5344CB8AC3E}">
        <p14:creationId xmlns:p14="http://schemas.microsoft.com/office/powerpoint/2010/main" val="370203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2231136" y="525994"/>
            <a:ext cx="7729728" cy="1188720"/>
          </a:xfrm>
        </p:spPr>
        <p:txBody>
          <a:bodyPr/>
          <a:lstStyle/>
          <a:p>
            <a:r>
              <a:rPr lang="en-US" dirty="0"/>
              <a:t>ARIMA model</a:t>
            </a:r>
          </a:p>
        </p:txBody>
      </p:sp>
      <p:graphicFrame>
        <p:nvGraphicFramePr>
          <p:cNvPr id="8" name="Content Placeholder 2">
            <a:extLst>
              <a:ext uri="{FF2B5EF4-FFF2-40B4-BE49-F238E27FC236}">
                <a16:creationId xmlns:a16="http://schemas.microsoft.com/office/drawing/2014/main" id="{8716C0E3-A57D-4458-AB77-5DE6D351B178}"/>
              </a:ext>
            </a:extLst>
          </p:cNvPr>
          <p:cNvGraphicFramePr>
            <a:graphicFrameLocks noGrp="1"/>
          </p:cNvGraphicFramePr>
          <p:nvPr>
            <p:ph idx="1"/>
            <p:extLst>
              <p:ext uri="{D42A27DB-BD31-4B8C-83A1-F6EECF244321}">
                <p14:modId xmlns:p14="http://schemas.microsoft.com/office/powerpoint/2010/main" val="4016015923"/>
              </p:ext>
            </p:extLst>
          </p:nvPr>
        </p:nvGraphicFramePr>
        <p:xfrm>
          <a:off x="2231136" y="1951457"/>
          <a:ext cx="8371140" cy="3439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a:extLst>
              <a:ext uri="{FF2B5EF4-FFF2-40B4-BE49-F238E27FC236}">
                <a16:creationId xmlns:a16="http://schemas.microsoft.com/office/drawing/2014/main" id="{25CBF3A8-5E65-461A-967D-CC07356EE2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2552" y="5581156"/>
            <a:ext cx="9012555" cy="8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9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26A-CB5B-4760-81E9-760E21E60405}"/>
              </a:ext>
            </a:extLst>
          </p:cNvPr>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3200">
                <a:solidFill>
                  <a:srgbClr val="FFFFFF"/>
                </a:solidFill>
              </a:rPr>
              <a:t>Model parameters</a:t>
            </a:r>
          </a:p>
        </p:txBody>
      </p:sp>
      <p:sp>
        <p:nvSpPr>
          <p:cNvPr id="3" name="Content Placeholder 2">
            <a:extLst>
              <a:ext uri="{FF2B5EF4-FFF2-40B4-BE49-F238E27FC236}">
                <a16:creationId xmlns:a16="http://schemas.microsoft.com/office/drawing/2014/main" id="{90F9B570-5A51-4623-A7C4-AF0A2561F50D}"/>
              </a:ext>
            </a:extLst>
          </p:cNvPr>
          <p:cNvSpPr>
            <a:spLocks noGrp="1"/>
          </p:cNvSpPr>
          <p:nvPr>
            <p:ph idx="1"/>
          </p:nvPr>
        </p:nvSpPr>
        <p:spPr>
          <a:xfrm>
            <a:off x="6095999" y="1444752"/>
            <a:ext cx="4974658" cy="3968496"/>
          </a:xfrm>
        </p:spPr>
        <p:txBody>
          <a:bodyPr anchor="ctr">
            <a:normAutofit/>
          </a:bodyPr>
          <a:lstStyle/>
          <a:p>
            <a:r>
              <a:rPr lang="en-US" sz="2400" dirty="0">
                <a:solidFill>
                  <a:schemeClr val="tx1">
                    <a:lumMod val="75000"/>
                    <a:lumOff val="25000"/>
                  </a:schemeClr>
                </a:solidFill>
              </a:rPr>
              <a:t>An ARIMA model is characterized by 3 terms/parameters:  ARIMA(</a:t>
            </a:r>
            <a:r>
              <a:rPr lang="en-US" sz="2400" dirty="0" err="1">
                <a:solidFill>
                  <a:schemeClr val="tx1">
                    <a:lumMod val="75000"/>
                    <a:lumOff val="25000"/>
                  </a:schemeClr>
                </a:solidFill>
              </a:rPr>
              <a:t>p,d,q</a:t>
            </a:r>
            <a:r>
              <a:rPr lang="en-US" sz="2400" dirty="0">
                <a:solidFill>
                  <a:schemeClr val="tx1">
                    <a:lumMod val="75000"/>
                    <a:lumOff val="25000"/>
                  </a:schemeClr>
                </a:solidFill>
              </a:rPr>
              <a:t>)</a:t>
            </a:r>
          </a:p>
          <a:p>
            <a:pPr lvl="1"/>
            <a:r>
              <a:rPr lang="en-US" sz="2000" b="1" dirty="0">
                <a:solidFill>
                  <a:schemeClr val="tx1">
                    <a:lumMod val="75000"/>
                    <a:lumOff val="25000"/>
                  </a:schemeClr>
                </a:solidFill>
              </a:rPr>
              <a:t>p</a:t>
            </a:r>
            <a:r>
              <a:rPr lang="en-US" sz="2000" dirty="0">
                <a:solidFill>
                  <a:schemeClr val="tx1">
                    <a:lumMod val="75000"/>
                    <a:lumOff val="25000"/>
                  </a:schemeClr>
                </a:solidFill>
              </a:rPr>
              <a:t>: the order of the AR term</a:t>
            </a:r>
          </a:p>
          <a:p>
            <a:pPr lvl="1"/>
            <a:r>
              <a:rPr lang="en-US" sz="2000" b="1" dirty="0">
                <a:solidFill>
                  <a:schemeClr val="tx1">
                    <a:lumMod val="75000"/>
                    <a:lumOff val="25000"/>
                  </a:schemeClr>
                </a:solidFill>
              </a:rPr>
              <a:t>d</a:t>
            </a:r>
            <a:r>
              <a:rPr lang="en-US" sz="2000" dirty="0">
                <a:solidFill>
                  <a:schemeClr val="tx1">
                    <a:lumMod val="75000"/>
                    <a:lumOff val="25000"/>
                  </a:schemeClr>
                </a:solidFill>
              </a:rPr>
              <a:t>:  the number of differencing required to make the time series stationary (degree of differencing)</a:t>
            </a:r>
          </a:p>
          <a:p>
            <a:pPr lvl="1"/>
            <a:r>
              <a:rPr lang="en-US" sz="2000" b="1" dirty="0">
                <a:solidFill>
                  <a:schemeClr val="tx1">
                    <a:lumMod val="75000"/>
                    <a:lumOff val="25000"/>
                  </a:schemeClr>
                </a:solidFill>
              </a:rPr>
              <a:t>q</a:t>
            </a:r>
            <a:r>
              <a:rPr lang="en-US" sz="2000" dirty="0">
                <a:solidFill>
                  <a:schemeClr val="tx1">
                    <a:lumMod val="75000"/>
                    <a:lumOff val="25000"/>
                  </a:schemeClr>
                </a:solidFill>
              </a:rPr>
              <a:t>:  the order of the MA term</a:t>
            </a:r>
          </a:p>
        </p:txBody>
      </p:sp>
    </p:spTree>
    <p:extLst>
      <p:ext uri="{BB962C8B-B14F-4D97-AF65-F5344CB8AC3E}">
        <p14:creationId xmlns:p14="http://schemas.microsoft.com/office/powerpoint/2010/main" val="103107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71C980F3-C261-42FE-8C6A-049FAB3BB4B3}"/>
              </a:ext>
            </a:extLst>
          </p:cNvPr>
          <p:cNvPicPr>
            <a:picLocks noChangeAspect="1"/>
          </p:cNvPicPr>
          <p:nvPr/>
        </p:nvPicPr>
        <p:blipFill>
          <a:blip r:embed="rId3"/>
          <a:stretch>
            <a:fillRect/>
          </a:stretch>
        </p:blipFill>
        <p:spPr>
          <a:xfrm>
            <a:off x="121920" y="429177"/>
            <a:ext cx="11695612" cy="3652095"/>
          </a:xfrm>
          <a:prstGeom prst="rect">
            <a:avLst/>
          </a:prstGeom>
        </p:spPr>
      </p:pic>
      <p:sp>
        <p:nvSpPr>
          <p:cNvPr id="5" name="TextBox 4">
            <a:extLst>
              <a:ext uri="{FF2B5EF4-FFF2-40B4-BE49-F238E27FC236}">
                <a16:creationId xmlns:a16="http://schemas.microsoft.com/office/drawing/2014/main" id="{9328B8CA-2A24-42F9-959E-3F71F3C5FD1D}"/>
              </a:ext>
            </a:extLst>
          </p:cNvPr>
          <p:cNvSpPr txBox="1"/>
          <p:nvPr/>
        </p:nvSpPr>
        <p:spPr>
          <a:xfrm>
            <a:off x="1959332" y="5490931"/>
            <a:ext cx="2834640" cy="461665"/>
          </a:xfrm>
          <a:prstGeom prst="rect">
            <a:avLst/>
          </a:prstGeom>
          <a:noFill/>
        </p:spPr>
        <p:txBody>
          <a:bodyPr wrap="square" rtlCol="0">
            <a:spAutoFit/>
          </a:bodyPr>
          <a:lstStyle/>
          <a:p>
            <a:pPr algn="ctr"/>
            <a:r>
              <a:rPr lang="en-US" sz="2400" dirty="0"/>
              <a:t>p-value: 0.346121</a:t>
            </a:r>
          </a:p>
        </p:txBody>
      </p:sp>
      <p:sp>
        <p:nvSpPr>
          <p:cNvPr id="6" name="TextBox 5">
            <a:extLst>
              <a:ext uri="{FF2B5EF4-FFF2-40B4-BE49-F238E27FC236}">
                <a16:creationId xmlns:a16="http://schemas.microsoft.com/office/drawing/2014/main" id="{D772ED1A-4DE9-488F-8846-170F78C90E40}"/>
              </a:ext>
            </a:extLst>
          </p:cNvPr>
          <p:cNvSpPr txBox="1"/>
          <p:nvPr/>
        </p:nvSpPr>
        <p:spPr>
          <a:xfrm>
            <a:off x="1867892" y="4533891"/>
            <a:ext cx="3017520" cy="830997"/>
          </a:xfrm>
          <a:prstGeom prst="rect">
            <a:avLst/>
          </a:prstGeom>
          <a:solidFill>
            <a:schemeClr val="accent2"/>
          </a:solidFill>
          <a:ln w="38100">
            <a:solidFill>
              <a:schemeClr val="bg1"/>
            </a:solidFill>
          </a:ln>
        </p:spPr>
        <p:txBody>
          <a:bodyPr wrap="square" rtlCol="0">
            <a:spAutoFit/>
          </a:bodyPr>
          <a:lstStyle/>
          <a:p>
            <a:pPr algn="ctr"/>
            <a:r>
              <a:rPr lang="en-US" sz="2400" dirty="0"/>
              <a:t>Check if the series is stationary</a:t>
            </a:r>
          </a:p>
        </p:txBody>
      </p:sp>
      <p:sp>
        <p:nvSpPr>
          <p:cNvPr id="7" name="TextBox 6">
            <a:extLst>
              <a:ext uri="{FF2B5EF4-FFF2-40B4-BE49-F238E27FC236}">
                <a16:creationId xmlns:a16="http://schemas.microsoft.com/office/drawing/2014/main" id="{BAFCBC3E-782A-453A-920E-5B5F39998F99}"/>
              </a:ext>
            </a:extLst>
          </p:cNvPr>
          <p:cNvSpPr txBox="1"/>
          <p:nvPr/>
        </p:nvSpPr>
        <p:spPr>
          <a:xfrm>
            <a:off x="2346960" y="936260"/>
            <a:ext cx="1463040" cy="461665"/>
          </a:xfrm>
          <a:prstGeom prst="rect">
            <a:avLst/>
          </a:prstGeom>
          <a:solidFill>
            <a:schemeClr val="accent2"/>
          </a:solidFill>
          <a:ln w="38100">
            <a:solidFill>
              <a:schemeClr val="bg1"/>
            </a:solidFill>
          </a:ln>
        </p:spPr>
        <p:txBody>
          <a:bodyPr wrap="square" rtlCol="0">
            <a:spAutoFit/>
          </a:bodyPr>
          <a:lstStyle/>
          <a:p>
            <a:pPr algn="ctr"/>
            <a:r>
              <a:rPr lang="en-US" sz="2400" dirty="0"/>
              <a:t>Recall</a:t>
            </a:r>
          </a:p>
        </p:txBody>
      </p:sp>
      <p:sp>
        <p:nvSpPr>
          <p:cNvPr id="9" name="TextBox 8">
            <a:extLst>
              <a:ext uri="{FF2B5EF4-FFF2-40B4-BE49-F238E27FC236}">
                <a16:creationId xmlns:a16="http://schemas.microsoft.com/office/drawing/2014/main" id="{BECB5D74-B917-4889-87FE-A01675BD9225}"/>
              </a:ext>
            </a:extLst>
          </p:cNvPr>
          <p:cNvSpPr txBox="1"/>
          <p:nvPr/>
        </p:nvSpPr>
        <p:spPr>
          <a:xfrm>
            <a:off x="6096000" y="4521434"/>
            <a:ext cx="3629882" cy="1200329"/>
          </a:xfrm>
          <a:prstGeom prst="rect">
            <a:avLst/>
          </a:prstGeom>
          <a:solidFill>
            <a:schemeClr val="accent2"/>
          </a:solidFill>
          <a:ln w="38100">
            <a:solidFill>
              <a:schemeClr val="bg1"/>
            </a:solidFill>
          </a:ln>
        </p:spPr>
        <p:txBody>
          <a:bodyPr wrap="square" rtlCol="0">
            <a:spAutoFit/>
          </a:bodyPr>
          <a:lstStyle/>
          <a:p>
            <a:pPr algn="ctr"/>
            <a:r>
              <a:rPr lang="en-US" sz="2400" dirty="0"/>
              <a:t>p-value &gt; .05 so we proceed with finding the order of differencing</a:t>
            </a:r>
          </a:p>
        </p:txBody>
      </p:sp>
      <p:sp>
        <p:nvSpPr>
          <p:cNvPr id="3" name="Arrow: Right 2">
            <a:extLst>
              <a:ext uri="{FF2B5EF4-FFF2-40B4-BE49-F238E27FC236}">
                <a16:creationId xmlns:a16="http://schemas.microsoft.com/office/drawing/2014/main" id="{94BE3AB4-C9D3-4E5D-BE05-880850AB8558}"/>
              </a:ext>
            </a:extLst>
          </p:cNvPr>
          <p:cNvSpPr/>
          <p:nvPr/>
        </p:nvSpPr>
        <p:spPr>
          <a:xfrm>
            <a:off x="5117910" y="4949389"/>
            <a:ext cx="777923" cy="291351"/>
          </a:xfrm>
          <a:prstGeom prst="rightArrow">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53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796009" y="792159"/>
            <a:ext cx="2286000" cy="2286000"/>
          </a:xfrm>
          <a:prstGeom prst="ellipse">
            <a:avLst/>
          </a:prstGeom>
          <a:solidFill>
            <a:srgbClr val="000000">
              <a:alpha val="75000"/>
            </a:srgbClr>
          </a:solidFill>
          <a:ln>
            <a:noFill/>
          </a:ln>
        </p:spPr>
        <p:txBody>
          <a:bodyPr vert="horz" lIns="182880" tIns="182880" rIns="182880" bIns="182880" rtlCol="0" anchor="ctr" anchorCtr="1">
            <a:normAutofit/>
          </a:bodyPr>
          <a:lstStyle/>
          <a:p>
            <a:r>
              <a:rPr lang="en-US" sz="1700" kern="1200" cap="all" spc="200" baseline="0">
                <a:solidFill>
                  <a:srgbClr val="FFFFFF"/>
                </a:solidFill>
                <a:latin typeface="+mj-lt"/>
                <a:ea typeface="+mj-ea"/>
                <a:cs typeface="+mj-cs"/>
              </a:rPr>
              <a:t>Model training &amp; Tuning</a:t>
            </a:r>
          </a:p>
        </p:txBody>
      </p:sp>
      <p:sp>
        <p:nvSpPr>
          <p:cNvPr id="18" name="Oval 17">
            <a:extLst>
              <a:ext uri="{FF2B5EF4-FFF2-40B4-BE49-F238E27FC236}">
                <a16:creationId xmlns:a16="http://schemas.microsoft.com/office/drawing/2014/main" id="{08BB1C48-A06D-4315-9809-A60A6F41C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627567"/>
            <a:ext cx="2615184" cy="2615184"/>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53826335-6380-4574-8D1A-4C2CE3F61856}"/>
              </a:ext>
            </a:extLst>
          </p:cNvPr>
          <p:cNvPicPr>
            <a:picLocks noChangeAspect="1"/>
          </p:cNvPicPr>
          <p:nvPr/>
        </p:nvPicPr>
        <p:blipFill>
          <a:blip r:embed="rId3"/>
          <a:stretch>
            <a:fillRect/>
          </a:stretch>
        </p:blipFill>
        <p:spPr>
          <a:xfrm>
            <a:off x="-66979" y="228600"/>
            <a:ext cx="12325957" cy="6629400"/>
          </a:xfrm>
          <a:prstGeom prst="rect">
            <a:avLst/>
          </a:prstGeom>
        </p:spPr>
      </p:pic>
      <p:sp>
        <p:nvSpPr>
          <p:cNvPr id="11" name="Arrow: Down 10">
            <a:extLst>
              <a:ext uri="{FF2B5EF4-FFF2-40B4-BE49-F238E27FC236}">
                <a16:creationId xmlns:a16="http://schemas.microsoft.com/office/drawing/2014/main" id="{E1104AAF-9664-482D-B2CA-8E3BB55B976E}"/>
              </a:ext>
            </a:extLst>
          </p:cNvPr>
          <p:cNvSpPr/>
          <p:nvPr/>
        </p:nvSpPr>
        <p:spPr>
          <a:xfrm rot="8068941">
            <a:off x="7267699" y="3960420"/>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787353A-73B3-42DD-BD58-20CDBD99FE32}"/>
              </a:ext>
            </a:extLst>
          </p:cNvPr>
          <p:cNvSpPr/>
          <p:nvPr/>
        </p:nvSpPr>
        <p:spPr>
          <a:xfrm>
            <a:off x="8286997" y="4944093"/>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AD1E3BB-9F3F-4D46-8C48-553D5C2DCA05}"/>
              </a:ext>
            </a:extLst>
          </p:cNvPr>
          <p:cNvSpPr/>
          <p:nvPr/>
        </p:nvSpPr>
        <p:spPr>
          <a:xfrm>
            <a:off x="9581407" y="4795651"/>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6B7EFFE-D82E-4423-87FA-D2B47B20D746}"/>
              </a:ext>
            </a:extLst>
          </p:cNvPr>
          <p:cNvSpPr/>
          <p:nvPr/>
        </p:nvSpPr>
        <p:spPr>
          <a:xfrm>
            <a:off x="10837064" y="4944093"/>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4C6C152-CA4B-4F6A-AACD-5170469F9578}"/>
              </a:ext>
            </a:extLst>
          </p:cNvPr>
          <p:cNvSpPr txBox="1"/>
          <p:nvPr/>
        </p:nvSpPr>
        <p:spPr>
          <a:xfrm>
            <a:off x="7514982" y="4047504"/>
            <a:ext cx="496784" cy="369332"/>
          </a:xfrm>
          <a:prstGeom prst="rect">
            <a:avLst/>
          </a:prstGeom>
          <a:noFill/>
        </p:spPr>
        <p:txBody>
          <a:bodyPr wrap="square" rtlCol="0">
            <a:spAutoFit/>
          </a:bodyPr>
          <a:lstStyle/>
          <a:p>
            <a:r>
              <a:rPr lang="en-US" dirty="0"/>
              <a:t>0</a:t>
            </a:r>
          </a:p>
        </p:txBody>
      </p:sp>
      <p:sp>
        <p:nvSpPr>
          <p:cNvPr id="19" name="TextBox 18">
            <a:extLst>
              <a:ext uri="{FF2B5EF4-FFF2-40B4-BE49-F238E27FC236}">
                <a16:creationId xmlns:a16="http://schemas.microsoft.com/office/drawing/2014/main" id="{4172C8B1-DB0A-473E-9CE6-6C1B76827CF4}"/>
              </a:ext>
            </a:extLst>
          </p:cNvPr>
          <p:cNvSpPr txBox="1"/>
          <p:nvPr/>
        </p:nvSpPr>
        <p:spPr>
          <a:xfrm>
            <a:off x="8238922" y="4547258"/>
            <a:ext cx="496784" cy="369332"/>
          </a:xfrm>
          <a:prstGeom prst="rect">
            <a:avLst/>
          </a:prstGeom>
          <a:noFill/>
        </p:spPr>
        <p:txBody>
          <a:bodyPr wrap="square" rtlCol="0">
            <a:spAutoFit/>
          </a:bodyPr>
          <a:lstStyle/>
          <a:p>
            <a:r>
              <a:rPr lang="en-US" dirty="0"/>
              <a:t>7</a:t>
            </a:r>
          </a:p>
        </p:txBody>
      </p:sp>
      <p:sp>
        <p:nvSpPr>
          <p:cNvPr id="20" name="TextBox 19">
            <a:extLst>
              <a:ext uri="{FF2B5EF4-FFF2-40B4-BE49-F238E27FC236}">
                <a16:creationId xmlns:a16="http://schemas.microsoft.com/office/drawing/2014/main" id="{6B258906-1D45-47D0-9A88-CACDD5FA0572}"/>
              </a:ext>
            </a:extLst>
          </p:cNvPr>
          <p:cNvSpPr txBox="1"/>
          <p:nvPr/>
        </p:nvSpPr>
        <p:spPr>
          <a:xfrm>
            <a:off x="9416142" y="4416836"/>
            <a:ext cx="496784" cy="369332"/>
          </a:xfrm>
          <a:prstGeom prst="rect">
            <a:avLst/>
          </a:prstGeom>
          <a:noFill/>
        </p:spPr>
        <p:txBody>
          <a:bodyPr wrap="square" rtlCol="0">
            <a:spAutoFit/>
          </a:bodyPr>
          <a:lstStyle/>
          <a:p>
            <a:r>
              <a:rPr lang="en-US" dirty="0"/>
              <a:t>14</a:t>
            </a:r>
          </a:p>
        </p:txBody>
      </p:sp>
      <p:sp>
        <p:nvSpPr>
          <p:cNvPr id="21" name="TextBox 20">
            <a:extLst>
              <a:ext uri="{FF2B5EF4-FFF2-40B4-BE49-F238E27FC236}">
                <a16:creationId xmlns:a16="http://schemas.microsoft.com/office/drawing/2014/main" id="{4008DBD8-A617-446E-98A7-76948FC02FF2}"/>
              </a:ext>
            </a:extLst>
          </p:cNvPr>
          <p:cNvSpPr txBox="1"/>
          <p:nvPr/>
        </p:nvSpPr>
        <p:spPr>
          <a:xfrm>
            <a:off x="10754928" y="4426319"/>
            <a:ext cx="496784"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88673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P spid="14"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A41B9-0F0C-44CC-8265-108A7DCA8A07}"/>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dirty="0"/>
              <a:t>Seasonal differencing</a:t>
            </a:r>
          </a:p>
        </p:txBody>
      </p:sp>
      <p:pic>
        <p:nvPicPr>
          <p:cNvPr id="7" name="Picture 6" descr="Timeline&#10;&#10;Description automatically generated">
            <a:extLst>
              <a:ext uri="{FF2B5EF4-FFF2-40B4-BE49-F238E27FC236}">
                <a16:creationId xmlns:a16="http://schemas.microsoft.com/office/drawing/2014/main" id="{C476AA16-A96F-4B1B-8BF8-C4C51D4398C4}"/>
              </a:ext>
            </a:extLst>
          </p:cNvPr>
          <p:cNvPicPr>
            <a:picLocks noChangeAspect="1"/>
          </p:cNvPicPr>
          <p:nvPr/>
        </p:nvPicPr>
        <p:blipFill>
          <a:blip r:embed="rId3"/>
          <a:stretch>
            <a:fillRect/>
          </a:stretch>
        </p:blipFill>
        <p:spPr>
          <a:xfrm>
            <a:off x="2407599" y="421819"/>
            <a:ext cx="7460269" cy="4084498"/>
          </a:xfrm>
          <a:prstGeom prst="rect">
            <a:avLst/>
          </a:prstGeom>
        </p:spPr>
      </p:pic>
    </p:spTree>
    <p:extLst>
      <p:ext uri="{BB962C8B-B14F-4D97-AF65-F5344CB8AC3E}">
        <p14:creationId xmlns:p14="http://schemas.microsoft.com/office/powerpoint/2010/main" val="197458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Project overview</a:t>
            </a:r>
          </a:p>
        </p:txBody>
      </p:sp>
    </p:spTree>
    <p:extLst>
      <p:ext uri="{BB962C8B-B14F-4D97-AF65-F5344CB8AC3E}">
        <p14:creationId xmlns:p14="http://schemas.microsoft.com/office/powerpoint/2010/main" val="899179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SARIMA MODEL</a:t>
            </a:r>
          </a:p>
        </p:txBody>
      </p:sp>
      <p:pic>
        <p:nvPicPr>
          <p:cNvPr id="5" name="Content Placeholder 4" descr="A picture containing text, receipt, screenshot&#10;&#10;Description automatically generated">
            <a:extLst>
              <a:ext uri="{FF2B5EF4-FFF2-40B4-BE49-F238E27FC236}">
                <a16:creationId xmlns:a16="http://schemas.microsoft.com/office/drawing/2014/main" id="{5213DC8F-D0E2-44C1-A828-23C51FC1EC0E}"/>
              </a:ext>
            </a:extLst>
          </p:cNvPr>
          <p:cNvPicPr>
            <a:picLocks noGrp="1" noChangeAspect="1"/>
          </p:cNvPicPr>
          <p:nvPr>
            <p:ph idx="1"/>
          </p:nvPr>
        </p:nvPicPr>
        <p:blipFill>
          <a:blip r:embed="rId3"/>
          <a:stretch>
            <a:fillRect/>
          </a:stretch>
        </p:blipFill>
        <p:spPr>
          <a:xfrm>
            <a:off x="5294376" y="1222301"/>
            <a:ext cx="6257544" cy="4098691"/>
          </a:xfrm>
          <a:prstGeom prst="rect">
            <a:avLst/>
          </a:prstGeom>
        </p:spPr>
      </p:pic>
      <p:sp>
        <p:nvSpPr>
          <p:cNvPr id="6" name="Rectangle 5">
            <a:extLst>
              <a:ext uri="{FF2B5EF4-FFF2-40B4-BE49-F238E27FC236}">
                <a16:creationId xmlns:a16="http://schemas.microsoft.com/office/drawing/2014/main" id="{B1CDE47F-542C-409E-9627-6A2075EDE0EA}"/>
              </a:ext>
            </a:extLst>
          </p:cNvPr>
          <p:cNvSpPr/>
          <p:nvPr/>
        </p:nvSpPr>
        <p:spPr>
          <a:xfrm>
            <a:off x="5243926" y="1222300"/>
            <a:ext cx="2576242" cy="197068"/>
          </a:xfrm>
          <a:prstGeom prst="rect">
            <a:avLst/>
          </a:prstGeom>
          <a:noFill/>
          <a:ln w="285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024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4373C-1B65-41DC-BCDB-4A50B8ACE1B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Sarima</a:t>
            </a:r>
            <a:r>
              <a:rPr lang="en-US" dirty="0"/>
              <a:t> model</a:t>
            </a:r>
          </a:p>
        </p:txBody>
      </p:sp>
      <p:pic>
        <p:nvPicPr>
          <p:cNvPr id="5" name="Content Placeholder 4" descr="Graphical user interface, application&#10;&#10;Description automatically generated">
            <a:extLst>
              <a:ext uri="{FF2B5EF4-FFF2-40B4-BE49-F238E27FC236}">
                <a16:creationId xmlns:a16="http://schemas.microsoft.com/office/drawing/2014/main" id="{7CB535E5-2B29-46AE-8A49-5D7526FDCED4}"/>
              </a:ext>
            </a:extLst>
          </p:cNvPr>
          <p:cNvPicPr>
            <a:picLocks noGrp="1" noChangeAspect="1"/>
          </p:cNvPicPr>
          <p:nvPr>
            <p:ph idx="1"/>
          </p:nvPr>
        </p:nvPicPr>
        <p:blipFill>
          <a:blip r:embed="rId3"/>
          <a:stretch>
            <a:fillRect/>
          </a:stretch>
        </p:blipFill>
        <p:spPr>
          <a:xfrm>
            <a:off x="4806595" y="1024757"/>
            <a:ext cx="7233105" cy="5225918"/>
          </a:xfrm>
          <a:prstGeom prst="rect">
            <a:avLst/>
          </a:prstGeom>
        </p:spPr>
      </p:pic>
    </p:spTree>
    <p:extLst>
      <p:ext uri="{BB962C8B-B14F-4D97-AF65-F5344CB8AC3E}">
        <p14:creationId xmlns:p14="http://schemas.microsoft.com/office/powerpoint/2010/main" val="3277322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730422" y="5237581"/>
            <a:ext cx="8731155" cy="1264762"/>
          </a:xfrm>
        </p:spPr>
        <p:txBody>
          <a:bodyPr vert="horz" lIns="274320" tIns="182880" rIns="274320" bIns="182880" rtlCol="0" anchor="ctr" anchorCtr="1">
            <a:normAutofit/>
          </a:bodyPr>
          <a:lstStyle/>
          <a:p>
            <a:r>
              <a:rPr lang="en-US" sz="3200"/>
              <a:t>Forecasting</a:t>
            </a:r>
          </a:p>
        </p:txBody>
      </p:sp>
      <p:pic>
        <p:nvPicPr>
          <p:cNvPr id="5" name="Picture 4" descr="Chart, line chart&#10;&#10;Description automatically generated">
            <a:extLst>
              <a:ext uri="{FF2B5EF4-FFF2-40B4-BE49-F238E27FC236}">
                <a16:creationId xmlns:a16="http://schemas.microsoft.com/office/drawing/2014/main" id="{E9A12049-A056-4570-9169-F73AE4B5FBE2}"/>
              </a:ext>
            </a:extLst>
          </p:cNvPr>
          <p:cNvPicPr>
            <a:picLocks noChangeAspect="1"/>
          </p:cNvPicPr>
          <p:nvPr/>
        </p:nvPicPr>
        <p:blipFill>
          <a:blip r:embed="rId3"/>
          <a:stretch>
            <a:fillRect/>
          </a:stretch>
        </p:blipFill>
        <p:spPr>
          <a:xfrm>
            <a:off x="1313808" y="355657"/>
            <a:ext cx="9141514" cy="4570757"/>
          </a:xfrm>
          <a:prstGeom prst="rect">
            <a:avLst/>
          </a:prstGeom>
        </p:spPr>
      </p:pic>
      <p:cxnSp>
        <p:nvCxnSpPr>
          <p:cNvPr id="11" name="Straight Arrow Connector 10">
            <a:extLst>
              <a:ext uri="{FF2B5EF4-FFF2-40B4-BE49-F238E27FC236}">
                <a16:creationId xmlns:a16="http://schemas.microsoft.com/office/drawing/2014/main" id="{CD93B334-EA8F-4610-AE62-DF3383CA537F}"/>
              </a:ext>
            </a:extLst>
          </p:cNvPr>
          <p:cNvCxnSpPr>
            <a:cxnSpLocks/>
          </p:cNvCxnSpPr>
          <p:nvPr/>
        </p:nvCxnSpPr>
        <p:spPr>
          <a:xfrm flipH="1">
            <a:off x="9867332" y="2230008"/>
            <a:ext cx="313898" cy="7569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F84C93-FAC3-41AA-860F-79875A773783}"/>
              </a:ext>
            </a:extLst>
          </p:cNvPr>
          <p:cNvSpPr txBox="1"/>
          <p:nvPr/>
        </p:nvSpPr>
        <p:spPr>
          <a:xfrm>
            <a:off x="10061285" y="1676939"/>
            <a:ext cx="1978925" cy="369332"/>
          </a:xfrm>
          <a:prstGeom prst="rect">
            <a:avLst/>
          </a:prstGeom>
          <a:solidFill>
            <a:schemeClr val="accent2"/>
          </a:solidFill>
          <a:ln>
            <a:solidFill>
              <a:schemeClr val="tx2">
                <a:lumMod val="40000"/>
                <a:lumOff val="60000"/>
              </a:schemeClr>
            </a:solidFill>
          </a:ln>
        </p:spPr>
        <p:txBody>
          <a:bodyPr wrap="square" rtlCol="0">
            <a:spAutoFit/>
          </a:bodyPr>
          <a:lstStyle/>
          <a:p>
            <a:r>
              <a:rPr lang="en-US" dirty="0">
                <a:solidFill>
                  <a:schemeClr val="bg1"/>
                </a:solidFill>
              </a:rPr>
              <a:t>14-day prediction</a:t>
            </a:r>
          </a:p>
        </p:txBody>
      </p:sp>
      <p:sp>
        <p:nvSpPr>
          <p:cNvPr id="18" name="TextBox 17">
            <a:extLst>
              <a:ext uri="{FF2B5EF4-FFF2-40B4-BE49-F238E27FC236}">
                <a16:creationId xmlns:a16="http://schemas.microsoft.com/office/drawing/2014/main" id="{D4A6909C-7366-4AA6-84F1-8B76366F7A77}"/>
              </a:ext>
            </a:extLst>
          </p:cNvPr>
          <p:cNvSpPr txBox="1"/>
          <p:nvPr/>
        </p:nvSpPr>
        <p:spPr>
          <a:xfrm>
            <a:off x="7079208" y="843819"/>
            <a:ext cx="1978925" cy="646331"/>
          </a:xfrm>
          <a:prstGeom prst="rect">
            <a:avLst/>
          </a:prstGeom>
          <a:solidFill>
            <a:schemeClr val="accent2"/>
          </a:solidFill>
          <a:ln>
            <a:solidFill>
              <a:schemeClr val="tx2">
                <a:lumMod val="40000"/>
                <a:lumOff val="60000"/>
              </a:schemeClr>
            </a:solidFill>
          </a:ln>
        </p:spPr>
        <p:txBody>
          <a:bodyPr wrap="square" rtlCol="0">
            <a:spAutoFit/>
          </a:bodyPr>
          <a:lstStyle/>
          <a:p>
            <a:r>
              <a:rPr lang="en-US" dirty="0">
                <a:solidFill>
                  <a:schemeClr val="bg1"/>
                </a:solidFill>
              </a:rPr>
              <a:t>RSME is: 1053.23</a:t>
            </a:r>
          </a:p>
          <a:p>
            <a:r>
              <a:rPr lang="en-US" dirty="0">
                <a:solidFill>
                  <a:schemeClr val="bg1"/>
                </a:solidFill>
              </a:rPr>
              <a:t>R2 Score is:  0.71</a:t>
            </a:r>
          </a:p>
        </p:txBody>
      </p:sp>
    </p:spTree>
    <p:extLst>
      <p:ext uri="{BB962C8B-B14F-4D97-AF65-F5344CB8AC3E}">
        <p14:creationId xmlns:p14="http://schemas.microsoft.com/office/powerpoint/2010/main" val="358487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Model performance evaluation &amp; interpretation</a:t>
            </a:r>
          </a:p>
        </p:txBody>
      </p:sp>
    </p:spTree>
    <p:extLst>
      <p:ext uri="{BB962C8B-B14F-4D97-AF65-F5344CB8AC3E}">
        <p14:creationId xmlns:p14="http://schemas.microsoft.com/office/powerpoint/2010/main" val="155327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3D643-9721-444A-8ADD-1837FCC2B440}"/>
              </a:ext>
            </a:extLst>
          </p:cNvPr>
          <p:cNvSpPr>
            <a:spLocks noGrp="1"/>
          </p:cNvSpPr>
          <p:nvPr>
            <p:ph type="title"/>
          </p:nvPr>
        </p:nvSpPr>
        <p:spPr/>
        <p:txBody>
          <a:bodyPr/>
          <a:lstStyle/>
          <a:p>
            <a:r>
              <a:rPr lang="en-US" dirty="0" err="1"/>
              <a:t>Sarima</a:t>
            </a:r>
            <a:r>
              <a:rPr lang="en-US" dirty="0"/>
              <a:t> model </a:t>
            </a:r>
            <a:r>
              <a:rPr lang="en-US" dirty="0" err="1"/>
              <a:t>REcap</a:t>
            </a:r>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B89289CD-1544-42E4-B3B0-19DD6AD0694E}"/>
              </a:ext>
            </a:extLst>
          </p:cNvPr>
          <p:cNvPicPr>
            <a:picLocks noChangeAspect="1"/>
          </p:cNvPicPr>
          <p:nvPr/>
        </p:nvPicPr>
        <p:blipFill rotWithShape="1">
          <a:blip r:embed="rId3"/>
          <a:srcRect l="51661" t="50216"/>
          <a:stretch/>
        </p:blipFill>
        <p:spPr>
          <a:xfrm>
            <a:off x="2479775" y="2375903"/>
            <a:ext cx="6634230" cy="3674890"/>
          </a:xfrm>
          <a:prstGeom prst="rect">
            <a:avLst/>
          </a:prstGeom>
        </p:spPr>
      </p:pic>
      <p:sp>
        <p:nvSpPr>
          <p:cNvPr id="6" name="Arrow: Down 5">
            <a:extLst>
              <a:ext uri="{FF2B5EF4-FFF2-40B4-BE49-F238E27FC236}">
                <a16:creationId xmlns:a16="http://schemas.microsoft.com/office/drawing/2014/main" id="{B9357471-1791-4239-969A-68EB9FEE285B}"/>
              </a:ext>
            </a:extLst>
          </p:cNvPr>
          <p:cNvSpPr/>
          <p:nvPr/>
        </p:nvSpPr>
        <p:spPr>
          <a:xfrm rot="8068941">
            <a:off x="3570516" y="2759240"/>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CE29316B-070C-4098-A952-1D216241D69D}"/>
              </a:ext>
            </a:extLst>
          </p:cNvPr>
          <p:cNvSpPr/>
          <p:nvPr/>
        </p:nvSpPr>
        <p:spPr>
          <a:xfrm>
            <a:off x="4727427" y="3983138"/>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50602DC9-68CE-4469-AB06-122CD5721479}"/>
              </a:ext>
            </a:extLst>
          </p:cNvPr>
          <p:cNvSpPr/>
          <p:nvPr/>
        </p:nvSpPr>
        <p:spPr>
          <a:xfrm>
            <a:off x="6125688" y="3878640"/>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73213FD0-8C16-4F68-ABAC-045DB469008B}"/>
              </a:ext>
            </a:extLst>
          </p:cNvPr>
          <p:cNvSpPr/>
          <p:nvPr/>
        </p:nvSpPr>
        <p:spPr>
          <a:xfrm>
            <a:off x="7558336" y="3916465"/>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A6EED1C-7D6A-46E9-A8AB-CB7059F0DFD6}"/>
              </a:ext>
            </a:extLst>
          </p:cNvPr>
          <p:cNvSpPr txBox="1"/>
          <p:nvPr/>
        </p:nvSpPr>
        <p:spPr>
          <a:xfrm>
            <a:off x="3735880" y="2961689"/>
            <a:ext cx="496784" cy="369332"/>
          </a:xfrm>
          <a:prstGeom prst="rect">
            <a:avLst/>
          </a:prstGeom>
          <a:noFill/>
        </p:spPr>
        <p:txBody>
          <a:bodyPr wrap="square" rtlCol="0">
            <a:spAutoFit/>
          </a:bodyPr>
          <a:lstStyle/>
          <a:p>
            <a:r>
              <a:rPr lang="en-US" dirty="0"/>
              <a:t>0</a:t>
            </a:r>
          </a:p>
        </p:txBody>
      </p:sp>
      <p:sp>
        <p:nvSpPr>
          <p:cNvPr id="11" name="TextBox 10">
            <a:extLst>
              <a:ext uri="{FF2B5EF4-FFF2-40B4-BE49-F238E27FC236}">
                <a16:creationId xmlns:a16="http://schemas.microsoft.com/office/drawing/2014/main" id="{5CA29874-F197-4C96-B971-C7981793AB15}"/>
              </a:ext>
            </a:extLst>
          </p:cNvPr>
          <p:cNvSpPr txBox="1"/>
          <p:nvPr/>
        </p:nvSpPr>
        <p:spPr>
          <a:xfrm>
            <a:off x="4693039" y="3613806"/>
            <a:ext cx="496784" cy="369332"/>
          </a:xfrm>
          <a:prstGeom prst="rect">
            <a:avLst/>
          </a:prstGeom>
          <a:noFill/>
        </p:spPr>
        <p:txBody>
          <a:bodyPr wrap="square" rtlCol="0">
            <a:spAutoFit/>
          </a:bodyPr>
          <a:lstStyle/>
          <a:p>
            <a:r>
              <a:rPr lang="en-US" dirty="0"/>
              <a:t>7</a:t>
            </a:r>
          </a:p>
        </p:txBody>
      </p:sp>
      <p:sp>
        <p:nvSpPr>
          <p:cNvPr id="12" name="TextBox 11">
            <a:extLst>
              <a:ext uri="{FF2B5EF4-FFF2-40B4-BE49-F238E27FC236}">
                <a16:creationId xmlns:a16="http://schemas.microsoft.com/office/drawing/2014/main" id="{C66351D2-8B03-4B94-88B8-96D1C38D6C32}"/>
              </a:ext>
            </a:extLst>
          </p:cNvPr>
          <p:cNvSpPr txBox="1"/>
          <p:nvPr/>
        </p:nvSpPr>
        <p:spPr>
          <a:xfrm>
            <a:off x="5960423" y="3509308"/>
            <a:ext cx="496784" cy="369332"/>
          </a:xfrm>
          <a:prstGeom prst="rect">
            <a:avLst/>
          </a:prstGeom>
          <a:noFill/>
        </p:spPr>
        <p:txBody>
          <a:bodyPr wrap="square" rtlCol="0">
            <a:spAutoFit/>
          </a:bodyPr>
          <a:lstStyle/>
          <a:p>
            <a:r>
              <a:rPr lang="en-US" dirty="0"/>
              <a:t>14</a:t>
            </a:r>
          </a:p>
        </p:txBody>
      </p:sp>
      <p:sp>
        <p:nvSpPr>
          <p:cNvPr id="13" name="TextBox 12">
            <a:extLst>
              <a:ext uri="{FF2B5EF4-FFF2-40B4-BE49-F238E27FC236}">
                <a16:creationId xmlns:a16="http://schemas.microsoft.com/office/drawing/2014/main" id="{4BF4860F-77BD-4ECD-923A-BDE993E366D9}"/>
              </a:ext>
            </a:extLst>
          </p:cNvPr>
          <p:cNvSpPr txBox="1"/>
          <p:nvPr/>
        </p:nvSpPr>
        <p:spPr>
          <a:xfrm>
            <a:off x="7476199" y="3509308"/>
            <a:ext cx="496784"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303527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730422" y="5237581"/>
            <a:ext cx="8731155" cy="1264762"/>
          </a:xfrm>
        </p:spPr>
        <p:txBody>
          <a:bodyPr vert="horz" lIns="274320" tIns="182880" rIns="274320" bIns="182880" rtlCol="0" anchor="ctr" anchorCtr="1">
            <a:normAutofit/>
          </a:bodyPr>
          <a:lstStyle/>
          <a:p>
            <a:r>
              <a:rPr lang="en-US" sz="3200" dirty="0" err="1"/>
              <a:t>Sarima</a:t>
            </a:r>
            <a:r>
              <a:rPr lang="en-US" sz="3200" dirty="0"/>
              <a:t> model performance evaluation</a:t>
            </a:r>
          </a:p>
        </p:txBody>
      </p:sp>
      <p:pic>
        <p:nvPicPr>
          <p:cNvPr id="5" name="Picture 4" descr="Chart, line chart&#10;&#10;Description automatically generated">
            <a:extLst>
              <a:ext uri="{FF2B5EF4-FFF2-40B4-BE49-F238E27FC236}">
                <a16:creationId xmlns:a16="http://schemas.microsoft.com/office/drawing/2014/main" id="{E9A12049-A056-4570-9169-F73AE4B5FBE2}"/>
              </a:ext>
            </a:extLst>
          </p:cNvPr>
          <p:cNvPicPr>
            <a:picLocks noChangeAspect="1"/>
          </p:cNvPicPr>
          <p:nvPr/>
        </p:nvPicPr>
        <p:blipFill>
          <a:blip r:embed="rId3"/>
          <a:stretch>
            <a:fillRect/>
          </a:stretch>
        </p:blipFill>
        <p:spPr>
          <a:xfrm>
            <a:off x="1313808" y="355657"/>
            <a:ext cx="9141514" cy="4570757"/>
          </a:xfrm>
          <a:prstGeom prst="rect">
            <a:avLst/>
          </a:prstGeom>
        </p:spPr>
      </p:pic>
      <p:cxnSp>
        <p:nvCxnSpPr>
          <p:cNvPr id="11" name="Straight Arrow Connector 10">
            <a:extLst>
              <a:ext uri="{FF2B5EF4-FFF2-40B4-BE49-F238E27FC236}">
                <a16:creationId xmlns:a16="http://schemas.microsoft.com/office/drawing/2014/main" id="{CD93B334-EA8F-4610-AE62-DF3383CA537F}"/>
              </a:ext>
            </a:extLst>
          </p:cNvPr>
          <p:cNvCxnSpPr>
            <a:cxnSpLocks/>
          </p:cNvCxnSpPr>
          <p:nvPr/>
        </p:nvCxnSpPr>
        <p:spPr>
          <a:xfrm flipH="1">
            <a:off x="9867332" y="2230008"/>
            <a:ext cx="313898" cy="7569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F84C93-FAC3-41AA-860F-79875A773783}"/>
              </a:ext>
            </a:extLst>
          </p:cNvPr>
          <p:cNvSpPr txBox="1"/>
          <p:nvPr/>
        </p:nvSpPr>
        <p:spPr>
          <a:xfrm>
            <a:off x="10061285" y="1676939"/>
            <a:ext cx="1978925" cy="369332"/>
          </a:xfrm>
          <a:prstGeom prst="rect">
            <a:avLst/>
          </a:prstGeom>
          <a:solidFill>
            <a:schemeClr val="accent2"/>
          </a:solidFill>
          <a:ln>
            <a:solidFill>
              <a:schemeClr val="tx2">
                <a:lumMod val="40000"/>
                <a:lumOff val="60000"/>
              </a:schemeClr>
            </a:solidFill>
          </a:ln>
        </p:spPr>
        <p:txBody>
          <a:bodyPr wrap="square" rtlCol="0">
            <a:spAutoFit/>
          </a:bodyPr>
          <a:lstStyle/>
          <a:p>
            <a:r>
              <a:rPr lang="en-US" dirty="0">
                <a:solidFill>
                  <a:schemeClr val="bg1"/>
                </a:solidFill>
              </a:rPr>
              <a:t>14-day prediction</a:t>
            </a:r>
          </a:p>
        </p:txBody>
      </p:sp>
      <p:sp>
        <p:nvSpPr>
          <p:cNvPr id="18" name="TextBox 17">
            <a:extLst>
              <a:ext uri="{FF2B5EF4-FFF2-40B4-BE49-F238E27FC236}">
                <a16:creationId xmlns:a16="http://schemas.microsoft.com/office/drawing/2014/main" id="{D4A6909C-7366-4AA6-84F1-8B76366F7A77}"/>
              </a:ext>
            </a:extLst>
          </p:cNvPr>
          <p:cNvSpPr txBox="1"/>
          <p:nvPr/>
        </p:nvSpPr>
        <p:spPr>
          <a:xfrm>
            <a:off x="7079208" y="843819"/>
            <a:ext cx="1978925" cy="646331"/>
          </a:xfrm>
          <a:prstGeom prst="rect">
            <a:avLst/>
          </a:prstGeom>
          <a:solidFill>
            <a:schemeClr val="accent2"/>
          </a:solidFill>
          <a:ln>
            <a:solidFill>
              <a:schemeClr val="tx2">
                <a:lumMod val="40000"/>
                <a:lumOff val="60000"/>
              </a:schemeClr>
            </a:solidFill>
          </a:ln>
        </p:spPr>
        <p:txBody>
          <a:bodyPr wrap="square" rtlCol="0">
            <a:spAutoFit/>
          </a:bodyPr>
          <a:lstStyle/>
          <a:p>
            <a:r>
              <a:rPr lang="en-US" dirty="0">
                <a:solidFill>
                  <a:schemeClr val="bg1"/>
                </a:solidFill>
              </a:rPr>
              <a:t>RSME is: 1053.23</a:t>
            </a:r>
          </a:p>
          <a:p>
            <a:r>
              <a:rPr lang="en-US" dirty="0">
                <a:solidFill>
                  <a:schemeClr val="bg1"/>
                </a:solidFill>
              </a:rPr>
              <a:t>R2 Score is:  0.71</a:t>
            </a:r>
          </a:p>
        </p:txBody>
      </p:sp>
    </p:spTree>
    <p:extLst>
      <p:ext uri="{BB962C8B-B14F-4D97-AF65-F5344CB8AC3E}">
        <p14:creationId xmlns:p14="http://schemas.microsoft.com/office/powerpoint/2010/main" val="111395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A9B8AA2-351C-4E58-AF53-102CB0939F93}"/>
              </a:ext>
            </a:extLst>
          </p:cNvPr>
          <p:cNvSpPr>
            <a:spLocks noGrp="1"/>
          </p:cNvSpPr>
          <p:nvPr>
            <p:ph type="ctrTitle"/>
          </p:nvPr>
        </p:nvSpPr>
        <p:spPr>
          <a:xfrm>
            <a:off x="1600200" y="3418891"/>
            <a:ext cx="8991600" cy="1645920"/>
          </a:xfrm>
        </p:spPr>
        <p:txBody>
          <a:bodyPr>
            <a:normAutofit/>
          </a:bodyPr>
          <a:lstStyle/>
          <a:p>
            <a:r>
              <a:rPr lang="en-US" sz="2100"/>
              <a:t>Can we train a model to accurately predict the response time for certain complaint types? </a:t>
            </a:r>
            <a:br>
              <a:rPr lang="en-US" sz="2100"/>
            </a:br>
            <a:endParaRPr lang="en-US" sz="2100" dirty="0"/>
          </a:p>
        </p:txBody>
      </p:sp>
      <p:sp>
        <p:nvSpPr>
          <p:cNvPr id="2" name="Subtitle 1">
            <a:extLst>
              <a:ext uri="{FF2B5EF4-FFF2-40B4-BE49-F238E27FC236}">
                <a16:creationId xmlns:a16="http://schemas.microsoft.com/office/drawing/2014/main" id="{B9FC6EF2-0129-40DB-81A8-6771CC150FE3}"/>
              </a:ext>
            </a:extLst>
          </p:cNvPr>
          <p:cNvSpPr>
            <a:spLocks noGrp="1"/>
          </p:cNvSpPr>
          <p:nvPr>
            <p:ph type="subTitle" idx="1"/>
          </p:nvPr>
        </p:nvSpPr>
        <p:spPr>
          <a:xfrm>
            <a:off x="2695194" y="5384691"/>
            <a:ext cx="6801612" cy="736976"/>
          </a:xfrm>
        </p:spPr>
        <p:txBody>
          <a:bodyPr>
            <a:normAutofit/>
          </a:bodyPr>
          <a:lstStyle/>
          <a:p>
            <a:r>
              <a:rPr lang="en-US" dirty="0">
                <a:solidFill>
                  <a:srgbClr val="FFFFFF"/>
                </a:solidFill>
                <a:latin typeface="+mj-lt"/>
              </a:rPr>
              <a:t>Let’s revisit the original research question…</a:t>
            </a:r>
          </a:p>
        </p:txBody>
      </p:sp>
      <p:pic>
        <p:nvPicPr>
          <p:cNvPr id="26" name="Graphic 16" descr="Clock">
            <a:extLst>
              <a:ext uri="{FF2B5EF4-FFF2-40B4-BE49-F238E27FC236}">
                <a16:creationId xmlns:a16="http://schemas.microsoft.com/office/drawing/2014/main" id="{7A62C10A-9F93-4493-8D7C-48027649F9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172750452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p:txBody>
          <a:bodyPr/>
          <a:lstStyle/>
          <a:p>
            <a:r>
              <a:rPr lang="en-US" dirty="0"/>
              <a:t>Random forest comparison</a:t>
            </a:r>
          </a:p>
        </p:txBody>
      </p:sp>
      <p:graphicFrame>
        <p:nvGraphicFramePr>
          <p:cNvPr id="5" name="Content Placeholder 2">
            <a:extLst>
              <a:ext uri="{FF2B5EF4-FFF2-40B4-BE49-F238E27FC236}">
                <a16:creationId xmlns:a16="http://schemas.microsoft.com/office/drawing/2014/main" id="{E9FC6F7F-B851-40EB-A9F7-24EC78D7F827}"/>
              </a:ext>
            </a:extLst>
          </p:cNvPr>
          <p:cNvGraphicFramePr>
            <a:graphicFrameLocks noGrp="1"/>
          </p:cNvGraphicFramePr>
          <p:nvPr>
            <p:ph idx="1"/>
            <p:extLst>
              <p:ext uri="{D42A27DB-BD31-4B8C-83A1-F6EECF244321}">
                <p14:modId xmlns:p14="http://schemas.microsoft.com/office/powerpoint/2010/main" val="1123785121"/>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075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3800"/>
              <a:t>results</a:t>
            </a:r>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2695194" y="5384691"/>
            <a:ext cx="6694466" cy="736976"/>
          </a:xfrm>
        </p:spPr>
        <p:txBody>
          <a:bodyPr vert="horz" lIns="91440" tIns="45720" rIns="91440" bIns="45720" rtlCol="0">
            <a:normAutofit/>
          </a:bodyPr>
          <a:lstStyle/>
          <a:p>
            <a:pPr marL="0" indent="0" algn="ctr">
              <a:buNone/>
            </a:pPr>
            <a:r>
              <a:rPr lang="en-US" sz="2800" kern="1200" dirty="0">
                <a:solidFill>
                  <a:srgbClr val="FFFFFF"/>
                </a:solidFill>
                <a:latin typeface="+mn-lt"/>
                <a:ea typeface="+mn-ea"/>
                <a:cs typeface="+mn-cs"/>
              </a:rPr>
              <a:t>Random Forest generated an R2 score = .13</a:t>
            </a:r>
          </a:p>
        </p:txBody>
      </p:sp>
      <p:pic>
        <p:nvPicPr>
          <p:cNvPr id="7" name="Graphic 6" descr="Deciduous tree">
            <a:extLst>
              <a:ext uri="{FF2B5EF4-FFF2-40B4-BE49-F238E27FC236}">
                <a16:creationId xmlns:a16="http://schemas.microsoft.com/office/drawing/2014/main" id="{F9B7C029-7958-4944-973D-BADB07FDB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2945" y="637278"/>
            <a:ext cx="4281055" cy="2459161"/>
          </a:xfrm>
          <a:prstGeom prst="rect">
            <a:avLst/>
          </a:prstGeom>
        </p:spPr>
      </p:pic>
    </p:spTree>
    <p:extLst>
      <p:ext uri="{BB962C8B-B14F-4D97-AF65-F5344CB8AC3E}">
        <p14:creationId xmlns:p14="http://schemas.microsoft.com/office/powerpoint/2010/main" val="7392936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US">
                <a:solidFill>
                  <a:srgbClr val="FFFFFF"/>
                </a:solidFill>
              </a:rPr>
              <a:t>Conclusion</a:t>
            </a:r>
          </a:p>
        </p:txBody>
      </p:sp>
      <p:graphicFrame>
        <p:nvGraphicFramePr>
          <p:cNvPr id="7" name="Content Placeholder 2">
            <a:extLst>
              <a:ext uri="{FF2B5EF4-FFF2-40B4-BE49-F238E27FC236}">
                <a16:creationId xmlns:a16="http://schemas.microsoft.com/office/drawing/2014/main" id="{0756146B-6F5C-4813-A8DA-BCD7AE487CB4}"/>
              </a:ext>
            </a:extLst>
          </p:cNvPr>
          <p:cNvGraphicFramePr>
            <a:graphicFrameLocks noGrp="1"/>
          </p:cNvGraphicFramePr>
          <p:nvPr>
            <p:ph idx="1"/>
            <p:extLst>
              <p:ext uri="{D42A27DB-BD31-4B8C-83A1-F6EECF244321}">
                <p14:modId xmlns:p14="http://schemas.microsoft.com/office/powerpoint/2010/main" val="4097964308"/>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46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AF2E743-0D90-4918-8A2C-6B14D114D463}"/>
              </a:ext>
            </a:extLst>
          </p:cNvPr>
          <p:cNvSpPr/>
          <p:nvPr/>
        </p:nvSpPr>
        <p:spPr>
          <a:xfrm>
            <a:off x="6438900" y="2095500"/>
            <a:ext cx="4048125" cy="25146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213D9681-2E89-46E8-AA59-461F6E6419C4}"/>
              </a:ext>
            </a:extLst>
          </p:cNvPr>
          <p:cNvPicPr>
            <a:picLocks noChangeAspect="1" noChangeArrowheads="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3864" b="94205" l="9405" r="90357">
                        <a14:foregroundMark x1="14383" y1="28680" x2="13212" y2="28497"/>
                        <a14:foregroundMark x1="25238" y1="11705" x2="30238" y2="17386"/>
                        <a14:foregroundMark x1="30238" y1="17386" x2="31905" y2="21250"/>
                        <a14:foregroundMark x1="49762" y1="10245" x2="49762" y2="12955"/>
                        <a14:foregroundMark x1="49762" y1="7977" x2="49762" y2="9120"/>
                        <a14:foregroundMark x1="49762" y1="6023" x2="49762" y2="7092"/>
                        <a14:foregroundMark x1="49762" y1="12955" x2="50842" y2="11259"/>
                        <a14:foregroundMark x1="9405" y1="47045" x2="21071" y2="45000"/>
                        <a14:foregroundMark x1="79881" y1="32045" x2="90357" y2="27386"/>
                        <a14:foregroundMark x1="69881" y1="20795" x2="76310" y2="11477"/>
                        <a14:foregroundMark x1="77976" y1="46705" x2="84464" y2="46995"/>
                        <a14:foregroundMark x1="86521" y1="47368" x2="90476" y2="48750"/>
                        <a14:foregroundMark x1="46905" y1="94205" x2="46310" y2="92955"/>
                        <a14:foregroundMark x1="42262" y1="89545" x2="58452" y2="88636"/>
                        <a14:foregroundMark x1="42262" y1="86364" x2="57381" y2="85795"/>
                        <a14:foregroundMark x1="42619" y1="82727" x2="57262" y2="82727"/>
                        <a14:backgroundMark x1="13095" y1="23977" x2="19643" y2="29091"/>
                        <a14:backgroundMark x1="19643" y1="29091" x2="16071" y2="28182"/>
                        <a14:backgroundMark x1="10714" y1="26250" x2="10119" y2="28295"/>
                        <a14:backgroundMark x1="50476" y1="5682" x2="54643" y2="3523"/>
                        <a14:backgroundMark x1="54643" y1="3523" x2="53929" y2="12045"/>
                        <a14:backgroundMark x1="51548" y1="10795" x2="50833" y2="11250"/>
                        <a14:backgroundMark x1="50714" y1="11932" x2="50714" y2="11023"/>
                        <a14:backgroundMark x1="85119" y1="46250" x2="86905" y2="46932"/>
                      </a14:backgroundRemoval>
                    </a14:imgEffect>
                  </a14:imgLayer>
                </a14:imgProps>
              </a:ext>
              <a:ext uri="{28A0092B-C50C-407E-A947-70E740481C1C}">
                <a14:useLocalDpi xmlns:a14="http://schemas.microsoft.com/office/drawing/2010/main" val="0"/>
              </a:ext>
            </a:extLst>
          </a:blip>
          <a:srcRect t="5170" b="7981"/>
          <a:stretch/>
        </p:blipFill>
        <p:spPr bwMode="auto">
          <a:xfrm>
            <a:off x="4650909" y="-152390"/>
            <a:ext cx="7541090" cy="70103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311 is a non-emergency phone number that allows callers to report problems, access municipal services, and request information</a:t>
            </a:r>
          </a:p>
          <a:p>
            <a:r>
              <a:rPr lang="en-US" sz="2000" dirty="0">
                <a:solidFill>
                  <a:schemeClr val="bg1"/>
                </a:solidFill>
              </a:rPr>
              <a:t>NYC is home to over 8.4 million residents</a:t>
            </a:r>
          </a:p>
          <a:p>
            <a:r>
              <a:rPr lang="en-US" sz="2000" dirty="0">
                <a:solidFill>
                  <a:schemeClr val="bg1"/>
                </a:solidFill>
              </a:rPr>
              <a:t>Resource allocation and the management of non-emergency incidents</a:t>
            </a:r>
          </a:p>
        </p:txBody>
      </p:sp>
      <p:sp>
        <p:nvSpPr>
          <p:cNvPr id="9" name="Oval 8">
            <a:extLst>
              <a:ext uri="{FF2B5EF4-FFF2-40B4-BE49-F238E27FC236}">
                <a16:creationId xmlns:a16="http://schemas.microsoft.com/office/drawing/2014/main" id="{3A4EEB6A-5C31-4AD2-92B0-5BF85816D846}"/>
              </a:ext>
            </a:extLst>
          </p:cNvPr>
          <p:cNvSpPr/>
          <p:nvPr/>
        </p:nvSpPr>
        <p:spPr>
          <a:xfrm>
            <a:off x="6912491" y="1417503"/>
            <a:ext cx="3017926" cy="319259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D743B5-A54B-4019-867B-A06B579E8F52}"/>
              </a:ext>
            </a:extLst>
          </p:cNvPr>
          <p:cNvSpPr txBox="1"/>
          <p:nvPr/>
        </p:nvSpPr>
        <p:spPr>
          <a:xfrm>
            <a:off x="7096722" y="1783139"/>
            <a:ext cx="2642991" cy="3139321"/>
          </a:xfrm>
          <a:prstGeom prst="rect">
            <a:avLst/>
          </a:prstGeom>
          <a:solidFill>
            <a:schemeClr val="bg1"/>
          </a:solidFill>
          <a:ln w="57150">
            <a:solidFill>
              <a:schemeClr val="tx2"/>
            </a:solidFill>
          </a:ln>
          <a:effectLst>
            <a:outerShdw blurRad="50800" dist="38100" dir="2700000" algn="tl" rotWithShape="0">
              <a:prstClr val="black">
                <a:alpha val="40000"/>
              </a:prstClr>
            </a:outerShdw>
          </a:effectLst>
        </p:spPr>
        <p:txBody>
          <a:bodyPr wrap="square" rtlCol="0">
            <a:spAutoFit/>
          </a:bodyPr>
          <a:lstStyle/>
          <a:p>
            <a:pPr algn="ctr" rtl="0">
              <a:spcBef>
                <a:spcPts val="0"/>
              </a:spcBef>
              <a:spcAft>
                <a:spcPts val="0"/>
              </a:spcAft>
            </a:pPr>
            <a:r>
              <a:rPr lang="en-US" dirty="0">
                <a:solidFill>
                  <a:schemeClr val="tx2"/>
                </a:solidFill>
              </a:rPr>
              <a:t>If NYC311 had the ability to accurately anticipate call volume for each responding agency and accurately predict the resolution time for different complaints, they could more efficiently staff government agencies and more effectively serve their communities. </a:t>
            </a:r>
          </a:p>
        </p:txBody>
      </p:sp>
      <p:sp>
        <p:nvSpPr>
          <p:cNvPr id="15" name="Title 1">
            <a:extLst>
              <a:ext uri="{FF2B5EF4-FFF2-40B4-BE49-F238E27FC236}">
                <a16:creationId xmlns:a16="http://schemas.microsoft.com/office/drawing/2014/main" id="{488A31C1-DB52-4080-B050-966F55A1B809}"/>
              </a:ext>
            </a:extLst>
          </p:cNvPr>
          <p:cNvSpPr txBox="1">
            <a:spLocks/>
          </p:cNvSpPr>
          <p:nvPr/>
        </p:nvSpPr>
        <p:spPr bwMode="black">
          <a:xfrm>
            <a:off x="112862" y="906780"/>
            <a:ext cx="4425186"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background &amp; Rationale</a:t>
            </a:r>
          </a:p>
        </p:txBody>
      </p:sp>
    </p:spTree>
    <p:extLst>
      <p:ext uri="{BB962C8B-B14F-4D97-AF65-F5344CB8AC3E}">
        <p14:creationId xmlns:p14="http://schemas.microsoft.com/office/powerpoint/2010/main" val="327922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ctrTitle"/>
          </p:nvPr>
        </p:nvSpPr>
        <p:spPr>
          <a:xfrm>
            <a:off x="804672" y="2386744"/>
            <a:ext cx="5925310" cy="1645920"/>
          </a:xfrm>
        </p:spPr>
        <p:txBody>
          <a:bodyPr>
            <a:normAutofit/>
          </a:bodyPr>
          <a:lstStyle/>
          <a:p>
            <a:r>
              <a:rPr lang="en-US"/>
              <a:t>Future research</a:t>
            </a:r>
          </a:p>
        </p:txBody>
      </p:sp>
      <p:sp>
        <p:nvSpPr>
          <p:cNvPr id="20" name="Rectangle 19">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Head with Gears">
            <a:extLst>
              <a:ext uri="{FF2B5EF4-FFF2-40B4-BE49-F238E27FC236}">
                <a16:creationId xmlns:a16="http://schemas.microsoft.com/office/drawing/2014/main" id="{8E70F617-85CC-466C-A7F3-E0E969DF2E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171600462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04672" y="964692"/>
            <a:ext cx="5894832" cy="1188720"/>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803243" y="2638044"/>
            <a:ext cx="5963317" cy="2066545"/>
          </a:xfrm>
        </p:spPr>
        <p:txBody>
          <a:bodyPr>
            <a:normAutofit fontScale="92500" lnSpcReduction="10000"/>
          </a:bodyPr>
          <a:lstStyle/>
          <a:p>
            <a:r>
              <a:rPr lang="en-US" sz="2400" dirty="0"/>
              <a:t>Automatically updated daily, made public in Oct 2011</a:t>
            </a:r>
          </a:p>
          <a:p>
            <a:r>
              <a:rPr lang="en-US" sz="2400" dirty="0"/>
              <a:t>&gt; 25 million rows and 39 columns</a:t>
            </a:r>
          </a:p>
          <a:p>
            <a:r>
              <a:rPr lang="en-US" sz="2400" dirty="0"/>
              <a:t>&gt; 13 million KB in size</a:t>
            </a:r>
          </a:p>
          <a:p>
            <a:r>
              <a:rPr lang="en-US" sz="2400" dirty="0"/>
              <a:t>Each row is a 311-service request</a:t>
            </a:r>
          </a:p>
          <a:p>
            <a:endParaRPr lang="en-US"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94B830-9D0D-4DE7-99A3-4B5AA53A85D5}"/>
              </a:ext>
            </a:extLst>
          </p:cNvPr>
          <p:cNvPicPr>
            <a:picLocks noChangeAspect="1"/>
          </p:cNvPicPr>
          <p:nvPr/>
        </p:nvPicPr>
        <p:blipFill>
          <a:blip r:embed="rId3"/>
          <a:stretch>
            <a:fillRect/>
          </a:stretch>
        </p:blipFill>
        <p:spPr>
          <a:xfrm>
            <a:off x="7027991" y="200025"/>
            <a:ext cx="4953302" cy="6457950"/>
          </a:xfrm>
          <a:prstGeom prst="rect">
            <a:avLst/>
          </a:prstGeom>
        </p:spPr>
      </p:pic>
      <p:sp>
        <p:nvSpPr>
          <p:cNvPr id="8" name="Arrow: Right 7">
            <a:extLst>
              <a:ext uri="{FF2B5EF4-FFF2-40B4-BE49-F238E27FC236}">
                <a16:creationId xmlns:a16="http://schemas.microsoft.com/office/drawing/2014/main" id="{1D64963B-742F-40C8-95A7-709BE40346B7}"/>
              </a:ext>
            </a:extLst>
          </p:cNvPr>
          <p:cNvSpPr/>
          <p:nvPr/>
        </p:nvSpPr>
        <p:spPr>
          <a:xfrm>
            <a:off x="3194875" y="5437524"/>
            <a:ext cx="1114425" cy="217171"/>
          </a:xfrm>
          <a:prstGeom prst="rightArrow">
            <a:avLst/>
          </a:prstGeom>
          <a:solidFill>
            <a:schemeClr val="accent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BE114E3-BE93-437A-A27E-343CF56A2BD9}"/>
              </a:ext>
            </a:extLst>
          </p:cNvPr>
          <p:cNvSpPr txBox="1"/>
          <p:nvPr/>
        </p:nvSpPr>
        <p:spPr>
          <a:xfrm>
            <a:off x="4309300" y="4998737"/>
            <a:ext cx="2665408" cy="1200329"/>
          </a:xfrm>
          <a:prstGeom prst="rect">
            <a:avLst/>
          </a:prstGeom>
          <a:noFill/>
        </p:spPr>
        <p:txBody>
          <a:bodyPr wrap="square" rtlCol="0">
            <a:spAutoFit/>
          </a:bodyPr>
          <a:lstStyle/>
          <a:p>
            <a:pPr algn="ctr"/>
            <a:r>
              <a:rPr lang="en-US" sz="2400" b="1" dirty="0">
                <a:solidFill>
                  <a:schemeClr val="tx1">
                    <a:lumMod val="85000"/>
                    <a:lumOff val="15000"/>
                  </a:schemeClr>
                </a:solidFill>
              </a:rPr>
              <a:t>Groups</a:t>
            </a:r>
            <a:r>
              <a:rPr lang="en-US" sz="2400" dirty="0">
                <a:solidFill>
                  <a:schemeClr val="tx1">
                    <a:lumMod val="85000"/>
                    <a:lumOff val="15000"/>
                  </a:schemeClr>
                </a:solidFill>
              </a:rPr>
              <a:t>: agency, borough, &amp; complaint type</a:t>
            </a:r>
            <a:endParaRPr lang="en-US" sz="2400" dirty="0"/>
          </a:p>
        </p:txBody>
      </p:sp>
      <p:sp>
        <p:nvSpPr>
          <p:cNvPr id="16" name="Title 1">
            <a:extLst>
              <a:ext uri="{FF2B5EF4-FFF2-40B4-BE49-F238E27FC236}">
                <a16:creationId xmlns:a16="http://schemas.microsoft.com/office/drawing/2014/main" id="{A468BA33-301A-424F-9E6B-6F342D8AAE75}"/>
              </a:ext>
            </a:extLst>
          </p:cNvPr>
          <p:cNvSpPr txBox="1">
            <a:spLocks/>
          </p:cNvSpPr>
          <p:nvPr/>
        </p:nvSpPr>
        <p:spPr bwMode="black">
          <a:xfrm>
            <a:off x="672659" y="5110222"/>
            <a:ext cx="2260785" cy="1001227"/>
          </a:xfrm>
          <a:prstGeom prst="rect">
            <a:avLst/>
          </a:prstGeom>
          <a:solidFill>
            <a:srgbClr val="FFFFFF"/>
          </a:solidFill>
          <a:ln w="31750" cap="sq">
            <a:solidFill>
              <a:srgbClr val="404040"/>
            </a:solidFill>
            <a:miter lim="800000"/>
          </a:ln>
        </p:spPr>
        <p:txBody>
          <a:bodyPr vert="horz" lIns="182880" tIns="182880" rIns="182880" bIns="182880" rtlCol="0" anchor="ct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t>Unit of analysis</a:t>
            </a:r>
          </a:p>
        </p:txBody>
      </p:sp>
      <p:sp>
        <p:nvSpPr>
          <p:cNvPr id="25" name="Arrow: Right 24">
            <a:extLst>
              <a:ext uri="{FF2B5EF4-FFF2-40B4-BE49-F238E27FC236}">
                <a16:creationId xmlns:a16="http://schemas.microsoft.com/office/drawing/2014/main" id="{DA2E1CCC-EB1B-4386-ABAC-3EAE6CEE48A1}"/>
              </a:ext>
            </a:extLst>
          </p:cNvPr>
          <p:cNvSpPr/>
          <p:nvPr/>
        </p:nvSpPr>
        <p:spPr>
          <a:xfrm>
            <a:off x="5031964" y="4328991"/>
            <a:ext cx="529591" cy="192906"/>
          </a:xfrm>
          <a:prstGeom prst="rightArrow">
            <a:avLst/>
          </a:prstGeom>
          <a:solidFill>
            <a:schemeClr val="accent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xplosion: 14 Points 19">
            <a:extLst>
              <a:ext uri="{FF2B5EF4-FFF2-40B4-BE49-F238E27FC236}">
                <a16:creationId xmlns:a16="http://schemas.microsoft.com/office/drawing/2014/main" id="{9AC5EC85-1D6A-4A2A-887B-804ED31AEE29}"/>
              </a:ext>
            </a:extLst>
          </p:cNvPr>
          <p:cNvSpPr/>
          <p:nvPr/>
        </p:nvSpPr>
        <p:spPr>
          <a:xfrm rot="388146">
            <a:off x="5522898" y="3706820"/>
            <a:ext cx="1876316" cy="1235113"/>
          </a:xfrm>
          <a:prstGeom prst="irregularSeal2">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4C95626-C805-4D05-99B2-39D8A2D76D14}"/>
              </a:ext>
            </a:extLst>
          </p:cNvPr>
          <p:cNvSpPr txBox="1"/>
          <p:nvPr/>
        </p:nvSpPr>
        <p:spPr>
          <a:xfrm>
            <a:off x="5811775" y="4141188"/>
            <a:ext cx="1600320" cy="430887"/>
          </a:xfrm>
          <a:prstGeom prst="rect">
            <a:avLst/>
          </a:prstGeom>
          <a:noFill/>
        </p:spPr>
        <p:txBody>
          <a:bodyPr wrap="square" rtlCol="0">
            <a:spAutoFit/>
          </a:bodyPr>
          <a:lstStyle/>
          <a:p>
            <a:r>
              <a:rPr lang="en-US" sz="2200" dirty="0">
                <a:solidFill>
                  <a:schemeClr val="bg1"/>
                </a:solidFill>
                <a:sym typeface="Wingdings" panose="05000000000000000000" pitchFamily="2" charset="2"/>
              </a:rPr>
              <a:t>tidy data</a:t>
            </a:r>
            <a:endParaRPr lang="en-US" sz="2200" dirty="0">
              <a:solidFill>
                <a:schemeClr val="bg1"/>
              </a:solidFill>
            </a:endParaRPr>
          </a:p>
        </p:txBody>
      </p:sp>
    </p:spTree>
    <p:extLst>
      <p:ext uri="{BB962C8B-B14F-4D97-AF65-F5344CB8AC3E}">
        <p14:creationId xmlns:p14="http://schemas.microsoft.com/office/powerpoint/2010/main" val="50626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6" grpId="0" animBg="1"/>
      <p:bldP spid="25" grpId="0" animBg="1"/>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5445496" y="978776"/>
            <a:ext cx="5925310" cy="1174991"/>
          </a:xfrm>
        </p:spPr>
        <p:txBody>
          <a:bodyPr>
            <a:normAutofit/>
          </a:bodyPr>
          <a:lstStyle/>
          <a:p>
            <a:r>
              <a:rPr lang="en-US" sz="2400" dirty="0"/>
              <a:t>Research question</a:t>
            </a:r>
          </a:p>
        </p:txBody>
      </p:sp>
      <p:pic>
        <p:nvPicPr>
          <p:cNvPr id="5" name="Picture 4" descr="Exclamation mark on a yellow background">
            <a:extLst>
              <a:ext uri="{FF2B5EF4-FFF2-40B4-BE49-F238E27FC236}">
                <a16:creationId xmlns:a16="http://schemas.microsoft.com/office/drawing/2014/main" id="{EE53B1B5-8C35-4CA5-ABCA-4E34A3EB732C}"/>
              </a:ext>
            </a:extLst>
          </p:cNvPr>
          <p:cNvPicPr>
            <a:picLocks noChangeAspect="1"/>
          </p:cNvPicPr>
          <p:nvPr/>
        </p:nvPicPr>
        <p:blipFill rotWithShape="1">
          <a:blip r:embed="rId3">
            <a:duotone>
              <a:schemeClr val="accent2">
                <a:shade val="45000"/>
                <a:satMod val="135000"/>
              </a:schemeClr>
              <a:prstClr val="white"/>
            </a:duotone>
          </a:blip>
          <a:srcRect l="30992" r="18075"/>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5445496" y="3016473"/>
            <a:ext cx="5925310" cy="1380163"/>
          </a:xfrm>
        </p:spPr>
        <p:txBody>
          <a:bodyPr>
            <a:normAutofit/>
          </a:bodyPr>
          <a:lstStyle/>
          <a:p>
            <a:pPr marL="0" indent="0" algn="ctr">
              <a:buNone/>
            </a:pPr>
            <a:r>
              <a:rPr lang="en-US" sz="2400" dirty="0"/>
              <a:t>Can we train a model to accurately predict the response time for certain complaint types? </a:t>
            </a:r>
          </a:p>
        </p:txBody>
      </p:sp>
    </p:spTree>
    <p:extLst>
      <p:ext uri="{BB962C8B-B14F-4D97-AF65-F5344CB8AC3E}">
        <p14:creationId xmlns:p14="http://schemas.microsoft.com/office/powerpoint/2010/main" val="277404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5F7BDF-10CD-443E-8508-2D373BC5D50B}"/>
              </a:ext>
            </a:extLst>
          </p:cNvPr>
          <p:cNvSpPr/>
          <p:nvPr/>
        </p:nvSpPr>
        <p:spPr>
          <a:xfrm rot="5400000">
            <a:off x="2688690" y="3064617"/>
            <a:ext cx="6858000" cy="72876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6944285" y="970435"/>
            <a:ext cx="4793758" cy="1188720"/>
          </a:xfrm>
        </p:spPr>
        <p:txBody>
          <a:bodyPr>
            <a:normAutofit/>
          </a:bodyPr>
          <a:lstStyle/>
          <a:p>
            <a:r>
              <a:rPr lang="en-US" dirty="0"/>
              <a:t>Literature review</a:t>
            </a:r>
          </a:p>
        </p:txBody>
      </p:sp>
      <p:sp>
        <p:nvSpPr>
          <p:cNvPr id="25" name="Rectangle 24">
            <a:extLst>
              <a:ext uri="{FF2B5EF4-FFF2-40B4-BE49-F238E27FC236}">
                <a16:creationId xmlns:a16="http://schemas.microsoft.com/office/drawing/2014/main" id="{09A89921-1164-45C1-A0BD-D886ED81D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51D10BB-9AE8-4E9F-9216-28410D42E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313" y="321731"/>
            <a:ext cx="3208079" cy="36748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D393F7-D090-490A-A30B-464ECECB25EC}"/>
              </a:ext>
            </a:extLst>
          </p:cNvPr>
          <p:cNvSpPr/>
          <p:nvPr/>
        </p:nvSpPr>
        <p:spPr>
          <a:xfrm rot="16200000">
            <a:off x="-85816" y="311103"/>
            <a:ext cx="3856336" cy="34910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r chart&#10;&#10;Description automatically generated with low confidence">
            <a:extLst>
              <a:ext uri="{FF2B5EF4-FFF2-40B4-BE49-F238E27FC236}">
                <a16:creationId xmlns:a16="http://schemas.microsoft.com/office/drawing/2014/main" id="{B84AA83C-0332-4CC0-8BCA-6725453E2003}"/>
              </a:ext>
            </a:extLst>
          </p:cNvPr>
          <p:cNvPicPr>
            <a:picLocks noChangeAspect="1"/>
          </p:cNvPicPr>
          <p:nvPr/>
        </p:nvPicPr>
        <p:blipFill>
          <a:blip r:embed="rId3"/>
          <a:stretch>
            <a:fillRect/>
          </a:stretch>
        </p:blipFill>
        <p:spPr>
          <a:xfrm>
            <a:off x="128693" y="160864"/>
            <a:ext cx="3459164" cy="3459164"/>
          </a:xfrm>
          <a:prstGeom prst="rect">
            <a:avLst/>
          </a:prstGeom>
        </p:spPr>
      </p:pic>
      <p:sp>
        <p:nvSpPr>
          <p:cNvPr id="29" name="Rectangle 28">
            <a:extLst>
              <a:ext uri="{FF2B5EF4-FFF2-40B4-BE49-F238E27FC236}">
                <a16:creationId xmlns:a16="http://schemas.microsoft.com/office/drawing/2014/main" id="{EEA0A723-767F-431F-AD54-8BF0BBFDD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4322" y="321731"/>
            <a:ext cx="2111317" cy="2065869"/>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D227EF-9CD8-446C-B588-658A93092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83" y="4157447"/>
            <a:ext cx="3206709" cy="2378820"/>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6CBDC65-9EA1-469B-A825-5AF7F31A2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4322" y="2548467"/>
            <a:ext cx="2111317" cy="28726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0F0DD8E-48D1-4CF5-ADB8-4D5CDD33F10C}"/>
              </a:ext>
            </a:extLst>
          </p:cNvPr>
          <p:cNvSpPr/>
          <p:nvPr/>
        </p:nvSpPr>
        <p:spPr>
          <a:xfrm>
            <a:off x="3649826" y="2441628"/>
            <a:ext cx="2749487" cy="3132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whiteboard&#10;&#10;Description automatically generated">
            <a:extLst>
              <a:ext uri="{FF2B5EF4-FFF2-40B4-BE49-F238E27FC236}">
                <a16:creationId xmlns:a16="http://schemas.microsoft.com/office/drawing/2014/main" id="{2A0BDBF9-A821-452B-95D0-6F9A02D6100A}"/>
              </a:ext>
            </a:extLst>
          </p:cNvPr>
          <p:cNvPicPr>
            <a:picLocks noChangeAspect="1"/>
          </p:cNvPicPr>
          <p:nvPr/>
        </p:nvPicPr>
        <p:blipFill>
          <a:blip r:embed="rId4"/>
          <a:stretch>
            <a:fillRect/>
          </a:stretch>
        </p:blipFill>
        <p:spPr>
          <a:xfrm>
            <a:off x="3686012" y="2441628"/>
            <a:ext cx="2633622" cy="3026735"/>
          </a:xfrm>
          <a:prstGeom prst="rect">
            <a:avLst/>
          </a:prstGeom>
        </p:spPr>
      </p:pic>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6944286" y="2452817"/>
            <a:ext cx="4793757" cy="3409259"/>
          </a:xfrm>
        </p:spPr>
        <p:txBody>
          <a:bodyPr>
            <a:normAutofit/>
          </a:bodyPr>
          <a:lstStyle/>
          <a:p>
            <a:r>
              <a:rPr lang="en-US" dirty="0"/>
              <a:t>Most studies using this dataset are exploratory in nature</a:t>
            </a:r>
          </a:p>
          <a:p>
            <a:r>
              <a:rPr lang="en-US" dirty="0"/>
              <a:t>Both researchers and students use this dataset to practice data visualization techniques</a:t>
            </a:r>
          </a:p>
          <a:p>
            <a:r>
              <a:rPr lang="en-US" dirty="0"/>
              <a:t>Location features another popular choice (</a:t>
            </a:r>
            <a:r>
              <a:rPr lang="en-US" dirty="0" err="1"/>
              <a:t>zipcode</a:t>
            </a:r>
            <a:r>
              <a:rPr lang="en-US" dirty="0"/>
              <a:t>, latitude, longitude)</a:t>
            </a:r>
          </a:p>
        </p:txBody>
      </p:sp>
      <p:sp>
        <p:nvSpPr>
          <p:cNvPr id="11" name="Rectangle 10">
            <a:extLst>
              <a:ext uri="{FF2B5EF4-FFF2-40B4-BE49-F238E27FC236}">
                <a16:creationId xmlns:a16="http://schemas.microsoft.com/office/drawing/2014/main" id="{E91850F0-5BC7-4093-96A9-297C2B7A8208}"/>
              </a:ext>
            </a:extLst>
          </p:cNvPr>
          <p:cNvSpPr/>
          <p:nvPr/>
        </p:nvSpPr>
        <p:spPr>
          <a:xfrm>
            <a:off x="3649826" y="128440"/>
            <a:ext cx="2749486" cy="226657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97CB14-0FAB-4D6A-AC17-157BE4D1D926}"/>
              </a:ext>
            </a:extLst>
          </p:cNvPr>
          <p:cNvSpPr/>
          <p:nvPr/>
        </p:nvSpPr>
        <p:spPr>
          <a:xfrm>
            <a:off x="96846" y="4091616"/>
            <a:ext cx="3470220" cy="244465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9DAC45-BFC0-46E5-8ABC-A7DD0CCB2777}"/>
              </a:ext>
            </a:extLst>
          </p:cNvPr>
          <p:cNvSpPr txBox="1"/>
          <p:nvPr/>
        </p:nvSpPr>
        <p:spPr>
          <a:xfrm>
            <a:off x="220337" y="4263528"/>
            <a:ext cx="3220351" cy="1477328"/>
          </a:xfrm>
          <a:prstGeom prst="rect">
            <a:avLst/>
          </a:prstGeom>
          <a:noFill/>
        </p:spPr>
        <p:txBody>
          <a:bodyPr wrap="square" rtlCol="0">
            <a:spAutoFit/>
          </a:bodyPr>
          <a:lstStyle/>
          <a:p>
            <a:r>
              <a:rPr lang="en-US" dirty="0">
                <a:solidFill>
                  <a:schemeClr val="bg1"/>
                </a:solidFill>
              </a:rPr>
              <a:t>Above: Hernandez (2018) uses a combination of text mining and sentiment analysis to see how satisfied NYC residents are with the 311 service</a:t>
            </a:r>
          </a:p>
        </p:txBody>
      </p:sp>
      <p:sp>
        <p:nvSpPr>
          <p:cNvPr id="15" name="TextBox 14">
            <a:extLst>
              <a:ext uri="{FF2B5EF4-FFF2-40B4-BE49-F238E27FC236}">
                <a16:creationId xmlns:a16="http://schemas.microsoft.com/office/drawing/2014/main" id="{405F12CD-C36D-4247-BFE8-7A175E72C2E7}"/>
              </a:ext>
            </a:extLst>
          </p:cNvPr>
          <p:cNvSpPr txBox="1"/>
          <p:nvPr/>
        </p:nvSpPr>
        <p:spPr>
          <a:xfrm>
            <a:off x="3719229" y="128440"/>
            <a:ext cx="2583238" cy="2159739"/>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id="{31B2B318-D82E-4CC2-818C-FEC9A57F0451}"/>
              </a:ext>
            </a:extLst>
          </p:cNvPr>
          <p:cNvSpPr txBox="1"/>
          <p:nvPr/>
        </p:nvSpPr>
        <p:spPr>
          <a:xfrm>
            <a:off x="3677365" y="1087850"/>
            <a:ext cx="2650916" cy="1200329"/>
          </a:xfrm>
          <a:prstGeom prst="rect">
            <a:avLst/>
          </a:prstGeom>
          <a:noFill/>
        </p:spPr>
        <p:txBody>
          <a:bodyPr wrap="square" rtlCol="0">
            <a:spAutoFit/>
          </a:bodyPr>
          <a:lstStyle/>
          <a:p>
            <a:pPr algn="r"/>
            <a:r>
              <a:rPr lang="en-US" dirty="0">
                <a:solidFill>
                  <a:schemeClr val="bg1"/>
                </a:solidFill>
              </a:rPr>
              <a:t>Below: Fisher (2020) experiments with </a:t>
            </a:r>
            <a:r>
              <a:rPr lang="en-US" dirty="0" err="1">
                <a:solidFill>
                  <a:schemeClr val="bg1"/>
                </a:solidFill>
              </a:rPr>
              <a:t>WordCloud</a:t>
            </a:r>
            <a:r>
              <a:rPr lang="en-US" dirty="0">
                <a:solidFill>
                  <a:schemeClr val="bg1"/>
                </a:solidFill>
              </a:rPr>
              <a:t> implementation</a:t>
            </a:r>
          </a:p>
        </p:txBody>
      </p:sp>
    </p:spTree>
    <p:extLst>
      <p:ext uri="{BB962C8B-B14F-4D97-AF65-F5344CB8AC3E}">
        <p14:creationId xmlns:p14="http://schemas.microsoft.com/office/powerpoint/2010/main" val="11232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exploratory data analysis</a:t>
            </a:r>
          </a:p>
        </p:txBody>
      </p:sp>
    </p:spTree>
    <p:extLst>
      <p:ext uri="{BB962C8B-B14F-4D97-AF65-F5344CB8AC3E}">
        <p14:creationId xmlns:p14="http://schemas.microsoft.com/office/powerpoint/2010/main" val="111547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p:txBody>
          <a:bodyPr/>
          <a:lstStyle/>
          <a:p>
            <a:r>
              <a:rPr lang="en-US" dirty="0"/>
              <a:t>2020 311 request volume overview</a:t>
            </a:r>
          </a:p>
        </p:txBody>
      </p:sp>
      <p:pic>
        <p:nvPicPr>
          <p:cNvPr id="4098" name="Picture 2">
            <a:extLst>
              <a:ext uri="{FF2B5EF4-FFF2-40B4-BE49-F238E27FC236}">
                <a16:creationId xmlns:a16="http://schemas.microsoft.com/office/drawing/2014/main" id="{44363440-3E42-4044-B828-DCE9F6D5F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7" y="2659749"/>
            <a:ext cx="11327704" cy="3536958"/>
          </a:xfrm>
          <a:prstGeom prst="rect">
            <a:avLst/>
          </a:prstGeom>
          <a:noFill/>
          <a:extLst>
            <a:ext uri="{909E8E84-426E-40DD-AFC4-6F175D3DCCD1}">
              <a14:hiddenFill xmlns:a14="http://schemas.microsoft.com/office/drawing/2010/main">
                <a:solidFill>
                  <a:srgbClr val="FFFFFF"/>
                </a:solidFill>
              </a14:hiddenFill>
            </a:ext>
          </a:extLst>
        </p:spPr>
      </p:pic>
      <p:sp>
        <p:nvSpPr>
          <p:cNvPr id="6" name="Callout: Line 5">
            <a:extLst>
              <a:ext uri="{FF2B5EF4-FFF2-40B4-BE49-F238E27FC236}">
                <a16:creationId xmlns:a16="http://schemas.microsoft.com/office/drawing/2014/main" id="{1347B0F0-7BAE-4A43-B292-146689A7E87C}"/>
              </a:ext>
            </a:extLst>
          </p:cNvPr>
          <p:cNvSpPr/>
          <p:nvPr/>
        </p:nvSpPr>
        <p:spPr>
          <a:xfrm flipH="1">
            <a:off x="3507287" y="3429001"/>
            <a:ext cx="1535481" cy="805026"/>
          </a:xfrm>
          <a:prstGeom prst="borderCallout1">
            <a:avLst>
              <a:gd name="adj1" fmla="val 38262"/>
              <a:gd name="adj2" fmla="val 3295"/>
              <a:gd name="adj3" fmla="val 18599"/>
              <a:gd name="adj4" fmla="val -52353"/>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llout: Line 10">
            <a:extLst>
              <a:ext uri="{FF2B5EF4-FFF2-40B4-BE49-F238E27FC236}">
                <a16:creationId xmlns:a16="http://schemas.microsoft.com/office/drawing/2014/main" id="{6E8E8A1B-C9CE-421E-B679-2D86EF5B8CD5}"/>
              </a:ext>
            </a:extLst>
          </p:cNvPr>
          <p:cNvSpPr/>
          <p:nvPr/>
        </p:nvSpPr>
        <p:spPr>
          <a:xfrm>
            <a:off x="7687850" y="3172216"/>
            <a:ext cx="2099676" cy="698326"/>
          </a:xfrm>
          <a:prstGeom prst="borderCallout1">
            <a:avLst>
              <a:gd name="adj1" fmla="val 38262"/>
              <a:gd name="adj2" fmla="val 3295"/>
              <a:gd name="adj3" fmla="val -43378"/>
              <a:gd name="adj4" fmla="val -2652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llout: Line 11">
            <a:extLst>
              <a:ext uri="{FF2B5EF4-FFF2-40B4-BE49-F238E27FC236}">
                <a16:creationId xmlns:a16="http://schemas.microsoft.com/office/drawing/2014/main" id="{DA09CE02-D408-42F2-90D7-D1C8D1D531E5}"/>
              </a:ext>
            </a:extLst>
          </p:cNvPr>
          <p:cNvSpPr/>
          <p:nvPr/>
        </p:nvSpPr>
        <p:spPr>
          <a:xfrm rot="16200000">
            <a:off x="5137240" y="1557458"/>
            <a:ext cx="698326" cy="2204585"/>
          </a:xfrm>
          <a:prstGeom prst="borderCallout1">
            <a:avLst>
              <a:gd name="adj1" fmla="val 38262"/>
              <a:gd name="adj2" fmla="val 3295"/>
              <a:gd name="adj3" fmla="val 83122"/>
              <a:gd name="adj4" fmla="val -59858"/>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7970090-55D1-480B-BFD1-EB2E231F6A23}"/>
              </a:ext>
            </a:extLst>
          </p:cNvPr>
          <p:cNvSpPr txBox="1"/>
          <p:nvPr/>
        </p:nvSpPr>
        <p:spPr>
          <a:xfrm>
            <a:off x="3645074" y="3515254"/>
            <a:ext cx="1265129" cy="646331"/>
          </a:xfrm>
          <a:prstGeom prst="rect">
            <a:avLst/>
          </a:prstGeom>
          <a:noFill/>
        </p:spPr>
        <p:txBody>
          <a:bodyPr wrap="square" rtlCol="0">
            <a:spAutoFit/>
          </a:bodyPr>
          <a:lstStyle/>
          <a:p>
            <a:pPr algn="ctr"/>
            <a:r>
              <a:rPr lang="en-US" dirty="0">
                <a:solidFill>
                  <a:schemeClr val="bg1"/>
                </a:solidFill>
              </a:rPr>
              <a:t>6/20/2020</a:t>
            </a:r>
          </a:p>
          <a:p>
            <a:pPr algn="ctr"/>
            <a:r>
              <a:rPr lang="en-US" dirty="0">
                <a:solidFill>
                  <a:schemeClr val="bg1"/>
                </a:solidFill>
              </a:rPr>
              <a:t>Juneteenth</a:t>
            </a:r>
          </a:p>
        </p:txBody>
      </p:sp>
      <p:sp>
        <p:nvSpPr>
          <p:cNvPr id="15" name="TextBox 14">
            <a:extLst>
              <a:ext uri="{FF2B5EF4-FFF2-40B4-BE49-F238E27FC236}">
                <a16:creationId xmlns:a16="http://schemas.microsoft.com/office/drawing/2014/main" id="{40B4F7C3-A357-48C2-A726-E34F583DFA9E}"/>
              </a:ext>
            </a:extLst>
          </p:cNvPr>
          <p:cNvSpPr txBox="1"/>
          <p:nvPr/>
        </p:nvSpPr>
        <p:spPr>
          <a:xfrm>
            <a:off x="4473885" y="2336584"/>
            <a:ext cx="2114811" cy="646331"/>
          </a:xfrm>
          <a:prstGeom prst="rect">
            <a:avLst/>
          </a:prstGeom>
          <a:noFill/>
        </p:spPr>
        <p:txBody>
          <a:bodyPr wrap="square" rtlCol="0">
            <a:spAutoFit/>
          </a:bodyPr>
          <a:lstStyle/>
          <a:p>
            <a:pPr algn="ctr"/>
            <a:r>
              <a:rPr lang="en-US" dirty="0">
                <a:solidFill>
                  <a:schemeClr val="bg1"/>
                </a:solidFill>
              </a:rPr>
              <a:t>7/4/2020-7/5/2020</a:t>
            </a:r>
          </a:p>
          <a:p>
            <a:pPr algn="ctr"/>
            <a:r>
              <a:rPr lang="en-US" dirty="0">
                <a:solidFill>
                  <a:schemeClr val="bg1"/>
                </a:solidFill>
              </a:rPr>
              <a:t>4</a:t>
            </a:r>
            <a:r>
              <a:rPr lang="en-US" baseline="30000" dirty="0">
                <a:solidFill>
                  <a:schemeClr val="bg1"/>
                </a:solidFill>
              </a:rPr>
              <a:t>th</a:t>
            </a:r>
            <a:r>
              <a:rPr lang="en-US" dirty="0">
                <a:solidFill>
                  <a:schemeClr val="bg1"/>
                </a:solidFill>
              </a:rPr>
              <a:t> of July</a:t>
            </a:r>
          </a:p>
        </p:txBody>
      </p:sp>
      <p:sp>
        <p:nvSpPr>
          <p:cNvPr id="16" name="TextBox 15">
            <a:extLst>
              <a:ext uri="{FF2B5EF4-FFF2-40B4-BE49-F238E27FC236}">
                <a16:creationId xmlns:a16="http://schemas.microsoft.com/office/drawing/2014/main" id="{14E97789-E88A-4C80-A1AD-6754D42E3CC8}"/>
              </a:ext>
            </a:extLst>
          </p:cNvPr>
          <p:cNvSpPr txBox="1"/>
          <p:nvPr/>
        </p:nvSpPr>
        <p:spPr>
          <a:xfrm>
            <a:off x="7687850" y="3185183"/>
            <a:ext cx="2099676" cy="646331"/>
          </a:xfrm>
          <a:prstGeom prst="rect">
            <a:avLst/>
          </a:prstGeom>
          <a:noFill/>
        </p:spPr>
        <p:txBody>
          <a:bodyPr wrap="square" rtlCol="0">
            <a:spAutoFit/>
          </a:bodyPr>
          <a:lstStyle/>
          <a:p>
            <a:pPr algn="ctr"/>
            <a:r>
              <a:rPr lang="en-US" dirty="0">
                <a:solidFill>
                  <a:schemeClr val="bg1"/>
                </a:solidFill>
              </a:rPr>
              <a:t>8/4/2020-8/5/2020</a:t>
            </a:r>
          </a:p>
          <a:p>
            <a:pPr algn="ctr"/>
            <a:r>
              <a:rPr lang="en-US" dirty="0">
                <a:solidFill>
                  <a:schemeClr val="bg1"/>
                </a:solidFill>
              </a:rPr>
              <a:t>Tropical Storm Isaias</a:t>
            </a:r>
          </a:p>
        </p:txBody>
      </p:sp>
    </p:spTree>
    <p:extLst>
      <p:ext uri="{BB962C8B-B14F-4D97-AF65-F5344CB8AC3E}">
        <p14:creationId xmlns:p14="http://schemas.microsoft.com/office/powerpoint/2010/main" val="30368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0"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1B8E2A5F-BDB9-46CC-814F-DD517F058608}"/>
              </a:ext>
            </a:extLst>
          </p:cNvPr>
          <p:cNvPicPr>
            <a:picLocks noChangeAspect="1"/>
          </p:cNvPicPr>
          <p:nvPr/>
        </p:nvPicPr>
        <p:blipFill>
          <a:blip r:embed="rId3"/>
          <a:stretch>
            <a:fillRect/>
          </a:stretch>
        </p:blipFill>
        <p:spPr>
          <a:xfrm>
            <a:off x="491490" y="1663347"/>
            <a:ext cx="6640997" cy="3287293"/>
          </a:xfrm>
          <a:prstGeom prst="rect">
            <a:avLst/>
          </a:prstGeom>
        </p:spPr>
      </p:pic>
      <p:cxnSp>
        <p:nvCxnSpPr>
          <p:cNvPr id="11" name="Straight Connector 10">
            <a:extLst>
              <a:ext uri="{FF2B5EF4-FFF2-40B4-BE49-F238E27FC236}">
                <a16:creationId xmlns:a16="http://schemas.microsoft.com/office/drawing/2014/main" id="{06C1EAB2-66B1-4D5E-979D-B72DE15936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454219"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bar chart&#10;&#10;Description automatically generated">
            <a:extLst>
              <a:ext uri="{FF2B5EF4-FFF2-40B4-BE49-F238E27FC236}">
                <a16:creationId xmlns:a16="http://schemas.microsoft.com/office/drawing/2014/main" id="{BEC45B8F-1BF8-4CBD-A85A-5E6425DA9DF7}"/>
              </a:ext>
            </a:extLst>
          </p:cNvPr>
          <p:cNvPicPr>
            <a:picLocks noChangeAspect="1"/>
          </p:cNvPicPr>
          <p:nvPr/>
        </p:nvPicPr>
        <p:blipFill>
          <a:blip r:embed="rId4"/>
          <a:stretch>
            <a:fillRect/>
          </a:stretch>
        </p:blipFill>
        <p:spPr>
          <a:xfrm>
            <a:off x="7775952" y="1718570"/>
            <a:ext cx="4151309" cy="2955953"/>
          </a:xfrm>
          <a:prstGeom prst="rect">
            <a:avLst/>
          </a:prstGeom>
        </p:spPr>
      </p:pic>
      <p:sp>
        <p:nvSpPr>
          <p:cNvPr id="10" name="Title 1">
            <a:extLst>
              <a:ext uri="{FF2B5EF4-FFF2-40B4-BE49-F238E27FC236}">
                <a16:creationId xmlns:a16="http://schemas.microsoft.com/office/drawing/2014/main" id="{6F0DA62B-014F-4C25-9B2E-B0F48F4A69F5}"/>
              </a:ext>
            </a:extLst>
          </p:cNvPr>
          <p:cNvSpPr>
            <a:spLocks noGrp="1"/>
          </p:cNvSpPr>
          <p:nvPr>
            <p:ph type="title"/>
          </p:nvPr>
        </p:nvSpPr>
        <p:spPr>
          <a:xfrm>
            <a:off x="1070517" y="557560"/>
            <a:ext cx="4563673" cy="681451"/>
          </a:xfrm>
          <a:solidFill>
            <a:schemeClr val="accent2">
              <a:lumMod val="60000"/>
              <a:lumOff val="40000"/>
            </a:schemeClr>
          </a:solidFill>
        </p:spPr>
        <p:txBody>
          <a:bodyPr>
            <a:normAutofit/>
          </a:bodyPr>
          <a:lstStyle/>
          <a:p>
            <a:r>
              <a:rPr lang="en-US" sz="2000" dirty="0"/>
              <a:t>Deeper dive at 7/4-7/5</a:t>
            </a:r>
          </a:p>
        </p:txBody>
      </p:sp>
    </p:spTree>
    <p:extLst>
      <p:ext uri="{BB962C8B-B14F-4D97-AF65-F5344CB8AC3E}">
        <p14:creationId xmlns:p14="http://schemas.microsoft.com/office/powerpoint/2010/main" val="15169526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3029</TotalTime>
  <Words>3573</Words>
  <Application>Microsoft Office PowerPoint</Application>
  <PresentationFormat>Widescreen</PresentationFormat>
  <Paragraphs>245</Paragraphs>
  <Slides>30</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Courier New</vt:lpstr>
      <vt:lpstr>Gill Sans MT</vt:lpstr>
      <vt:lpstr>Merriweather</vt:lpstr>
      <vt:lpstr>Open Sans</vt:lpstr>
      <vt:lpstr>raleway</vt:lpstr>
      <vt:lpstr>Roboto</vt:lpstr>
      <vt:lpstr>Symbol</vt:lpstr>
      <vt:lpstr>Parcel</vt:lpstr>
      <vt:lpstr>Predicting NYC 311 Call volume </vt:lpstr>
      <vt:lpstr>Project overview</vt:lpstr>
      <vt:lpstr>PowerPoint Presentation</vt:lpstr>
      <vt:lpstr>The data</vt:lpstr>
      <vt:lpstr>Research question</vt:lpstr>
      <vt:lpstr>Literature review</vt:lpstr>
      <vt:lpstr>exploratory data analysis</vt:lpstr>
      <vt:lpstr>2020 311 request volume overview</vt:lpstr>
      <vt:lpstr>Deeper dive at 7/4-7/5</vt:lpstr>
      <vt:lpstr>Complaint type</vt:lpstr>
      <vt:lpstr>Borough</vt:lpstr>
      <vt:lpstr>descriptor</vt:lpstr>
      <vt:lpstr>agency</vt:lpstr>
      <vt:lpstr>Implementation &amp; model testing</vt:lpstr>
      <vt:lpstr>ARIMA model</vt:lpstr>
      <vt:lpstr>Model parameters</vt:lpstr>
      <vt:lpstr>PowerPoint Presentation</vt:lpstr>
      <vt:lpstr>Model training &amp; Tuning</vt:lpstr>
      <vt:lpstr>Seasonal differencing</vt:lpstr>
      <vt:lpstr>SARIMA MODEL</vt:lpstr>
      <vt:lpstr>Sarima model</vt:lpstr>
      <vt:lpstr>Forecasting</vt:lpstr>
      <vt:lpstr>Model performance evaluation &amp; interpretation</vt:lpstr>
      <vt:lpstr>Sarima model REcap</vt:lpstr>
      <vt:lpstr>Sarima model performance evaluation</vt:lpstr>
      <vt:lpstr>Can we train a model to accurately predict the response time for certain complaint types?  </vt:lpstr>
      <vt:lpstr>Random forest comparison</vt:lpstr>
      <vt:lpstr>results</vt:lpstr>
      <vt:lpstr>Conclusion</vt:lpstr>
      <vt:lpstr>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Overview, Literature Review, and Exploratory Data Analysis</dc:title>
  <dc:creator>mross</dc:creator>
  <cp:lastModifiedBy>mross</cp:lastModifiedBy>
  <cp:revision>94</cp:revision>
  <dcterms:created xsi:type="dcterms:W3CDTF">2021-07-02T14:36:18Z</dcterms:created>
  <dcterms:modified xsi:type="dcterms:W3CDTF">2021-08-03T20:49:36Z</dcterms:modified>
</cp:coreProperties>
</file>