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57" r:id="rId4"/>
    <p:sldId id="262" r:id="rId5"/>
    <p:sldId id="259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80" r:id="rId16"/>
    <p:sldId id="281" r:id="rId17"/>
    <p:sldId id="282" r:id="rId18"/>
    <p:sldId id="283" r:id="rId19"/>
    <p:sldId id="284" r:id="rId20"/>
    <p:sldId id="277" r:id="rId21"/>
    <p:sldId id="278" r:id="rId22"/>
    <p:sldId id="279" r:id="rId23"/>
    <p:sldId id="264" r:id="rId24"/>
    <p:sldId id="265" r:id="rId25"/>
    <p:sldId id="266" r:id="rId26"/>
    <p:sldId id="268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79EBF-9687-4421-973F-7C2D392CD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0EA864-DFF5-400C-8145-4AFABE28B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4CE4FC-D925-4FEF-AEEB-ADE0F0F0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F90D-2861-40A7-9DCE-E10D9F01E69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C26164-E756-42D6-B968-F44834C0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A68705-C728-4990-B35E-781535EE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E4BA-9895-4AC2-A65B-40C1D6462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15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CEF90-06DA-4D69-980A-FB961ADC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CA43BC-6E75-4DFF-839E-21900D5C1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280DD7-8B69-4A21-9AD2-E465CE2F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F90D-2861-40A7-9DCE-E10D9F01E69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A76F6C-97C3-4C55-AB09-DA8BE3DE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34B362-8A62-4D73-9570-A1B6B4DD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E4BA-9895-4AC2-A65B-40C1D6462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19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C66E0D-49FD-4960-9A24-D70D02598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884822-345B-42D3-8B14-C55E8D261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5B19FC-5937-43AE-9FF7-C897193A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F90D-2861-40A7-9DCE-E10D9F01E69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6576B7-B04C-463B-B65C-C34ED37B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88CD9D-BBD7-4159-9223-B4780A20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E4BA-9895-4AC2-A65B-40C1D6462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57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7905E-C14E-4550-BB9B-741386C5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D15EB5-49CE-4BAA-AE03-195B68A6F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C7D4B2-5A91-4E4D-A36F-762C98AD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F90D-2861-40A7-9DCE-E10D9F01E69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680647-D33E-4FD7-AF6F-2F613C53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6CE5C7-4033-49D6-B7D6-70683E4C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E4BA-9895-4AC2-A65B-40C1D6462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84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E3252-7249-41F4-A22D-2085ED9F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088EC4-D317-4D51-B78C-DF96B18D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99464C-DD08-4943-98CE-73D0EA90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F90D-2861-40A7-9DCE-E10D9F01E69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891D0F-8A9A-4C69-B38A-31003A07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9EB8C4-6CCE-4820-9198-E0FF17AE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E4BA-9895-4AC2-A65B-40C1D6462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57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4C24C-DF3E-4954-9132-814E43E2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D530D8-4D4D-4407-B059-12242474A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7BC6C7-E2D2-4E3B-8047-C09C0AE0F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F18D5E-9D3B-4ECA-BD73-DECF2D5C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F90D-2861-40A7-9DCE-E10D9F01E69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AD4615-DD37-4A68-9107-24F95423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0E5277-73D4-458F-A0AE-12168DEC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E4BA-9895-4AC2-A65B-40C1D6462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67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7F7F03-CAD9-40FF-90E0-90AA204E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F9AE01-FE1C-4990-B397-DC4E9E095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B65E3F-8FB9-464F-AB68-5F839B329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9360F92-E381-4E18-BE5D-148B1F7CD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F874E2-1FEF-4E4A-BD1B-B84387F2A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D93CE8-ABD1-42B9-B320-0E62ABA7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F90D-2861-40A7-9DCE-E10D9F01E69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B1C0C3-0076-4A6D-896A-8813B1AD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0E51E4-4E0A-4323-8B7F-F81402A4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E4BA-9895-4AC2-A65B-40C1D6462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30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E7384-D9FF-42CD-9FD3-5FFFDDA4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6AB3DE-40FF-4CFA-9F2F-E202698D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F90D-2861-40A7-9DCE-E10D9F01E69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F0C319-B915-4F09-B7E4-1B30E141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488FC44-C275-4FA1-BB46-8C7672EB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E4BA-9895-4AC2-A65B-40C1D6462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99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B0A9BF-763E-4DD4-B2C0-E9D3C77E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F90D-2861-40A7-9DCE-E10D9F01E69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C92D26-1490-4D9F-91F9-D74AB32F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8942D6-03AF-42C4-BFAE-FCF707F1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E4BA-9895-4AC2-A65B-40C1D6462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96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69BE8-123F-4242-8150-75DB48B60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41189F-FC8C-4B81-B62A-F85C1EB00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7F6A29-31BC-4962-99AB-D1C5F91D5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713EAD-31B5-4E79-9F3C-EE56E864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F90D-2861-40A7-9DCE-E10D9F01E69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018A16-3F2A-4149-98B0-6667E3AA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984FF1-4EA5-4EB2-8088-6F3E96CB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E4BA-9895-4AC2-A65B-40C1D6462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69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B945A-1F11-44BA-A2BE-51BC16B2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49ACE1-C9A2-466D-B228-DA7B2851D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285D9C-C8E9-495C-9A0C-045C3B003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76FC3A-856C-48E3-9786-316531D9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F90D-2861-40A7-9DCE-E10D9F01E69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3100AB-E3FD-41C8-A0C4-0FD78DF7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17ABF6-9969-4D82-BAB1-A12F7491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E4BA-9895-4AC2-A65B-40C1D6462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52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2CD95-0CC9-410F-B683-5C1AECF2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BFE8B2-9BA2-4489-9C42-281D877EF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62C939-40ED-492A-894F-5E5A9C4A4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8F90D-2861-40A7-9DCE-E10D9F01E69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50E07B-F3D5-42CE-B259-A2AA29E4F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979A6-9EDD-4DF2-A614-6937053F8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8E4BA-9895-4AC2-A65B-40C1D6462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29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878DC-33C9-4C2A-97D8-62F90F46A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40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Интерпретация  ЭКГ с помощью </a:t>
            </a:r>
            <a:r>
              <a:rPr lang="ru-RU" dirty="0" err="1"/>
              <a:t>свёрточной</a:t>
            </a:r>
            <a:r>
              <a:rPr lang="ru-RU" dirty="0"/>
              <a:t> нейросети</a:t>
            </a:r>
            <a:r>
              <a:rPr lang="en-US" dirty="0"/>
              <a:t> (CNN)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CAD5FD-EF36-4102-9EF8-A7A2DB26A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097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916CD-ECDB-4C03-AE62-31D6EAF6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MaxPooling2D (2 x 2)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62C0FAB-4BE6-4D11-A373-D05B39DB3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98" y="3083827"/>
            <a:ext cx="10842947" cy="1841911"/>
          </a:xfrm>
        </p:spPr>
      </p:pic>
    </p:spTree>
    <p:extLst>
      <p:ext uri="{BB962C8B-B14F-4D97-AF65-F5344CB8AC3E}">
        <p14:creationId xmlns:p14="http://schemas.microsoft.com/office/powerpoint/2010/main" val="23981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0D8DC-8569-4B11-BE3E-44CD4201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Второй слой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3A1EB-B278-46BE-B80B-FB817156C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Второй </a:t>
            </a:r>
            <a:r>
              <a:rPr lang="ru-RU" sz="3200" dirty="0" err="1"/>
              <a:t>свёрточный</a:t>
            </a:r>
            <a:r>
              <a:rPr lang="ru-RU" sz="3200" dirty="0"/>
              <a:t> слой плюс слой </a:t>
            </a:r>
            <a:r>
              <a:rPr lang="ru-RU" sz="3200" dirty="0" err="1"/>
              <a:t>подвыборки</a:t>
            </a:r>
            <a:endParaRPr lang="ru-RU" sz="3200" dirty="0"/>
          </a:p>
          <a:p>
            <a:endParaRPr lang="ru-RU" sz="3200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055482-2C6D-48D5-AE70-C2F7D2B41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031517"/>
            <a:ext cx="10515599" cy="181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99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C8EA8-93BF-4798-B50C-D24D4B9A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Третий слой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8FEB53-82D8-4DDA-B898-6ECBB0FEC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Третий </a:t>
            </a:r>
            <a:r>
              <a:rPr lang="ru-RU" sz="3200" dirty="0" err="1"/>
              <a:t>свёрточный</a:t>
            </a:r>
            <a:r>
              <a:rPr lang="ru-RU" sz="3200" dirty="0"/>
              <a:t> слой плюс слой </a:t>
            </a:r>
            <a:r>
              <a:rPr lang="ru-RU" sz="3200" dirty="0" err="1"/>
              <a:t>подвыборки</a:t>
            </a:r>
            <a:endParaRPr lang="ru-RU" sz="3200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8A3168-0359-49F6-AA62-F41EA0ABF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14306"/>
            <a:ext cx="8704385" cy="190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26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9AB69-1D5F-43B8-82A2-D9F7DFD0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Полносвязная</a:t>
            </a:r>
            <a:r>
              <a:rPr lang="ru-RU" dirty="0"/>
              <a:t> часть нейронной сети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C70EDB-B077-4DA2-B1C8-1BC615063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57" y="3001108"/>
            <a:ext cx="10625241" cy="2250830"/>
          </a:xfrm>
        </p:spPr>
      </p:pic>
    </p:spTree>
    <p:extLst>
      <p:ext uri="{BB962C8B-B14F-4D97-AF65-F5344CB8AC3E}">
        <p14:creationId xmlns:p14="http://schemas.microsoft.com/office/powerpoint/2010/main" val="3743097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EC99C-0DC5-4F84-8497-5026795B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Полносвязная</a:t>
            </a:r>
            <a:r>
              <a:rPr lang="ru-RU" dirty="0"/>
              <a:t> часть нейронной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4E1745-6C2F-47BF-80E8-7CDC3B4E8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/>
              <a:t>Flatten</a:t>
            </a:r>
            <a:r>
              <a:rPr lang="ru-RU" sz="3200" u="sng" dirty="0"/>
              <a:t>()</a:t>
            </a:r>
            <a:r>
              <a:rPr lang="en-US" sz="3200" u="sng" dirty="0"/>
              <a:t> </a:t>
            </a:r>
            <a:r>
              <a:rPr lang="en-US" sz="3200" dirty="0"/>
              <a:t>– </a:t>
            </a:r>
            <a:r>
              <a:rPr lang="ru-RU" sz="3200" dirty="0"/>
              <a:t>преобразует двумерный вывод из предыдущих слоёв в одномерный вектор</a:t>
            </a:r>
          </a:p>
          <a:p>
            <a:r>
              <a:rPr lang="en-US" sz="3200" u="sng" dirty="0"/>
              <a:t>Dense(128) </a:t>
            </a:r>
            <a:r>
              <a:rPr lang="en-US" sz="3200" dirty="0"/>
              <a:t>– </a:t>
            </a:r>
            <a:r>
              <a:rPr lang="ru-RU" sz="3200" dirty="0" err="1"/>
              <a:t>полносвязная</a:t>
            </a:r>
            <a:r>
              <a:rPr lang="ru-RU" sz="3200" dirty="0"/>
              <a:t> сеть из 128 нейронов (сюда подаётся одномерный вектор из </a:t>
            </a:r>
            <a:r>
              <a:rPr lang="en-US" sz="3200" dirty="0"/>
              <a:t>Flatten()</a:t>
            </a:r>
          </a:p>
          <a:p>
            <a:r>
              <a:rPr lang="en-US" sz="3200" u="sng" dirty="0"/>
              <a:t>Dropout(0.5</a:t>
            </a:r>
            <a:r>
              <a:rPr lang="en-US" sz="3200" dirty="0"/>
              <a:t>)</a:t>
            </a:r>
            <a:r>
              <a:rPr lang="ru-RU" sz="3200" dirty="0"/>
              <a:t>  - предотвращение переобучения</a:t>
            </a:r>
            <a:endParaRPr lang="en-US" sz="3200" dirty="0"/>
          </a:p>
          <a:p>
            <a:r>
              <a:rPr lang="en-US" sz="3200" u="sng" dirty="0"/>
              <a:t>Dense(3)</a:t>
            </a:r>
            <a:r>
              <a:rPr lang="en-US" sz="3200" dirty="0"/>
              <a:t> – </a:t>
            </a:r>
            <a:r>
              <a:rPr lang="ru-RU" sz="3200" dirty="0"/>
              <a:t>входной слой ( количество нейронов = количество классов)</a:t>
            </a:r>
          </a:p>
          <a:p>
            <a:r>
              <a:rPr lang="en-US" sz="3200" u="sng" dirty="0"/>
              <a:t>‘</a:t>
            </a:r>
            <a:r>
              <a:rPr lang="en-US" sz="3200" u="sng" dirty="0" err="1"/>
              <a:t>softmax</a:t>
            </a:r>
            <a:r>
              <a:rPr lang="en-US" sz="3200" dirty="0"/>
              <a:t>’ – </a:t>
            </a:r>
            <a:r>
              <a:rPr lang="ru-RU" sz="3200" dirty="0"/>
              <a:t>активация выходного слоя нейронов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4615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8B30F-3B85-4F3E-9116-23CFEB82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Компиляция модели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51C67C8-B476-4239-837D-174C360EF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85" y="2461845"/>
            <a:ext cx="10254327" cy="2621844"/>
          </a:xfrm>
        </p:spPr>
      </p:pic>
    </p:spTree>
    <p:extLst>
      <p:ext uri="{BB962C8B-B14F-4D97-AF65-F5344CB8AC3E}">
        <p14:creationId xmlns:p14="http://schemas.microsoft.com/office/powerpoint/2010/main" val="1767098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4BBE1-2742-4BC5-A08E-CB41DC65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Компиляция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364014-627E-43A5-8C99-DFC351186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err="1"/>
              <a:t>Categorical_crossentropy</a:t>
            </a:r>
            <a:r>
              <a:rPr lang="en-US" sz="3200" dirty="0"/>
              <a:t>  - </a:t>
            </a:r>
            <a:r>
              <a:rPr lang="ru-RU" sz="3200" dirty="0" err="1"/>
              <a:t>многоклассовая</a:t>
            </a:r>
            <a:r>
              <a:rPr lang="ru-RU" sz="3200" dirty="0"/>
              <a:t> классификация</a:t>
            </a:r>
          </a:p>
          <a:p>
            <a:pPr marL="0" indent="0">
              <a:buNone/>
            </a:pPr>
            <a:endParaRPr lang="ru-RU" sz="3200" dirty="0"/>
          </a:p>
          <a:p>
            <a:r>
              <a:rPr lang="en-US" sz="3200" u="sng" dirty="0"/>
              <a:t>‘</a:t>
            </a:r>
            <a:r>
              <a:rPr lang="en-US" sz="3200" u="sng" dirty="0" err="1"/>
              <a:t>sgd</a:t>
            </a:r>
            <a:r>
              <a:rPr lang="en-US" sz="3200" dirty="0"/>
              <a:t>’  </a:t>
            </a:r>
            <a:r>
              <a:rPr lang="ru-RU" sz="3200" dirty="0"/>
              <a:t> - </a:t>
            </a:r>
            <a:r>
              <a:rPr lang="ru-RU" sz="3200" dirty="0" err="1"/>
              <a:t>оптимайзер</a:t>
            </a:r>
            <a:r>
              <a:rPr lang="ru-RU" sz="3200" dirty="0"/>
              <a:t> (стохастический градиент спуска)</a:t>
            </a:r>
          </a:p>
          <a:p>
            <a:pPr marL="0" indent="0">
              <a:buNone/>
            </a:pPr>
            <a:endParaRPr lang="ru-RU" sz="3200" dirty="0"/>
          </a:p>
          <a:p>
            <a:r>
              <a:rPr lang="en-US" sz="3200" u="sng" dirty="0" err="1"/>
              <a:t>Datagen</a:t>
            </a:r>
            <a:r>
              <a:rPr lang="en-US" sz="3200" dirty="0"/>
              <a:t> – </a:t>
            </a:r>
            <a:r>
              <a:rPr lang="ru-RU" sz="3200" dirty="0"/>
              <a:t>создание генератора изображений (1. /255 – деление 1 пикселя на 255)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7188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5F16C-F6C6-44FE-AD4E-233B68C9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– </a:t>
            </a:r>
            <a:r>
              <a:rPr lang="ru-RU" dirty="0"/>
              <a:t>Стохастический градиент спуска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447AD33-FE82-42C0-BED6-0E1965504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703" y="1389898"/>
            <a:ext cx="7364220" cy="5468102"/>
          </a:xfrm>
        </p:spPr>
      </p:pic>
    </p:spTree>
    <p:extLst>
      <p:ext uri="{BB962C8B-B14F-4D97-AF65-F5344CB8AC3E}">
        <p14:creationId xmlns:p14="http://schemas.microsoft.com/office/powerpoint/2010/main" val="3749447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CCDED-20AA-49E1-BFC6-9CE222D3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Обучение с помощью генераторов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68A3D8-7975-4B14-BC60-333BAE631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sz="3200" dirty="0"/>
              <a:t>Плюс тоже действие с </a:t>
            </a:r>
            <a:r>
              <a:rPr lang="en-US" sz="3200" dirty="0" err="1"/>
              <a:t>val_dir</a:t>
            </a:r>
            <a:r>
              <a:rPr lang="en-US" sz="3200" dirty="0"/>
              <a:t>, </a:t>
            </a:r>
            <a:r>
              <a:rPr lang="en-US" sz="3200" dirty="0" err="1"/>
              <a:t>test_dir</a:t>
            </a:r>
            <a:endParaRPr lang="ru-RU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4F7D78-1DD9-41D0-97ED-55018D200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69" y="1974958"/>
            <a:ext cx="9998915" cy="29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05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8115E-B994-4E4A-A58C-268BC8A3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Обучение с помощью генераторов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78A1BB9-EF44-4D1F-9256-EB2904959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u="sng" dirty="0" err="1"/>
              <a:t>Model.evaluate_generato</a:t>
            </a:r>
            <a:r>
              <a:rPr lang="en-US" sz="3200" dirty="0" err="1"/>
              <a:t>r</a:t>
            </a:r>
            <a:r>
              <a:rPr lang="en-US" sz="3200" dirty="0"/>
              <a:t> – </a:t>
            </a:r>
            <a:r>
              <a:rPr lang="ru-RU" sz="3200" dirty="0"/>
              <a:t>оценка качества работы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584428-7C70-44B4-B659-A9A7732C5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44" y="3429000"/>
            <a:ext cx="10247325" cy="283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9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B0B298-23A3-4E8A-BA8A-8305504B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Общие сведения о </a:t>
            </a:r>
            <a:r>
              <a:rPr lang="en-US" dirty="0"/>
              <a:t>CNN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590D3E5-CB9D-49AB-9E9C-CF8DC9C9C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02" y="2414953"/>
            <a:ext cx="10098736" cy="3109719"/>
          </a:xfrm>
        </p:spPr>
      </p:pic>
    </p:spTree>
    <p:extLst>
      <p:ext uri="{BB962C8B-B14F-4D97-AF65-F5344CB8AC3E}">
        <p14:creationId xmlns:p14="http://schemas.microsoft.com/office/powerpoint/2010/main" val="825926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3A8CE-2429-498A-AE80-E7AC7CAE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Процесс обучения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22979CA-7C5F-4212-BD88-891F5E60F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9900"/>
            <a:ext cx="10692117" cy="1798991"/>
          </a:xfrm>
        </p:spPr>
      </p:pic>
    </p:spTree>
    <p:extLst>
      <p:ext uri="{BB962C8B-B14F-4D97-AF65-F5344CB8AC3E}">
        <p14:creationId xmlns:p14="http://schemas.microsoft.com/office/powerpoint/2010/main" val="3911129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FFD0C-6C5F-4632-A2E6-19F9191B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Процесс обучения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33B3FF-1A19-4B00-8660-870F0320C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024554"/>
            <a:ext cx="10710733" cy="1716140"/>
          </a:xfrm>
        </p:spPr>
      </p:pic>
    </p:spTree>
    <p:extLst>
      <p:ext uri="{BB962C8B-B14F-4D97-AF65-F5344CB8AC3E}">
        <p14:creationId xmlns:p14="http://schemas.microsoft.com/office/powerpoint/2010/main" val="2750581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3BDD8-BCC1-4EE3-9C5A-6F549BE2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Процесс обучения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426BCB-6FA6-4309-B526-50B31B6AA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07" y="3212123"/>
            <a:ext cx="10643900" cy="1570892"/>
          </a:xfrm>
        </p:spPr>
      </p:pic>
    </p:spTree>
    <p:extLst>
      <p:ext uri="{BB962C8B-B14F-4D97-AF65-F5344CB8AC3E}">
        <p14:creationId xmlns:p14="http://schemas.microsoft.com/office/powerpoint/2010/main" val="3275497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2A1CB-7D97-4FBB-A55D-F294D024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PyQt5</a:t>
            </a:r>
            <a:r>
              <a:rPr lang="ru-RU" dirty="0"/>
              <a:t> виджет для анализа изображения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5D1A90D-DECB-482A-90EE-B64D3114C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82" y="961293"/>
            <a:ext cx="8274861" cy="5896708"/>
          </a:xfrm>
        </p:spPr>
      </p:pic>
    </p:spTree>
    <p:extLst>
      <p:ext uri="{BB962C8B-B14F-4D97-AF65-F5344CB8AC3E}">
        <p14:creationId xmlns:p14="http://schemas.microsoft.com/office/powerpoint/2010/main" val="4023095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64D63-91C1-4587-AA0E-03D69AA3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6E6D5CC-30E0-4381-BAF3-E99E18764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80" y="0"/>
            <a:ext cx="9657917" cy="6813062"/>
          </a:xfrm>
        </p:spPr>
      </p:pic>
    </p:spTree>
    <p:extLst>
      <p:ext uri="{BB962C8B-B14F-4D97-AF65-F5344CB8AC3E}">
        <p14:creationId xmlns:p14="http://schemas.microsoft.com/office/powerpoint/2010/main" val="310624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5828A-36CD-48B6-8530-CF59B89A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9A6F260-835C-45E2-8D0A-A95EF315C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540" y="0"/>
            <a:ext cx="8489776" cy="6896133"/>
          </a:xfrm>
        </p:spPr>
      </p:pic>
    </p:spTree>
    <p:extLst>
      <p:ext uri="{BB962C8B-B14F-4D97-AF65-F5344CB8AC3E}">
        <p14:creationId xmlns:p14="http://schemas.microsoft.com/office/powerpoint/2010/main" val="3480737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69A39-9DBC-4F4F-A2AE-382C9818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Минусы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F57DBE-71DF-41AA-9CD6-5CD63F3AC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ru-RU" sz="3200" dirty="0"/>
              <a:t>Маленькая обучающая выборка</a:t>
            </a:r>
            <a:endParaRPr lang="en-US" sz="3200" dirty="0"/>
          </a:p>
          <a:p>
            <a:pPr marL="0" indent="0">
              <a:buNone/>
            </a:pPr>
            <a:endParaRPr lang="ru-RU" sz="3200" dirty="0"/>
          </a:p>
          <a:p>
            <a:r>
              <a:rPr lang="en-US" sz="3200" dirty="0"/>
              <a:t> </a:t>
            </a:r>
            <a:r>
              <a:rPr lang="ru-RU" sz="3200" dirty="0"/>
              <a:t>Требовательность к качеству изображения</a:t>
            </a:r>
            <a:endParaRPr lang="en-US" sz="3200" dirty="0"/>
          </a:p>
          <a:p>
            <a:pPr marL="0" indent="0">
              <a:buNone/>
            </a:pPr>
            <a:r>
              <a:rPr lang="ru-RU" sz="3200" dirty="0"/>
              <a:t> </a:t>
            </a:r>
          </a:p>
          <a:p>
            <a:r>
              <a:rPr lang="ru-RU" sz="3200" dirty="0"/>
              <a:t> Недостаточно функциональная (распознает только 3 варианта ЭКГ)</a:t>
            </a:r>
          </a:p>
        </p:txBody>
      </p:sp>
    </p:spTree>
    <p:extLst>
      <p:ext uri="{BB962C8B-B14F-4D97-AF65-F5344CB8AC3E}">
        <p14:creationId xmlns:p14="http://schemas.microsoft.com/office/powerpoint/2010/main" val="331496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6BDB1-3838-4612-8EC5-BCBCA91D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893245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Общие сведения о </a:t>
            </a:r>
            <a:r>
              <a:rPr lang="en-US" sz="4400" dirty="0"/>
              <a:t>CNN</a:t>
            </a:r>
            <a:endParaRPr lang="ru-RU" sz="4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E8F9AB-F7B5-4A59-A912-108A97D5DF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8FDCF3-13B1-4FFF-BCA9-5CF3CDE1D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94" y="1661595"/>
            <a:ext cx="10172156" cy="519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5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951F9-42DB-45BE-BF57-94CBF7E4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Создание ядра свёртки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2D3D783-C17B-4019-B831-672D1DDFE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46" y="948667"/>
            <a:ext cx="6705600" cy="5931877"/>
          </a:xfrm>
        </p:spPr>
      </p:pic>
    </p:spTree>
    <p:extLst>
      <p:ext uri="{BB962C8B-B14F-4D97-AF65-F5344CB8AC3E}">
        <p14:creationId xmlns:p14="http://schemas.microsoft.com/office/powerpoint/2010/main" val="349018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75989-2DFC-4FBC-B7E8-E710AE44B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68537"/>
            <a:ext cx="10515600" cy="961291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Архитектура моей модели нейронной сети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551486-628D-4F9E-8234-4668A038F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45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3B976-C3B7-474B-9E04-D8E03EA9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Первый </a:t>
            </a:r>
            <a:r>
              <a:rPr lang="ru-RU" dirty="0" err="1"/>
              <a:t>свёрточный</a:t>
            </a:r>
            <a:r>
              <a:rPr lang="ru-RU" dirty="0"/>
              <a:t> слой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2DA0F284-4518-4E2F-85EE-8FB2636D5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err="1"/>
              <a:t>Свёрточный</a:t>
            </a:r>
            <a:r>
              <a:rPr lang="ru-RU" sz="3200" dirty="0"/>
              <a:t> слой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sz="3200" dirty="0"/>
              <a:t>Слой </a:t>
            </a:r>
            <a:r>
              <a:rPr lang="ru-RU" sz="3200" dirty="0" err="1"/>
              <a:t>подвыборки</a:t>
            </a:r>
            <a:endParaRPr lang="ru-RU" sz="32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C5D6271-ACBE-4DFC-97C1-004FB8B54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6779"/>
            <a:ext cx="10515600" cy="141088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F2DC660-6082-4DB5-AE5F-0D51C0749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158154"/>
            <a:ext cx="7203832" cy="71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4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5358A-7339-4DE1-8FB0-48586BD3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Первый </a:t>
            </a:r>
            <a:r>
              <a:rPr lang="ru-RU" dirty="0" err="1"/>
              <a:t>свёрточный</a:t>
            </a:r>
            <a:r>
              <a:rPr lang="ru-RU" dirty="0"/>
              <a:t> слой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364337-C181-4628-A932-5ADBF39F6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3200" u="sng" dirty="0"/>
              <a:t>Convolution2D</a:t>
            </a:r>
            <a:r>
              <a:rPr lang="en-US" sz="3200" dirty="0"/>
              <a:t> –</a:t>
            </a:r>
            <a:r>
              <a:rPr lang="ru-RU" sz="3200" dirty="0"/>
              <a:t>двумерные данные (32 – количество карт признаков, (3,3) – размер ядра свёртки</a:t>
            </a:r>
          </a:p>
          <a:p>
            <a:r>
              <a:rPr lang="en-US" sz="3200" u="sng" dirty="0" err="1"/>
              <a:t>input_shape</a:t>
            </a:r>
            <a:r>
              <a:rPr lang="en-US" sz="3200" u="sng" dirty="0"/>
              <a:t>  - </a:t>
            </a:r>
            <a:r>
              <a:rPr lang="en-US" sz="3200" dirty="0"/>
              <a:t> </a:t>
            </a:r>
            <a:r>
              <a:rPr lang="ru-RU" sz="3200" dirty="0"/>
              <a:t>размер входного изображения</a:t>
            </a:r>
            <a:endParaRPr lang="en-US" sz="3200" dirty="0"/>
          </a:p>
          <a:p>
            <a:r>
              <a:rPr lang="en-US" sz="3200" u="sng" dirty="0"/>
              <a:t>‘</a:t>
            </a:r>
            <a:r>
              <a:rPr lang="en-US" sz="3200" u="sng" dirty="0" err="1"/>
              <a:t>relu</a:t>
            </a:r>
            <a:r>
              <a:rPr lang="en-US" sz="3200" u="sng" dirty="0"/>
              <a:t>’</a:t>
            </a:r>
            <a:r>
              <a:rPr lang="en-US" sz="3200" dirty="0"/>
              <a:t>– </a:t>
            </a:r>
            <a:r>
              <a:rPr lang="ru-RU" sz="3200" dirty="0"/>
              <a:t>функция активации, определяет выходное значение нейрона в зависимости от результата взвешенной суммы входов и порогового значения. (возвращает </a:t>
            </a:r>
            <a:r>
              <a:rPr lang="en-US" sz="3200" dirty="0"/>
              <a:t>x, </a:t>
            </a:r>
            <a:r>
              <a:rPr lang="ru-RU" sz="3200" dirty="0"/>
              <a:t>если он больше 0)</a:t>
            </a:r>
          </a:p>
          <a:p>
            <a:r>
              <a:rPr lang="en-US" sz="3200" u="sng" dirty="0" err="1"/>
              <a:t>MaxPolling</a:t>
            </a:r>
            <a:r>
              <a:rPr lang="en-US" sz="3200" u="sng" dirty="0"/>
              <a:t> </a:t>
            </a:r>
            <a:r>
              <a:rPr lang="en-US" sz="3200" dirty="0"/>
              <a:t>– </a:t>
            </a:r>
            <a:r>
              <a:rPr lang="ru-RU" sz="3200" dirty="0"/>
              <a:t>отбор наибольших значений</a:t>
            </a:r>
            <a:endParaRPr lang="en-US" sz="3200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653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F1142-C843-40DD-B30B-ED0A40911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108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Relu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DEE65DD-CA4C-4F53-9167-899845B5D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637" y="1690688"/>
            <a:ext cx="7652542" cy="5167312"/>
          </a:xfrm>
        </p:spPr>
      </p:pic>
    </p:spTree>
    <p:extLst>
      <p:ext uri="{BB962C8B-B14F-4D97-AF65-F5344CB8AC3E}">
        <p14:creationId xmlns:p14="http://schemas.microsoft.com/office/powerpoint/2010/main" val="329260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0BD16-339E-4A76-97DA-B8027C6F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53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MaxPooling2D (</a:t>
            </a:r>
            <a:r>
              <a:rPr lang="ru-RU" dirty="0"/>
              <a:t>2</a:t>
            </a:r>
            <a:r>
              <a:rPr lang="en-US" dirty="0"/>
              <a:t> x </a:t>
            </a:r>
            <a:r>
              <a:rPr lang="ru-RU" dirty="0"/>
              <a:t>2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10852FB-4353-41ED-A530-BF85B3D76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31" y="1526147"/>
            <a:ext cx="8132324" cy="5357970"/>
          </a:xfrm>
        </p:spPr>
      </p:pic>
    </p:spTree>
    <p:extLst>
      <p:ext uri="{BB962C8B-B14F-4D97-AF65-F5344CB8AC3E}">
        <p14:creationId xmlns:p14="http://schemas.microsoft.com/office/powerpoint/2010/main" val="18128563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265</Words>
  <Application>Microsoft Office PowerPoint</Application>
  <PresentationFormat>Широкоэкранный</PresentationFormat>
  <Paragraphs>63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Тема Office</vt:lpstr>
      <vt:lpstr>Интерпретация  ЭКГ с помощью свёрточной нейросети (CNN)</vt:lpstr>
      <vt:lpstr>Общие сведения о CNN</vt:lpstr>
      <vt:lpstr>Общие сведения о CNN</vt:lpstr>
      <vt:lpstr>Создание ядра свёртки</vt:lpstr>
      <vt:lpstr>Архитектура моей модели нейронной сети</vt:lpstr>
      <vt:lpstr>Первый свёрточный слой</vt:lpstr>
      <vt:lpstr>Первый свёрточный слой</vt:lpstr>
      <vt:lpstr>Relu </vt:lpstr>
      <vt:lpstr>MaxPooling2D (2 x 2)</vt:lpstr>
      <vt:lpstr>MaxPooling2D (2 x 2)</vt:lpstr>
      <vt:lpstr>Второй слой</vt:lpstr>
      <vt:lpstr>Третий слой</vt:lpstr>
      <vt:lpstr>Полносвязная часть нейронной сети</vt:lpstr>
      <vt:lpstr>Полносвязная часть нейронной сети</vt:lpstr>
      <vt:lpstr>Компиляция модели</vt:lpstr>
      <vt:lpstr>Компиляция модели</vt:lpstr>
      <vt:lpstr>SGD – Стохастический градиент спуска</vt:lpstr>
      <vt:lpstr>Обучение с помощью генераторов</vt:lpstr>
      <vt:lpstr>Обучение с помощью генераторов</vt:lpstr>
      <vt:lpstr>Процесс обучения</vt:lpstr>
      <vt:lpstr>Процесс обучения</vt:lpstr>
      <vt:lpstr>Процесс обучения</vt:lpstr>
      <vt:lpstr>PyQt5 виджет для анализа изображения</vt:lpstr>
      <vt:lpstr>Презентация PowerPoint</vt:lpstr>
      <vt:lpstr>Презентация PowerPoint</vt:lpstr>
      <vt:lpstr>Минусы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Интерпритация  ЭКГ с помощью свёрточной нейросети</dc:title>
  <dc:creator>Федор Кондратьев</dc:creator>
  <cp:lastModifiedBy>Федор Кондратьев</cp:lastModifiedBy>
  <cp:revision>25</cp:revision>
  <dcterms:created xsi:type="dcterms:W3CDTF">2021-10-04T19:56:23Z</dcterms:created>
  <dcterms:modified xsi:type="dcterms:W3CDTF">2021-10-07T19:51:04Z</dcterms:modified>
</cp:coreProperties>
</file>