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9"/>
  </p:notesMasterIdLst>
  <p:sldIdLst>
    <p:sldId id="258" r:id="rId2"/>
    <p:sldId id="272" r:id="rId3"/>
    <p:sldId id="267" r:id="rId4"/>
    <p:sldId id="273" r:id="rId5"/>
    <p:sldId id="274" r:id="rId6"/>
    <p:sldId id="275" r:id="rId7"/>
    <p:sldId id="276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6666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7"/>
  </p:normalViewPr>
  <p:slideViewPr>
    <p:cSldViewPr>
      <p:cViewPr varScale="1">
        <p:scale>
          <a:sx n="99" d="100"/>
          <a:sy n="99" d="100"/>
        </p:scale>
        <p:origin x="147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4100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14313"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F019BC1C-AD5A-5A4F-BD0E-E2D979AE2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323CF4B1-105C-1D48-AB49-1C1AF538C83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A1D4501F-7F85-AF43-939C-3C4CB787B2E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8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“simplified</a:t>
            </a:r>
            <a:r>
              <a:rPr lang="en-US" baseline="0" dirty="0" smtClean="0"/>
              <a:t> food web” for </a:t>
            </a:r>
            <a:r>
              <a:rPr lang="en-US" dirty="0" smtClean="0"/>
              <a:t>northwestern Atlantic Cod from Prof. David </a:t>
            </a:r>
            <a:r>
              <a:rPr lang="en-US" dirty="0" err="1" smtClean="0"/>
              <a:t>Lavigne</a:t>
            </a:r>
            <a:r>
              <a:rPr lang="en-US" dirty="0" smtClean="0"/>
              <a:t>, Natural Sciences and Engineering Research Council </a:t>
            </a:r>
          </a:p>
          <a:p>
            <a:r>
              <a:rPr lang="en-US" dirty="0" smtClean="0"/>
              <a:t>Based on figure at http://</a:t>
            </a:r>
            <a:r>
              <a:rPr lang="en-US" dirty="0" err="1" smtClean="0"/>
              <a:t>www.fisherycrisis.com</a:t>
            </a:r>
            <a:r>
              <a:rPr lang="en-US" dirty="0" smtClean="0"/>
              <a:t>/coral7.html</a:t>
            </a:r>
          </a:p>
        </p:txBody>
      </p:sp>
    </p:spTree>
    <p:extLst>
      <p:ext uri="{BB962C8B-B14F-4D97-AF65-F5344CB8AC3E}">
        <p14:creationId xmlns:p14="http://schemas.microsoft.com/office/powerpoint/2010/main" val="137282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3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3A7E2-0F05-2D47-8871-8CA200310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55645-0BB2-A046-9332-91BBEDE96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C9707-719E-674D-99DD-915DF7240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6DBBE-789E-D84A-A6F9-2C05088D6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639C9-F062-1840-A905-77838E3AF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D3EAC-F44E-3843-B462-DE847714F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5B675-A3B5-4F47-A6C5-9170B3F14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7261A-97C4-C443-A400-AF6D99B4E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D8211-A14D-D441-A13B-B6C57964B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E7567-84DA-A044-8040-052E5FF8E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15384-80F3-A246-8DAC-9F3B07386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6" y="225426"/>
            <a:ext cx="1916112" cy="1269424"/>
          </a:xfrm>
          <a:prstGeom prst="rect">
            <a:avLst/>
          </a:prstGeom>
        </p:spPr>
      </p:pic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228600" y="227013"/>
            <a:ext cx="9599613" cy="6718300"/>
            <a:chOff x="144" y="143"/>
            <a:chExt cx="6047" cy="4232"/>
          </a:xfrm>
        </p:grpSpPr>
        <p:sp>
          <p:nvSpPr>
            <p:cNvPr id="2" name="Line 3"/>
            <p:cNvSpPr>
              <a:spLocks noChangeShapeType="1"/>
            </p:cNvSpPr>
            <p:nvPr/>
          </p:nvSpPr>
          <p:spPr bwMode="auto">
            <a:xfrm>
              <a:off x="288" y="4376"/>
              <a:ext cx="5758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 flipV="1">
              <a:off x="144" y="283"/>
              <a:ext cx="0" cy="3952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288" y="145"/>
              <a:ext cx="5902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6192" y="183"/>
              <a:ext cx="0" cy="4053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 flipV="1">
              <a:off x="144" y="142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6048" y="4231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144" y="4235"/>
              <a:ext cx="142" cy="139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03238" y="6884988"/>
            <a:ext cx="235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4988"/>
            <a:ext cx="2349500" cy="520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marL="215900" indent="-214313">
              <a:lnSpc>
                <a:spcPct val="100000"/>
              </a:lnSpc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1C758FD8-C1C3-014D-9150-D4AEF8A2A7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j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j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681162" y="274637"/>
            <a:ext cx="8166100" cy="88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smtClean="0"/>
              <a:t>Academic Research </a:t>
            </a:r>
            <a:r>
              <a:rPr lang="en-US" sz="4000" dirty="0" smtClean="0"/>
              <a:t>Computing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73112" y="1220050"/>
            <a:ext cx="90741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457200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854075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>
              <a:spcAft>
                <a:spcPts val="1425"/>
              </a:spcAft>
            </a:pPr>
            <a:r>
              <a:rPr lang="en-US" altLang="en-US" sz="3200" b="1" dirty="0" smtClean="0">
                <a:solidFill>
                  <a:srgbClr val="000000"/>
                </a:solidFill>
              </a:rPr>
              <a:t>MYTHS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</a:t>
            </a:r>
            <a:r>
              <a:rPr lang="en-US" altLang="en-US" sz="3200" i="1" dirty="0" smtClean="0">
                <a:solidFill>
                  <a:srgbClr val="000000"/>
                </a:solidFill>
              </a:rPr>
              <a:t>Someone</a:t>
            </a:r>
            <a:r>
              <a:rPr lang="en-US" altLang="en-US" sz="3200" dirty="0" smtClean="0">
                <a:solidFill>
                  <a:srgbClr val="000000"/>
                </a:solidFill>
              </a:rPr>
              <a:t> will do it</a:t>
            </a:r>
            <a:r>
              <a:rPr lang="is-IS" altLang="en-US" sz="3200" dirty="0" smtClean="0">
                <a:solidFill>
                  <a:srgbClr val="000000"/>
                </a:solidFill>
              </a:rPr>
              <a:t>…</a:t>
            </a:r>
            <a:r>
              <a:rPr lang="en-US" altLang="en-US" sz="3200" dirty="0" smtClean="0">
                <a:solidFill>
                  <a:srgbClr val="000000"/>
                </a:solidFill>
              </a:rPr>
              <a:t>” </a:t>
            </a:r>
          </a:p>
          <a:p>
            <a:pPr marL="0" indent="0" eaLnBrk="1">
              <a:spcAft>
                <a:spcPts val="1425"/>
              </a:spcAft>
            </a:pP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</a:rPr>
              <a:t>              “Just ask the post-docs for help.”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marL="0" indent="0" eaLnBrk="1">
              <a:spcAft>
                <a:spcPts val="1425"/>
              </a:spcAft>
            </a:pPr>
            <a:r>
              <a:rPr lang="en-US" altLang="en-US" sz="3200" b="1" dirty="0" smtClean="0">
                <a:solidFill>
                  <a:srgbClr val="000000"/>
                </a:solidFill>
              </a:rPr>
              <a:t>REALITY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“You’re here (in academia) to learn.”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Many </a:t>
            </a:r>
            <a:r>
              <a:rPr lang="en-US" altLang="en-US" sz="3200" dirty="0" smtClean="0">
                <a:solidFill>
                  <a:srgbClr val="000000"/>
                </a:solidFill>
              </a:rPr>
              <a:t>scientists </a:t>
            </a:r>
            <a:r>
              <a:rPr lang="en-US" altLang="en-US" sz="3200" dirty="0">
                <a:solidFill>
                  <a:srgbClr val="000000"/>
                </a:solidFill>
              </a:rPr>
              <a:t>spend much of their </a:t>
            </a:r>
            <a:r>
              <a:rPr lang="en-US" altLang="en-US" sz="3200" dirty="0" smtClean="0">
                <a:solidFill>
                  <a:srgbClr val="000000"/>
                </a:solidFill>
              </a:rPr>
              <a:t>research time </a:t>
            </a:r>
            <a:r>
              <a:rPr lang="en-US" altLang="en-US" sz="3200" dirty="0">
                <a:solidFill>
                  <a:srgbClr val="000000"/>
                </a:solidFill>
              </a:rPr>
              <a:t>developing, maintaining, </a:t>
            </a:r>
            <a:r>
              <a:rPr lang="en-US" altLang="en-US" sz="3200" dirty="0" smtClean="0">
                <a:solidFill>
                  <a:srgbClr val="000000"/>
                </a:solidFill>
              </a:rPr>
              <a:t>&amp; running </a:t>
            </a:r>
            <a:r>
              <a:rPr lang="en-US" altLang="en-US" sz="3200" dirty="0" smtClean="0">
                <a:solidFill>
                  <a:srgbClr val="000000"/>
                </a:solidFill>
              </a:rPr>
              <a:t>software programs, often repeatedly</a:t>
            </a:r>
            <a:endParaRPr lang="en-US" altLang="en-US" sz="3200" dirty="0" smtClean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Few </a:t>
            </a:r>
            <a:r>
              <a:rPr lang="en-US" altLang="en-US" sz="3200" dirty="0" smtClean="0">
                <a:solidFill>
                  <a:srgbClr val="000000"/>
                </a:solidFill>
              </a:rPr>
              <a:t>scientists ever have formal software training </a:t>
            </a:r>
            <a:r>
              <a:rPr lang="en-US" altLang="en-US" sz="3200" dirty="0" smtClean="0">
                <a:solidFill>
                  <a:srgbClr val="000000"/>
                </a:solidFill>
                <a:sym typeface="Wingdings"/>
              </a:rPr>
              <a:t>  </a:t>
            </a:r>
            <a:r>
              <a:rPr lang="en-US" altLang="en-US" sz="3200" dirty="0" smtClean="0">
                <a:solidFill>
                  <a:srgbClr val="000000"/>
                </a:solidFill>
                <a:sym typeface="Wingdings"/>
              </a:rPr>
              <a:t>development often takes longer </a:t>
            </a:r>
            <a:endParaRPr lang="en-US" altLang="en-US" sz="3200" dirty="0" smtClean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Are we Software Engineers? Developers? Programmers? Coders? Hackers?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Software </a:t>
            </a:r>
            <a:r>
              <a:rPr lang="en-US" altLang="en-US" dirty="0" smtClean="0"/>
              <a:t>Carpentry</a:t>
            </a:r>
            <a:endParaRPr lang="en-US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67797" y="1274785"/>
            <a:ext cx="4459287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Write software for </a:t>
            </a:r>
            <a:r>
              <a:rPr lang="en-US" altLang="en-US" dirty="0" smtClean="0"/>
              <a:t>people, </a:t>
            </a:r>
            <a:r>
              <a:rPr lang="en-US" altLang="en-US" dirty="0"/>
              <a:t>not computers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Automate </a:t>
            </a:r>
            <a:r>
              <a:rPr lang="en-US" altLang="en-US" dirty="0"/>
              <a:t>repetitive </a:t>
            </a:r>
            <a:r>
              <a:rPr lang="en-US" altLang="en-US" dirty="0" smtClean="0"/>
              <a:t>tasks (reusable </a:t>
            </a:r>
            <a:r>
              <a:rPr lang="en-US" altLang="en-US" dirty="0" err="1" smtClean="0"/>
              <a:t>fns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the computer to record history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Make </a:t>
            </a:r>
            <a:r>
              <a:rPr lang="en-US" altLang="en-US" dirty="0"/>
              <a:t>incremental </a:t>
            </a:r>
            <a:r>
              <a:rPr lang="en-US" altLang="en-US" dirty="0" smtClean="0"/>
              <a:t>changes (save often)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version </a:t>
            </a:r>
            <a:r>
              <a:rPr lang="en-US" altLang="en-US" dirty="0" smtClean="0"/>
              <a:t>control (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66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97998" y="1274784"/>
            <a:ext cx="4532828" cy="40830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Plan </a:t>
            </a:r>
            <a:r>
              <a:rPr lang="en-US" altLang="en-US" dirty="0"/>
              <a:t>for </a:t>
            </a:r>
            <a:r>
              <a:rPr lang="en-US" altLang="en-US" dirty="0" smtClean="0"/>
              <a:t>mistakes (bugs)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First </a:t>
            </a:r>
            <a:r>
              <a:rPr lang="en-US" altLang="en-US" dirty="0" smtClean="0"/>
              <a:t>do it right, </a:t>
            </a:r>
            <a:r>
              <a:rPr lang="en-US" altLang="en-US" dirty="0"/>
              <a:t>then make it </a:t>
            </a:r>
            <a:r>
              <a:rPr lang="en-US" altLang="en-US" dirty="0" smtClean="0"/>
              <a:t>cleaner &amp; faster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Document </a:t>
            </a:r>
            <a:r>
              <a:rPr lang="en-US" altLang="en-US" dirty="0"/>
              <a:t>design &amp; </a:t>
            </a:r>
            <a:r>
              <a:rPr lang="en-US" altLang="en-US" dirty="0" smtClean="0"/>
              <a:t>purpose, </a:t>
            </a:r>
            <a:r>
              <a:rPr lang="en-US" altLang="en-US" dirty="0"/>
              <a:t>not mechanics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Comments! Comments!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Conduct </a:t>
            </a:r>
            <a:r>
              <a:rPr lang="en-US" altLang="en-US" dirty="0"/>
              <a:t>code reviews</a:t>
            </a:r>
          </a:p>
          <a:p>
            <a:pPr marL="457200" indent="-457200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0740" y="5357811"/>
            <a:ext cx="4191000" cy="147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Wilson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(2014) Best practices for scientific computing.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PLoS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Biology 12: e1001745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SWC Python Components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Interactive </a:t>
            </a:r>
            <a:r>
              <a:rPr lang="en-US" sz="4000" dirty="0" err="1" smtClean="0">
                <a:cs typeface="Arial Unicode MS" charset="0"/>
              </a:rPr>
              <a:t>Jupyter</a:t>
            </a:r>
            <a:r>
              <a:rPr lang="en-US" sz="4000" dirty="0" smtClean="0">
                <a:cs typeface="Arial Unicode MS" charset="0"/>
              </a:rPr>
              <a:t> notebook 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Learn and test syntax, methods, functions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Explore your data </a:t>
            </a:r>
            <a:r>
              <a:rPr lang="en-US" sz="3200" dirty="0"/>
              <a:t>in </a:t>
            </a:r>
            <a:r>
              <a:rPr lang="en-US" sz="3200" dirty="0" smtClean="0"/>
              <a:t>manageable chunks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/>
              <a:t>Mark it </a:t>
            </a:r>
            <a:r>
              <a:rPr lang="en-US" sz="3200" dirty="0" smtClean="0"/>
              <a:t>up, save it, </a:t>
            </a:r>
            <a:r>
              <a:rPr lang="en-US" sz="3200" smtClean="0"/>
              <a:t>share it, reuse it</a:t>
            </a:r>
            <a:endParaRPr lang="en-US" sz="320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Command-line scripts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Organization</a:t>
            </a:r>
            <a:endParaRPr lang="en-US" sz="3200" dirty="0" smtClean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Commenting and Documentation</a:t>
            </a:r>
            <a:endParaRPr lang="en-US" sz="3200" dirty="0" smtClean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I have data. Where do I start?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What kind of data? Many sources?</a:t>
            </a:r>
            <a:endParaRPr lang="en-US" sz="4000" dirty="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What is </a:t>
            </a:r>
            <a:r>
              <a:rPr lang="en-US" sz="4000" dirty="0" smtClean="0">
                <a:cs typeface="Arial Unicode MS" charset="0"/>
              </a:rPr>
              <a:t>the purpose of your </a:t>
            </a:r>
            <a:r>
              <a:rPr lang="en-US" sz="4000" dirty="0" smtClean="0">
                <a:cs typeface="Arial Unicode MS" charset="0"/>
              </a:rPr>
              <a:t>work?</a:t>
            </a:r>
            <a:endParaRPr lang="en-US" sz="4000" dirty="0" smtClean="0">
              <a:cs typeface="Arial Unicode MS" charset="0"/>
            </a:endParaRP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productivity (automation)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data/output quality (precision)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usability (collaboration)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>
                <a:cs typeface="Arial Unicode MS" charset="0"/>
              </a:rPr>
              <a:t>Improve scope (application)</a:t>
            </a: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Which </a:t>
            </a:r>
            <a:r>
              <a:rPr lang="en-US" sz="4000" dirty="0" smtClean="0">
                <a:cs typeface="Arial Unicode MS" charset="0"/>
              </a:rPr>
              <a:t>programming </a:t>
            </a:r>
            <a:r>
              <a:rPr lang="en-US" sz="4000" dirty="0" smtClean="0">
                <a:cs typeface="Arial Unicode MS" charset="0"/>
              </a:rPr>
              <a:t>language?</a:t>
            </a:r>
            <a:endParaRPr lang="en-US" sz="4000" dirty="0">
              <a:cs typeface="Arial Unicode MS" charset="0"/>
            </a:endParaRPr>
          </a:p>
          <a:p>
            <a:pPr marL="0" indent="0">
              <a:spcAft>
                <a:spcPts val="1425"/>
              </a:spcAft>
              <a:defRPr/>
            </a:pPr>
            <a:r>
              <a:rPr lang="en-US" sz="4000" dirty="0" smtClean="0">
                <a:cs typeface="Arial Unicode MS" charset="0"/>
                <a:sym typeface="Wingdings"/>
              </a:rPr>
              <a:t> </a:t>
            </a:r>
            <a:r>
              <a:rPr lang="en-US" sz="4000" dirty="0" smtClean="0">
                <a:cs typeface="Arial Unicode MS" charset="0"/>
              </a:rPr>
              <a:t>Develop a workflow</a:t>
            </a:r>
            <a:endParaRPr lang="en-US" sz="4000" dirty="0" smtClean="0"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85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Thinking about information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 t="1624" r="199" b="2538"/>
          <a:stretch/>
        </p:blipFill>
        <p:spPr>
          <a:xfrm>
            <a:off x="732340" y="1417636"/>
            <a:ext cx="4003171" cy="547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16" y="1429829"/>
            <a:ext cx="3248596" cy="44264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811711" y="3494054"/>
            <a:ext cx="1018604" cy="29718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8697" y="5856310"/>
            <a:ext cx="4224233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(write once, use to </a:t>
            </a:r>
            <a:r>
              <a:rPr lang="en-US" sz="3600" b="1" dirty="0" smtClean="0">
                <a:solidFill>
                  <a:schemeClr val="tx1"/>
                </a:solidFill>
              </a:rPr>
              <a:t>∞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62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Python — Our Progression 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20712" y="1417637"/>
            <a:ext cx="929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numCol="2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Variable </a:t>
            </a:r>
            <a:r>
              <a:rPr lang="en-US" sz="2800" dirty="0" smtClean="0"/>
              <a:t>types</a:t>
            </a:r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Focus on Booleans</a:t>
            </a:r>
            <a:endParaRPr lang="en-US" sz="2800" dirty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Conditional </a:t>
            </a:r>
            <a:r>
              <a:rPr lang="en-US" sz="2800" dirty="0" smtClean="0"/>
              <a:t>Statements</a:t>
            </a:r>
            <a:endParaRPr lang="en-US" sz="2800" dirty="0" smtClean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Lists</a:t>
            </a:r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Counting / Indexing</a:t>
            </a:r>
            <a:endParaRPr lang="en-US" sz="2800" dirty="0" smtClean="0"/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Pointing </a:t>
            </a:r>
            <a:r>
              <a:rPr lang="en-US" sz="2800" dirty="0" smtClean="0"/>
              <a:t>&amp; </a:t>
            </a:r>
            <a:r>
              <a:rPr lang="en-US" sz="2800" dirty="0" smtClean="0"/>
              <a:t>Copying</a:t>
            </a:r>
            <a:endParaRPr lang="en-US" sz="2800" dirty="0"/>
          </a:p>
          <a:p>
            <a:pPr marL="457200" indent="-457200">
              <a:spcAft>
                <a:spcPts val="1425"/>
              </a:spcAft>
              <a:buFont typeface="+mj-lt"/>
              <a:buAutoNum type="arabicPeriod" startAt="5"/>
              <a:defRPr/>
            </a:pPr>
            <a:r>
              <a:rPr lang="en-US" sz="2800" dirty="0" smtClean="0"/>
              <a:t>Arrays</a:t>
            </a:r>
            <a:endParaRPr lang="en-US" sz="2800" dirty="0" smtClean="0"/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err="1" smtClean="0"/>
              <a:t>Numpy</a:t>
            </a:r>
            <a:endParaRPr lang="en-US" sz="2800" dirty="0" smtClean="0"/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Indexing </a:t>
            </a:r>
            <a:r>
              <a:rPr lang="en-US" sz="2800" dirty="0" smtClean="0"/>
              <a:t>&amp; </a:t>
            </a:r>
            <a:r>
              <a:rPr lang="en-US" sz="2800" dirty="0" smtClean="0"/>
              <a:t>Slices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6"/>
              <a:defRPr/>
            </a:pPr>
            <a:r>
              <a:rPr lang="en-US" sz="2800" dirty="0" smtClean="0"/>
              <a:t>Loops </a:t>
            </a:r>
            <a:endParaRPr lang="en-US" sz="2800" dirty="0" smtClean="0"/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Functions</a:t>
            </a:r>
          </a:p>
          <a:p>
            <a:pPr marL="857250" lvl="1" indent="-4572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err="1" smtClean="0"/>
              <a:t>Docstrings</a:t>
            </a:r>
            <a:endParaRPr lang="en-US" sz="2800" dirty="0" smtClean="0"/>
          </a:p>
          <a:p>
            <a:pPr marL="857250" lvl="1" indent="-4572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Catching </a:t>
            </a:r>
            <a:r>
              <a:rPr lang="en-US" sz="2800" dirty="0"/>
              <a:t>Errors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Exploratory </a:t>
            </a:r>
            <a:r>
              <a:rPr lang="en-US" sz="2800" dirty="0" smtClean="0"/>
              <a:t>Data Analysis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Plotting Graphs</a:t>
            </a:r>
          </a:p>
          <a:p>
            <a:pPr marL="857250" lvl="1" indent="-4572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err="1" smtClean="0"/>
              <a:t>matplotlib</a:t>
            </a:r>
            <a:endParaRPr lang="en-US" sz="2800" dirty="0" smtClean="0"/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 Exporting &amp; Cleaning Up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 Command-line </a:t>
            </a:r>
            <a:r>
              <a:rPr lang="en-US" sz="2800" dirty="0" smtClean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00037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Python — Getting Started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20712" y="1417637"/>
            <a:ext cx="9296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numCol="1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400" dirty="0"/>
              <a:t>Open your web browser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400" dirty="0" smtClean="0"/>
              <a:t>Open </a:t>
            </a:r>
            <a:r>
              <a:rPr lang="en-US" sz="2400" dirty="0" smtClean="0"/>
              <a:t>your console (bash or </a:t>
            </a:r>
            <a:r>
              <a:rPr lang="en-US" sz="2400" dirty="0" err="1" smtClean="0"/>
              <a:t>git</a:t>
            </a:r>
            <a:r>
              <a:rPr lang="en-US" sz="2400" dirty="0" smtClean="0"/>
              <a:t>-bash) 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400" dirty="0" smtClean="0"/>
              <a:t>cd to your working </a:t>
            </a:r>
            <a:r>
              <a:rPr lang="en-US" sz="2400" dirty="0" smtClean="0"/>
              <a:t>folder / directory</a:t>
            </a:r>
            <a:endParaRPr lang="en-US" sz="2400" dirty="0" smtClean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400" dirty="0" smtClean="0"/>
              <a:t>In </a:t>
            </a:r>
            <a:r>
              <a:rPr lang="en-US" sz="2400" dirty="0" smtClean="0"/>
              <a:t>console, type “python --version” </a:t>
            </a:r>
            <a:r>
              <a:rPr lang="en-US" sz="2400" dirty="0" smtClean="0">
                <a:sym typeface="Wingdings"/>
              </a:rPr>
              <a:t> is it </a:t>
            </a:r>
            <a:r>
              <a:rPr lang="en-US" sz="2400" dirty="0" smtClean="0">
                <a:sym typeface="Wingdings"/>
              </a:rPr>
              <a:t>v3.5.x?</a:t>
            </a:r>
            <a:endParaRPr lang="en-US" sz="2400" dirty="0" smtClean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400" dirty="0" smtClean="0"/>
              <a:t>In console, type “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notebook”</a:t>
            </a:r>
          </a:p>
          <a:p>
            <a:pPr marL="400050" lvl="1" indent="0">
              <a:spcAft>
                <a:spcPts val="1425"/>
              </a:spcAft>
              <a:defRPr/>
            </a:pP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Spawns </a:t>
            </a:r>
            <a:r>
              <a:rPr lang="en-US" sz="2400" dirty="0" smtClean="0"/>
              <a:t>a new </a:t>
            </a:r>
            <a:r>
              <a:rPr lang="en-US" sz="2400" dirty="0" smtClean="0"/>
              <a:t>browser tab with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page</a:t>
            </a:r>
            <a:endParaRPr lang="en-US" sz="2400" dirty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400" dirty="0" smtClean="0"/>
              <a:t>At upper right </a:t>
            </a:r>
            <a:r>
              <a:rPr lang="en-US" sz="2400" dirty="0" smtClean="0"/>
              <a:t>of browser page click </a:t>
            </a:r>
            <a:r>
              <a:rPr lang="en-US" sz="2400" dirty="0" smtClean="0"/>
              <a:t>“New” </a:t>
            </a:r>
            <a:r>
              <a:rPr lang="en-US" sz="2400" dirty="0" smtClean="0">
                <a:sym typeface="Wingdings"/>
              </a:rPr>
              <a:t> “Python 3</a:t>
            </a:r>
            <a:r>
              <a:rPr lang="en-US" sz="2400" dirty="0" smtClean="0">
                <a:sym typeface="Wingdings"/>
              </a:rPr>
              <a:t>”</a:t>
            </a:r>
            <a:endParaRPr lang="en-US" sz="2400" dirty="0" smtClean="0">
              <a:sym typeface="Wingdings"/>
            </a:endParaRPr>
          </a:p>
          <a:p>
            <a:pPr marL="0" indent="0">
              <a:spcAft>
                <a:spcPts val="1425"/>
              </a:spcAft>
              <a:defRPr/>
            </a:pPr>
            <a:r>
              <a:rPr lang="en-US" sz="2400" dirty="0" smtClean="0">
                <a:sym typeface="Wingdings"/>
              </a:rPr>
              <a:t>When </a:t>
            </a:r>
            <a:r>
              <a:rPr lang="en-US" sz="2400" dirty="0" smtClean="0">
                <a:sym typeface="Wingdings"/>
              </a:rPr>
              <a:t>done with a notebook tab, </a:t>
            </a:r>
            <a:r>
              <a:rPr lang="en-US" sz="2400" dirty="0" smtClean="0">
                <a:sym typeface="Wingdings"/>
              </a:rPr>
              <a:t>don’t just X out of the browser tab!</a:t>
            </a:r>
          </a:p>
          <a:p>
            <a:pPr marL="0" indent="0">
              <a:spcAft>
                <a:spcPts val="1425"/>
              </a:spcAft>
              <a:defRPr/>
            </a:pPr>
            <a:r>
              <a:rPr lang="en-US" sz="2400" dirty="0">
                <a:sym typeface="Wingdings"/>
              </a:rPr>
              <a:t>	</a:t>
            </a:r>
            <a:r>
              <a:rPr lang="en-US" sz="2400" dirty="0" smtClean="0">
                <a:sym typeface="Wingdings"/>
              </a:rPr>
              <a:t>Click “File”  “Close and Halt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marL="0" indent="0">
              <a:spcAft>
                <a:spcPts val="1425"/>
              </a:spcAft>
              <a:defRPr/>
            </a:pPr>
            <a:r>
              <a:rPr lang="en-US" sz="2400" dirty="0" smtClean="0">
                <a:sym typeface="Wingdings"/>
              </a:rPr>
              <a:t>When done with the </a:t>
            </a:r>
            <a:r>
              <a:rPr lang="en-US" sz="2400" dirty="0" err="1" smtClean="0">
                <a:sym typeface="Wingdings"/>
              </a:rPr>
              <a:t>jupyter</a:t>
            </a:r>
            <a:r>
              <a:rPr lang="en-US" sz="2400" dirty="0" smtClean="0">
                <a:sym typeface="Wingdings"/>
              </a:rPr>
              <a:t> page  X out  console  &lt;ctrl-C&gt; </a:t>
            </a: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51134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</TotalTime>
  <Words>432</Words>
  <Application>Microsoft Macintosh PowerPoint</Application>
  <PresentationFormat>Custom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ＭＳ Ｐゴシック</vt:lpstr>
      <vt:lpstr>Times New Roman</vt:lpstr>
      <vt:lpstr>Wingdings</vt:lpstr>
      <vt:lpstr>Arial</vt:lpstr>
      <vt:lpstr>2_Office Theme</vt:lpstr>
      <vt:lpstr>PowerPoint Presentation</vt:lpstr>
      <vt:lpstr>Software Carpentry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Greg Wilson</dc:creator>
  <cp:keywords/>
  <dc:description/>
  <cp:lastModifiedBy>Matthew Garcia</cp:lastModifiedBy>
  <cp:revision>306</cp:revision>
  <cp:lastPrinted>2016-06-08T14:52:45Z</cp:lastPrinted>
  <dcterms:created xsi:type="dcterms:W3CDTF">2010-05-24T21:29:39Z</dcterms:created>
  <dcterms:modified xsi:type="dcterms:W3CDTF">2016-08-28T22:10:12Z</dcterms:modified>
</cp:coreProperties>
</file>