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9"/>
  </p:notesMasterIdLst>
  <p:sldIdLst>
    <p:sldId id="258" r:id="rId2"/>
    <p:sldId id="272" r:id="rId3"/>
    <p:sldId id="267" r:id="rId4"/>
    <p:sldId id="273" r:id="rId5"/>
    <p:sldId id="274" r:id="rId6"/>
    <p:sldId id="275" r:id="rId7"/>
    <p:sldId id="276" r:id="rId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80"/>
    <a:srgbClr val="666666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1"/>
  </p:normalViewPr>
  <p:slideViewPr>
    <p:cSldViewPr>
      <p:cViewPr varScale="1">
        <p:scale>
          <a:sx n="99" d="100"/>
          <a:sy n="99" d="100"/>
        </p:scale>
        <p:origin x="512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4438" cy="3767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4100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3475" cy="4521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15900" indent="-214313" algn="r"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F019BC1C-AD5A-5A4F-BD0E-E2D979AE27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323CF4B1-105C-1D48-AB49-1C1AF538C83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1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25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A1D4501F-7F85-AF43-939C-3C4CB787B2EC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0E86DCE-56D2-0E49-9543-9C4EEC255D6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3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0E86DCE-56D2-0E49-9543-9C4EEC255D6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83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0E86DCE-56D2-0E49-9543-9C4EEC255D6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5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“simplified</a:t>
            </a:r>
            <a:r>
              <a:rPr lang="en-US" baseline="0" dirty="0" smtClean="0"/>
              <a:t> food web” for </a:t>
            </a:r>
            <a:r>
              <a:rPr lang="en-US" dirty="0" smtClean="0"/>
              <a:t>northwestern Atlantic Cod from Prof. David </a:t>
            </a:r>
            <a:r>
              <a:rPr lang="en-US" dirty="0" err="1" smtClean="0"/>
              <a:t>Lavigne</a:t>
            </a:r>
            <a:r>
              <a:rPr lang="en-US" dirty="0" smtClean="0"/>
              <a:t>, Natural Sciences and Engineering Research Council </a:t>
            </a:r>
          </a:p>
          <a:p>
            <a:r>
              <a:rPr lang="en-US" dirty="0" smtClean="0"/>
              <a:t>Based on figure at http://</a:t>
            </a:r>
            <a:r>
              <a:rPr lang="en-US" dirty="0" err="1" smtClean="0"/>
              <a:t>www.fisherycrisis.com</a:t>
            </a:r>
            <a:r>
              <a:rPr lang="en-US" dirty="0" smtClean="0"/>
              <a:t>/coral7.html</a:t>
            </a:r>
          </a:p>
        </p:txBody>
      </p:sp>
    </p:spTree>
    <p:extLst>
      <p:ext uri="{BB962C8B-B14F-4D97-AF65-F5344CB8AC3E}">
        <p14:creationId xmlns:p14="http://schemas.microsoft.com/office/powerpoint/2010/main" val="1372820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0E86DCE-56D2-0E49-9543-9C4EEC255D6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6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3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0E86DCE-56D2-0E49-9543-9C4EEC255D6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7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03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3A7E2-0F05-2D47-8871-8CA200310F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55645-0BB2-A046-9332-91BBEDE969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BC9707-719E-674D-99DD-915DF7240F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6DBBE-789E-D84A-A6F9-2C05088D64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E639C9-F062-1840-A905-77838E3AF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D3EAC-F44E-3843-B462-DE847714F7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5B675-A3B5-4F47-A6C5-9170B3F143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7261A-97C4-C443-A400-AF6D99B4EF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28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D8211-A14D-D441-A13B-B6C57964BD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E7567-84DA-A044-8040-052E5FF8EC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415384-80F3-A246-8DAC-9F3B073861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6" y="225426"/>
            <a:ext cx="1916112" cy="1269424"/>
          </a:xfrm>
          <a:prstGeom prst="rect">
            <a:avLst/>
          </a:prstGeom>
        </p:spPr>
      </p:pic>
      <p:grpSp>
        <p:nvGrpSpPr>
          <p:cNvPr id="3075" name="Group 2"/>
          <p:cNvGrpSpPr>
            <a:grpSpLocks/>
          </p:cNvGrpSpPr>
          <p:nvPr/>
        </p:nvGrpSpPr>
        <p:grpSpPr bwMode="auto">
          <a:xfrm>
            <a:off x="228600" y="227013"/>
            <a:ext cx="9599613" cy="6718300"/>
            <a:chOff x="144" y="143"/>
            <a:chExt cx="6047" cy="4232"/>
          </a:xfrm>
        </p:grpSpPr>
        <p:sp>
          <p:nvSpPr>
            <p:cNvPr id="2" name="Line 3"/>
            <p:cNvSpPr>
              <a:spLocks noChangeShapeType="1"/>
            </p:cNvSpPr>
            <p:nvPr/>
          </p:nvSpPr>
          <p:spPr bwMode="auto">
            <a:xfrm>
              <a:off x="288" y="4376"/>
              <a:ext cx="5758" cy="0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6" name="Line 4"/>
            <p:cNvSpPr>
              <a:spLocks noChangeShapeType="1"/>
            </p:cNvSpPr>
            <p:nvPr/>
          </p:nvSpPr>
          <p:spPr bwMode="auto">
            <a:xfrm flipV="1">
              <a:off x="144" y="283"/>
              <a:ext cx="0" cy="3952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7" name="Line 5"/>
            <p:cNvSpPr>
              <a:spLocks noChangeShapeType="1"/>
            </p:cNvSpPr>
            <p:nvPr/>
          </p:nvSpPr>
          <p:spPr bwMode="auto">
            <a:xfrm>
              <a:off x="288" y="145"/>
              <a:ext cx="5902" cy="0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8" name="Line 6"/>
            <p:cNvSpPr>
              <a:spLocks noChangeShapeType="1"/>
            </p:cNvSpPr>
            <p:nvPr/>
          </p:nvSpPr>
          <p:spPr bwMode="auto">
            <a:xfrm flipV="1">
              <a:off x="6192" y="183"/>
              <a:ext cx="0" cy="4053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 flipV="1">
              <a:off x="144" y="142"/>
              <a:ext cx="142" cy="145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 flipV="1">
              <a:off x="6048" y="4231"/>
              <a:ext cx="142" cy="145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144" y="4235"/>
              <a:ext cx="142" cy="139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503238" y="6884988"/>
            <a:ext cx="2352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4988"/>
            <a:ext cx="2349500" cy="520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 marL="215900" indent="-214313">
              <a:lnSpc>
                <a:spcPct val="100000"/>
              </a:lnSpc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1C758FD8-C1C3-014D-9150-D4AEF8A2A7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j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j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411288" y="303214"/>
            <a:ext cx="8166100" cy="88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400" dirty="0" smtClean="0"/>
              <a:t>Research Computing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773112" y="1220050"/>
            <a:ext cx="907415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/>
          <a:lstStyle>
            <a:lvl1pPr marL="457200" indent="-457200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854075" indent="-457200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eaLnBrk="1">
              <a:spcAft>
                <a:spcPts val="1425"/>
              </a:spcAft>
            </a:pPr>
            <a:r>
              <a:rPr lang="en-US" altLang="en-US" sz="3200" u="sng" dirty="0" smtClean="0">
                <a:solidFill>
                  <a:srgbClr val="000000"/>
                </a:solidFill>
              </a:rPr>
              <a:t>MYTHS</a:t>
            </a:r>
            <a:r>
              <a:rPr lang="en-US" altLang="en-US" sz="3200" dirty="0" smtClean="0">
                <a:solidFill>
                  <a:srgbClr val="000000"/>
                </a:solidFill>
              </a:rPr>
              <a:t>: “</a:t>
            </a:r>
            <a:r>
              <a:rPr lang="en-US" altLang="en-US" sz="3200" i="1" dirty="0" smtClean="0">
                <a:solidFill>
                  <a:srgbClr val="000000"/>
                </a:solidFill>
              </a:rPr>
              <a:t>Someone</a:t>
            </a:r>
            <a:r>
              <a:rPr lang="en-US" altLang="en-US" sz="3200" dirty="0" smtClean="0">
                <a:solidFill>
                  <a:srgbClr val="000000"/>
                </a:solidFill>
              </a:rPr>
              <a:t> will do it</a:t>
            </a:r>
            <a:r>
              <a:rPr lang="is-IS" altLang="en-US" sz="3200" dirty="0" smtClean="0">
                <a:solidFill>
                  <a:srgbClr val="000000"/>
                </a:solidFill>
              </a:rPr>
              <a:t>…</a:t>
            </a:r>
            <a:r>
              <a:rPr lang="en-US" altLang="en-US" sz="3200" dirty="0" smtClean="0">
                <a:solidFill>
                  <a:srgbClr val="000000"/>
                </a:solidFill>
              </a:rPr>
              <a:t>” </a:t>
            </a:r>
          </a:p>
          <a:p>
            <a:pPr marL="0" indent="0" eaLnBrk="1">
              <a:spcAft>
                <a:spcPts val="1425"/>
              </a:spcAft>
            </a:pPr>
            <a:r>
              <a:rPr lang="en-US" altLang="en-US" sz="3200" dirty="0">
                <a:solidFill>
                  <a:srgbClr val="000000"/>
                </a:solidFill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</a:rPr>
              <a:t>              “Just ask the post-docs for help.”</a:t>
            </a:r>
            <a:endParaRPr lang="en-US" altLang="en-US" sz="800" dirty="0">
              <a:solidFill>
                <a:srgbClr val="000000"/>
              </a:solidFill>
            </a:endParaRPr>
          </a:p>
          <a:p>
            <a:pPr marL="0" indent="0" eaLnBrk="1">
              <a:spcAft>
                <a:spcPts val="1425"/>
              </a:spcAft>
            </a:pPr>
            <a:r>
              <a:rPr lang="en-US" altLang="en-US" sz="3200" u="sng" dirty="0" smtClean="0">
                <a:solidFill>
                  <a:srgbClr val="000000"/>
                </a:solidFill>
              </a:rPr>
              <a:t>REALITY</a:t>
            </a:r>
            <a:r>
              <a:rPr lang="en-US" altLang="en-US" sz="3200" dirty="0" smtClean="0">
                <a:solidFill>
                  <a:srgbClr val="000000"/>
                </a:solidFill>
              </a:rPr>
              <a:t>: “You’re </a:t>
            </a:r>
            <a:r>
              <a:rPr lang="en-US" altLang="en-US" sz="3200" dirty="0" smtClean="0">
                <a:solidFill>
                  <a:srgbClr val="000000"/>
                </a:solidFill>
              </a:rPr>
              <a:t>here (in academia) to </a:t>
            </a:r>
            <a:r>
              <a:rPr lang="en-US" altLang="en-US" sz="3200" dirty="0" smtClean="0">
                <a:solidFill>
                  <a:srgbClr val="000000"/>
                </a:solidFill>
              </a:rPr>
              <a:t>learn.”</a:t>
            </a:r>
            <a:endParaRPr lang="en-US" altLang="en-US" sz="3200" dirty="0">
              <a:solidFill>
                <a:srgbClr val="000000"/>
              </a:solidFill>
            </a:endParaRPr>
          </a:p>
          <a:p>
            <a:pPr lvl="1" eaLnBrk="1">
              <a:spcAft>
                <a:spcPts val="1425"/>
              </a:spcAft>
              <a:buFont typeface="Arial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Many </a:t>
            </a:r>
            <a:r>
              <a:rPr lang="en-US" altLang="en-US" sz="3200" dirty="0" smtClean="0">
                <a:solidFill>
                  <a:srgbClr val="000000"/>
                </a:solidFill>
              </a:rPr>
              <a:t>scientists </a:t>
            </a:r>
            <a:r>
              <a:rPr lang="en-US" altLang="en-US" sz="3200" dirty="0">
                <a:solidFill>
                  <a:srgbClr val="000000"/>
                </a:solidFill>
              </a:rPr>
              <a:t>spend much of their time developing, maintaining, </a:t>
            </a:r>
            <a:r>
              <a:rPr lang="en-US" altLang="en-US" sz="3200" dirty="0" smtClean="0">
                <a:solidFill>
                  <a:srgbClr val="000000"/>
                </a:solidFill>
              </a:rPr>
              <a:t>&amp; running </a:t>
            </a:r>
            <a:r>
              <a:rPr lang="en-US" altLang="en-US" sz="3200" dirty="0">
                <a:solidFill>
                  <a:srgbClr val="000000"/>
                </a:solidFill>
              </a:rPr>
              <a:t>software </a:t>
            </a:r>
            <a:r>
              <a:rPr lang="en-US" altLang="en-US" sz="3200" dirty="0" smtClean="0">
                <a:solidFill>
                  <a:srgbClr val="000000"/>
                </a:solidFill>
              </a:rPr>
              <a:t>for data collection, analysis, publication prep</a:t>
            </a:r>
          </a:p>
          <a:p>
            <a:pPr lvl="1" eaLnBrk="1">
              <a:spcAft>
                <a:spcPts val="1425"/>
              </a:spcAft>
              <a:buFont typeface="Arial" charset="0"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Few </a:t>
            </a:r>
            <a:r>
              <a:rPr lang="en-US" altLang="en-US" sz="3200" dirty="0" err="1" smtClean="0">
                <a:solidFill>
                  <a:srgbClr val="000000"/>
                </a:solidFill>
              </a:rPr>
              <a:t>scis</a:t>
            </a:r>
            <a:r>
              <a:rPr lang="en-US" altLang="en-US" sz="3200" dirty="0" smtClean="0">
                <a:solidFill>
                  <a:srgbClr val="000000"/>
                </a:solidFill>
              </a:rPr>
              <a:t> have </a:t>
            </a:r>
            <a:r>
              <a:rPr lang="en-US" altLang="en-US" sz="3200" dirty="0">
                <a:solidFill>
                  <a:srgbClr val="000000"/>
                </a:solidFill>
              </a:rPr>
              <a:t>ever </a:t>
            </a:r>
            <a:r>
              <a:rPr lang="en-US" altLang="en-US" sz="3200" dirty="0" smtClean="0">
                <a:solidFill>
                  <a:srgbClr val="000000"/>
                </a:solidFill>
              </a:rPr>
              <a:t>learned programming formally </a:t>
            </a:r>
            <a:r>
              <a:rPr lang="en-US" altLang="en-US" sz="3200" dirty="0" smtClean="0">
                <a:solidFill>
                  <a:srgbClr val="000000"/>
                </a:solidFill>
                <a:sym typeface="Wingdings"/>
              </a:rPr>
              <a:t>  development often takes longer </a:t>
            </a:r>
            <a:endParaRPr lang="en-US" altLang="en-US" sz="3200" dirty="0" smtClean="0">
              <a:solidFill>
                <a:srgbClr val="000000"/>
              </a:solidFill>
            </a:endParaRPr>
          </a:p>
          <a:p>
            <a:pPr lvl="1" eaLnBrk="1">
              <a:spcAft>
                <a:spcPts val="1425"/>
              </a:spcAft>
              <a:buFont typeface="Arial" charset="0"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Are we Software Engineers? </a:t>
            </a:r>
            <a:r>
              <a:rPr lang="en-US" altLang="en-US" sz="3200" dirty="0" smtClean="0">
                <a:solidFill>
                  <a:srgbClr val="000000"/>
                </a:solidFill>
              </a:rPr>
              <a:t>Developers</a:t>
            </a:r>
            <a:r>
              <a:rPr lang="en-US" altLang="en-US" sz="3200" dirty="0" smtClean="0">
                <a:solidFill>
                  <a:srgbClr val="000000"/>
                </a:solidFill>
              </a:rPr>
              <a:t>? Programmers? </a:t>
            </a:r>
            <a:r>
              <a:rPr lang="en-US" altLang="en-US" sz="3200" dirty="0" smtClean="0">
                <a:solidFill>
                  <a:srgbClr val="000000"/>
                </a:solidFill>
              </a:rPr>
              <a:t>Coders? Hackers</a:t>
            </a:r>
            <a:r>
              <a:rPr lang="en-US" altLang="en-US" sz="3200" dirty="0" smtClean="0">
                <a:solidFill>
                  <a:srgbClr val="000000"/>
                </a:solidFill>
              </a:rPr>
              <a:t>?</a:t>
            </a:r>
            <a:endParaRPr lang="en-US" alt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Software </a:t>
            </a:r>
            <a:r>
              <a:rPr lang="en-US" altLang="en-US" dirty="0" smtClean="0"/>
              <a:t>Carpentry</a:t>
            </a:r>
            <a:endParaRPr lang="en-US" altLang="en-US" dirty="0"/>
          </a:p>
        </p:txBody>
      </p:sp>
      <p:sp>
        <p:nvSpPr>
          <p:cNvPr id="2662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67797" y="1274785"/>
            <a:ext cx="4459287" cy="5486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en-US" dirty="0"/>
              <a:t>Write software for </a:t>
            </a:r>
            <a:r>
              <a:rPr lang="en-US" altLang="en-US" dirty="0" smtClean="0"/>
              <a:t>people, </a:t>
            </a:r>
            <a:r>
              <a:rPr lang="en-US" altLang="en-US" dirty="0"/>
              <a:t>not computers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/>
              <a:t>Don’t repeat yourself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Automate </a:t>
            </a:r>
            <a:r>
              <a:rPr lang="en-US" altLang="en-US" dirty="0"/>
              <a:t>repetitive </a:t>
            </a:r>
            <a:r>
              <a:rPr lang="en-US" altLang="en-US" dirty="0" smtClean="0"/>
              <a:t>tasks (reusable </a:t>
            </a:r>
            <a:r>
              <a:rPr lang="en-US" altLang="en-US" dirty="0" err="1" smtClean="0"/>
              <a:t>fns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Use </a:t>
            </a:r>
            <a:r>
              <a:rPr lang="en-US" altLang="en-US" dirty="0"/>
              <a:t>the computer to record history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/>
              <a:t>Don’t repeat yourself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Make </a:t>
            </a:r>
            <a:r>
              <a:rPr lang="en-US" altLang="en-US" dirty="0"/>
              <a:t>incremental </a:t>
            </a:r>
            <a:r>
              <a:rPr lang="en-US" altLang="en-US" dirty="0" smtClean="0"/>
              <a:t>changes (save often)</a:t>
            </a:r>
            <a:endParaRPr lang="en-US" altLang="en-US" dirty="0"/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Use </a:t>
            </a:r>
            <a:r>
              <a:rPr lang="en-US" altLang="en-US" dirty="0"/>
              <a:t>version </a:t>
            </a:r>
            <a:r>
              <a:rPr lang="en-US" altLang="en-US" dirty="0" smtClean="0"/>
              <a:t>control (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2662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097998" y="1274784"/>
            <a:ext cx="4532828" cy="40830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Plan </a:t>
            </a:r>
            <a:r>
              <a:rPr lang="en-US" altLang="en-US" dirty="0"/>
              <a:t>for </a:t>
            </a:r>
            <a:r>
              <a:rPr lang="en-US" altLang="en-US" dirty="0" smtClean="0"/>
              <a:t>mistakes (bugs)</a:t>
            </a:r>
            <a:endParaRPr lang="en-US" altLang="en-US" dirty="0"/>
          </a:p>
          <a:p>
            <a:pPr marL="457200" indent="-457200">
              <a:buFont typeface="Arial" charset="0"/>
              <a:buChar char="•"/>
            </a:pPr>
            <a:r>
              <a:rPr lang="en-US" altLang="en-US" dirty="0"/>
              <a:t>First </a:t>
            </a:r>
            <a:r>
              <a:rPr lang="en-US" altLang="en-US" dirty="0" smtClean="0"/>
              <a:t>do it right, </a:t>
            </a:r>
            <a:r>
              <a:rPr lang="en-US" altLang="en-US" dirty="0"/>
              <a:t>then make it </a:t>
            </a:r>
            <a:r>
              <a:rPr lang="en-US" altLang="en-US" dirty="0" smtClean="0"/>
              <a:t>cleaner &amp; faster</a:t>
            </a:r>
            <a:endParaRPr lang="en-US" altLang="en-US" dirty="0"/>
          </a:p>
          <a:p>
            <a:pPr marL="457200" indent="-457200">
              <a:buFont typeface="Arial" charset="0"/>
              <a:buChar char="•"/>
            </a:pPr>
            <a:r>
              <a:rPr lang="en-US" altLang="en-US" dirty="0"/>
              <a:t>Don’t repeat yourself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Document </a:t>
            </a:r>
            <a:r>
              <a:rPr lang="en-US" altLang="en-US" dirty="0"/>
              <a:t>design &amp; </a:t>
            </a:r>
            <a:r>
              <a:rPr lang="en-US" altLang="en-US" dirty="0" smtClean="0"/>
              <a:t>purpose, </a:t>
            </a:r>
            <a:r>
              <a:rPr lang="en-US" altLang="en-US" dirty="0"/>
              <a:t>not mechanics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Comments! Comments!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Conduct </a:t>
            </a:r>
            <a:r>
              <a:rPr lang="en-US" altLang="en-US" dirty="0"/>
              <a:t>code reviews</a:t>
            </a:r>
          </a:p>
          <a:p>
            <a:pPr marL="457200" indent="-457200">
              <a:buFont typeface="Arial" charset="0"/>
              <a:buChar char="•"/>
            </a:pP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6512" y="5532437"/>
            <a:ext cx="4191000" cy="147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Wilson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et al.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(2014) Best practices for scientific computing.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PLoS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 Biology 12: e1001745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411288" y="303213"/>
            <a:ext cx="8166100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marL="571500" indent="-568325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000" dirty="0" smtClean="0"/>
              <a:t>SWC Python </a:t>
            </a:r>
            <a:r>
              <a:rPr lang="en-US" sz="4000" dirty="0" smtClean="0"/>
              <a:t>Components</a:t>
            </a:r>
            <a:endParaRPr lang="en-US" sz="4000" dirty="0" smtClean="0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03238" y="1417637"/>
            <a:ext cx="90741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/>
          <a:lstStyle>
            <a:lvl1pPr marL="56832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6837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4000" dirty="0" smtClean="0">
                <a:cs typeface="Arial Unicode MS" charset="0"/>
              </a:rPr>
              <a:t>Interactive </a:t>
            </a:r>
            <a:r>
              <a:rPr lang="en-US" sz="4000" dirty="0" err="1" smtClean="0">
                <a:cs typeface="Arial Unicode MS" charset="0"/>
              </a:rPr>
              <a:t>Jupyter</a:t>
            </a:r>
            <a:r>
              <a:rPr lang="en-US" sz="4000" dirty="0" smtClean="0">
                <a:cs typeface="Arial Unicode MS" charset="0"/>
              </a:rPr>
              <a:t> notebook </a:t>
            </a:r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Learn and test syntax, methods, functions</a:t>
            </a:r>
            <a:endParaRPr lang="en-US" sz="3200" dirty="0"/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Explore your data </a:t>
            </a:r>
            <a:r>
              <a:rPr lang="en-US" sz="3200" dirty="0"/>
              <a:t>in </a:t>
            </a:r>
            <a:r>
              <a:rPr lang="en-US" sz="3200" dirty="0" smtClean="0"/>
              <a:t>manageable chunks</a:t>
            </a:r>
            <a:endParaRPr lang="en-US" sz="3200" dirty="0"/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/>
              <a:t>Mark it </a:t>
            </a:r>
            <a:r>
              <a:rPr lang="en-US" sz="3200" dirty="0" smtClean="0"/>
              <a:t>up, save it, </a:t>
            </a:r>
            <a:r>
              <a:rPr lang="en-US" sz="3200" dirty="0"/>
              <a:t>and share </a:t>
            </a:r>
            <a:r>
              <a:rPr lang="en-US" sz="3200" dirty="0" smtClean="0"/>
              <a:t>it</a:t>
            </a:r>
            <a:endParaRPr lang="en-US" sz="3200" dirty="0" smtClean="0">
              <a:cs typeface="Arial Unicode MS" charset="0"/>
            </a:endParaRPr>
          </a:p>
          <a:p>
            <a:pPr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4000" dirty="0" smtClean="0">
                <a:cs typeface="Arial Unicode MS" charset="0"/>
              </a:rPr>
              <a:t>Command-line scripts</a:t>
            </a:r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Organization</a:t>
            </a:r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Commenting</a:t>
            </a:r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Execution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411288" y="303213"/>
            <a:ext cx="8166100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marL="571500" indent="-568325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000" dirty="0" smtClean="0"/>
              <a:t>I have data. Where </a:t>
            </a:r>
            <a:r>
              <a:rPr lang="en-US" sz="4000" dirty="0" smtClean="0"/>
              <a:t>do I start?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03238" y="1417637"/>
            <a:ext cx="907415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/>
          <a:lstStyle>
            <a:lvl1pPr marL="56832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6837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4000" dirty="0" smtClean="0">
                <a:cs typeface="Arial Unicode MS" charset="0"/>
              </a:rPr>
              <a:t>Ponder the nature of your data</a:t>
            </a:r>
          </a:p>
          <a:p>
            <a:pPr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4000" dirty="0" smtClean="0">
                <a:cs typeface="Arial Unicode MS" charset="0"/>
              </a:rPr>
              <a:t>Consider the purpose of your work</a:t>
            </a:r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Improve productivity (automation)</a:t>
            </a:r>
            <a:endParaRPr lang="en-US" sz="3200" dirty="0"/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Improve data/output quality (precision)</a:t>
            </a:r>
            <a:endParaRPr lang="en-US" sz="3200" dirty="0"/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Improve usability (collaboration)</a:t>
            </a:r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>
                <a:cs typeface="Arial Unicode MS" charset="0"/>
              </a:rPr>
              <a:t>Improve scope (application)</a:t>
            </a:r>
          </a:p>
          <a:p>
            <a:pPr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4000" dirty="0" smtClean="0">
                <a:cs typeface="Arial Unicode MS" charset="0"/>
              </a:rPr>
              <a:t>Choose a </a:t>
            </a:r>
            <a:r>
              <a:rPr lang="en-US" sz="4000" dirty="0" smtClean="0">
                <a:cs typeface="Arial Unicode MS" charset="0"/>
              </a:rPr>
              <a:t>programming language</a:t>
            </a:r>
            <a:endParaRPr lang="en-US" sz="4000" dirty="0" smtClean="0">
              <a:cs typeface="Arial Unicode MS" charset="0"/>
            </a:endParaRPr>
          </a:p>
          <a:p>
            <a:pPr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4000" dirty="0" smtClean="0">
                <a:cs typeface="Arial Unicode MS" charset="0"/>
              </a:rPr>
              <a:t>Build a workflow</a:t>
            </a:r>
          </a:p>
        </p:txBody>
      </p:sp>
    </p:spTree>
    <p:extLst>
      <p:ext uri="{BB962C8B-B14F-4D97-AF65-F5344CB8AC3E}">
        <p14:creationId xmlns:p14="http://schemas.microsoft.com/office/powerpoint/2010/main" val="1249085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411288" y="303213"/>
            <a:ext cx="8166100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marL="571500" indent="-568325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000" dirty="0" smtClean="0"/>
              <a:t>Thinking about information 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1" t="1624" r="199" b="2538"/>
          <a:stretch/>
        </p:blipFill>
        <p:spPr>
          <a:xfrm>
            <a:off x="732340" y="1417636"/>
            <a:ext cx="4003171" cy="5471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516" y="1429829"/>
            <a:ext cx="3681984" cy="50170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4887912" y="3779678"/>
            <a:ext cx="1018604" cy="29718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9533" y="6317549"/>
            <a:ext cx="4224233" cy="60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(write once, use to </a:t>
            </a:r>
            <a:r>
              <a:rPr lang="en-US" sz="3600" b="1" dirty="0" smtClean="0">
                <a:solidFill>
                  <a:schemeClr val="tx1"/>
                </a:solidFill>
              </a:rPr>
              <a:t>∞</a:t>
            </a:r>
            <a:r>
              <a:rPr lang="en-US" sz="3200" dirty="0" smtClean="0">
                <a:solidFill>
                  <a:schemeClr val="tx1"/>
                </a:solidFill>
              </a:rPr>
              <a:t>)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626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411288" y="303213"/>
            <a:ext cx="8166100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marL="571500" indent="-568325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000" dirty="0" smtClean="0"/>
              <a:t>Python — Our Progression </a:t>
            </a:r>
            <a:endParaRPr lang="en-US" sz="4000" dirty="0" smtClean="0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20712" y="1417637"/>
            <a:ext cx="9296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numCol="2"/>
          <a:lstStyle>
            <a:lvl1pPr marL="56832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6837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>
              <a:spcAft>
                <a:spcPts val="1425"/>
              </a:spcAft>
              <a:buFont typeface="+mj-lt"/>
              <a:buAutoNum type="arabicPeriod"/>
              <a:defRPr/>
            </a:pPr>
            <a:r>
              <a:rPr lang="en-US" sz="2800" dirty="0" smtClean="0"/>
              <a:t>Variable names</a:t>
            </a:r>
          </a:p>
          <a:p>
            <a:pPr marL="457200" indent="-457200">
              <a:spcAft>
                <a:spcPts val="1425"/>
              </a:spcAft>
              <a:buFont typeface="+mj-lt"/>
              <a:buAutoNum type="arabicPeriod"/>
              <a:defRPr/>
            </a:pPr>
            <a:r>
              <a:rPr lang="en-US" sz="2800" dirty="0" smtClean="0"/>
              <a:t>Variable types</a:t>
            </a:r>
          </a:p>
          <a:p>
            <a:pPr marL="742950" lvl="1" indent="-342900"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2800" dirty="0" smtClean="0"/>
              <a:t>Boolean type</a:t>
            </a:r>
            <a:endParaRPr lang="en-US" sz="2800" dirty="0"/>
          </a:p>
          <a:p>
            <a:pPr marL="457200" indent="-457200">
              <a:spcAft>
                <a:spcPts val="1425"/>
              </a:spcAft>
              <a:buFont typeface="+mj-lt"/>
              <a:buAutoNum type="arabicPeriod"/>
              <a:defRPr/>
            </a:pPr>
            <a:r>
              <a:rPr lang="en-US" sz="2800" dirty="0" smtClean="0"/>
              <a:t>Conditional statements</a:t>
            </a:r>
          </a:p>
          <a:p>
            <a:pPr marL="457200" indent="-457200">
              <a:spcAft>
                <a:spcPts val="1425"/>
              </a:spcAft>
              <a:buFont typeface="+mj-lt"/>
              <a:buAutoNum type="arabicPeriod"/>
              <a:defRPr/>
            </a:pPr>
            <a:r>
              <a:rPr lang="en-US" sz="2800" dirty="0" smtClean="0"/>
              <a:t>Lists</a:t>
            </a:r>
          </a:p>
          <a:p>
            <a:pPr marL="742950" lvl="1" indent="-342900"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2800" dirty="0" smtClean="0"/>
              <a:t>Indexing</a:t>
            </a:r>
          </a:p>
          <a:p>
            <a:pPr marL="742950" lvl="1" indent="-342900"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2800" dirty="0" smtClean="0"/>
              <a:t>Pointing </a:t>
            </a:r>
            <a:endParaRPr lang="en-US" sz="2800" dirty="0"/>
          </a:p>
          <a:p>
            <a:pPr marL="742950" lvl="1" indent="-342900"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2800" dirty="0" smtClean="0"/>
              <a:t>Copying</a:t>
            </a:r>
            <a:endParaRPr lang="en-US" sz="2800" dirty="0"/>
          </a:p>
          <a:p>
            <a:pPr marL="742950" lvl="1" indent="-342900"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2800" dirty="0" smtClean="0"/>
              <a:t>Slices</a:t>
            </a:r>
            <a:endParaRPr lang="en-US" sz="2800" dirty="0"/>
          </a:p>
          <a:p>
            <a:pPr marL="457200" indent="-457200">
              <a:spcAft>
                <a:spcPts val="1425"/>
              </a:spcAft>
              <a:buFont typeface="+mj-lt"/>
              <a:buAutoNum type="arabicPeriod" startAt="5"/>
              <a:defRPr/>
            </a:pPr>
            <a:r>
              <a:rPr lang="en-US" sz="2800" dirty="0" smtClean="0"/>
              <a:t>Arrays</a:t>
            </a:r>
          </a:p>
          <a:p>
            <a:pPr marL="742950" lvl="1" indent="-342900"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2800" dirty="0" err="1" smtClean="0"/>
              <a:t>Numpy</a:t>
            </a:r>
            <a:endParaRPr lang="en-US" sz="2800" dirty="0" smtClean="0"/>
          </a:p>
          <a:p>
            <a:pPr marL="742950" lvl="1" indent="-342900"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2800" dirty="0" smtClean="0"/>
              <a:t>Indexing and Slices</a:t>
            </a:r>
          </a:p>
          <a:p>
            <a:pPr marL="742950" lvl="1" indent="-342900"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2800" dirty="0" smtClean="0"/>
              <a:t>Copying</a:t>
            </a:r>
          </a:p>
          <a:p>
            <a:pPr marL="457200" indent="-457200">
              <a:spcAft>
                <a:spcPts val="1425"/>
              </a:spcAft>
              <a:buFont typeface="+mj-lt"/>
              <a:buAutoNum type="arabicPeriod" startAt="6"/>
              <a:defRPr/>
            </a:pPr>
            <a:r>
              <a:rPr lang="en-US" sz="2800" dirty="0" smtClean="0"/>
              <a:t>Loops</a:t>
            </a:r>
          </a:p>
          <a:p>
            <a:pPr marL="457200" indent="-457200">
              <a:spcAft>
                <a:spcPts val="1425"/>
              </a:spcAft>
              <a:buFont typeface="+mj-lt"/>
              <a:buAutoNum type="arabicPeriod" startAt="7"/>
              <a:defRPr/>
            </a:pPr>
            <a:r>
              <a:rPr lang="en-US" sz="2800" dirty="0" smtClean="0"/>
              <a:t>Functions</a:t>
            </a:r>
          </a:p>
          <a:p>
            <a:pPr marL="857250" lvl="1" indent="-457200"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2800" dirty="0" smtClean="0"/>
              <a:t>Catching </a:t>
            </a:r>
            <a:r>
              <a:rPr lang="en-US" sz="2800" dirty="0"/>
              <a:t>Errors</a:t>
            </a:r>
          </a:p>
          <a:p>
            <a:pPr marL="457200" indent="-457200">
              <a:spcAft>
                <a:spcPts val="1425"/>
              </a:spcAft>
              <a:buFont typeface="+mj-lt"/>
              <a:buAutoNum type="arabicPeriod" startAt="7"/>
              <a:defRPr/>
            </a:pPr>
            <a:r>
              <a:rPr lang="en-US" sz="2800" dirty="0" smtClean="0"/>
              <a:t>Example Data Analysis</a:t>
            </a:r>
          </a:p>
          <a:p>
            <a:pPr marL="457200" indent="-457200">
              <a:spcAft>
                <a:spcPts val="1425"/>
              </a:spcAft>
              <a:buFont typeface="+mj-lt"/>
              <a:buAutoNum type="arabicPeriod" startAt="7"/>
              <a:defRPr/>
            </a:pPr>
            <a:r>
              <a:rPr lang="en-US" sz="2800" dirty="0" smtClean="0"/>
              <a:t>Command-line Use</a:t>
            </a:r>
          </a:p>
        </p:txBody>
      </p:sp>
    </p:spTree>
    <p:extLst>
      <p:ext uri="{BB962C8B-B14F-4D97-AF65-F5344CB8AC3E}">
        <p14:creationId xmlns:p14="http://schemas.microsoft.com/office/powerpoint/2010/main" val="200037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411288" y="303213"/>
            <a:ext cx="8166100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marL="571500" indent="-568325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000" dirty="0" smtClean="0"/>
              <a:t>Python — Getting Started</a:t>
            </a:r>
            <a:endParaRPr lang="en-US" sz="4000" dirty="0" smtClean="0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20712" y="1417637"/>
            <a:ext cx="9296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numCol="1"/>
          <a:lstStyle>
            <a:lvl1pPr marL="56832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6837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>
              <a:spcAft>
                <a:spcPts val="1425"/>
              </a:spcAft>
              <a:buFont typeface="+mj-lt"/>
              <a:buAutoNum type="arabicPeriod"/>
              <a:defRPr/>
            </a:pPr>
            <a:r>
              <a:rPr lang="en-US" sz="2800" dirty="0" smtClean="0"/>
              <a:t>Open your console (bash or </a:t>
            </a:r>
            <a:r>
              <a:rPr lang="en-US" sz="2800" dirty="0" err="1" smtClean="0"/>
              <a:t>git</a:t>
            </a:r>
            <a:r>
              <a:rPr lang="en-US" sz="2800" dirty="0" smtClean="0"/>
              <a:t>-bash) </a:t>
            </a:r>
          </a:p>
          <a:p>
            <a:pPr marL="457200" indent="-457200">
              <a:spcAft>
                <a:spcPts val="1425"/>
              </a:spcAft>
              <a:buFont typeface="+mj-lt"/>
              <a:buAutoNum type="arabicPeriod"/>
              <a:defRPr/>
            </a:pPr>
            <a:r>
              <a:rPr lang="en-US" sz="2800" dirty="0" smtClean="0"/>
              <a:t>cd to your working directory</a:t>
            </a:r>
          </a:p>
          <a:p>
            <a:pPr marL="457200" indent="-457200">
              <a:spcAft>
                <a:spcPts val="1425"/>
              </a:spcAft>
              <a:buFont typeface="+mj-lt"/>
              <a:buAutoNum type="arabicPeriod"/>
              <a:defRPr/>
            </a:pPr>
            <a:r>
              <a:rPr lang="en-US" sz="2800" dirty="0" smtClean="0"/>
              <a:t>Open your web browser</a:t>
            </a:r>
          </a:p>
          <a:p>
            <a:pPr marL="457200" indent="-457200">
              <a:spcAft>
                <a:spcPts val="1425"/>
              </a:spcAft>
              <a:buFont typeface="+mj-lt"/>
              <a:buAutoNum type="arabicPeriod"/>
              <a:defRPr/>
            </a:pPr>
            <a:r>
              <a:rPr lang="en-US" sz="2800" dirty="0" smtClean="0"/>
              <a:t>In console, type “python --version” </a:t>
            </a:r>
            <a:r>
              <a:rPr lang="en-US" sz="2800" dirty="0" smtClean="0">
                <a:sym typeface="Wingdings"/>
              </a:rPr>
              <a:t> is it v3.5 ?</a:t>
            </a:r>
            <a:endParaRPr lang="en-US" sz="2800" dirty="0" smtClean="0"/>
          </a:p>
          <a:p>
            <a:pPr marL="457200" indent="-457200">
              <a:spcAft>
                <a:spcPts val="1425"/>
              </a:spcAft>
              <a:buFont typeface="+mj-lt"/>
              <a:buAutoNum type="arabicPeriod"/>
              <a:defRPr/>
            </a:pPr>
            <a:r>
              <a:rPr lang="en-US" sz="2800" dirty="0" smtClean="0"/>
              <a:t>In console, type “</a:t>
            </a:r>
            <a:r>
              <a:rPr lang="en-US" sz="2800" dirty="0" err="1" smtClean="0"/>
              <a:t>jupyter</a:t>
            </a:r>
            <a:r>
              <a:rPr lang="en-US" sz="2800" dirty="0" smtClean="0"/>
              <a:t> notebook”</a:t>
            </a:r>
          </a:p>
          <a:p>
            <a:pPr marL="400050" lvl="1" indent="0">
              <a:spcAft>
                <a:spcPts val="1425"/>
              </a:spcAft>
              <a:defRPr/>
            </a:pPr>
            <a:r>
              <a:rPr lang="en-US" sz="2800" dirty="0" smtClean="0">
                <a:sym typeface="Wingdings"/>
              </a:rPr>
              <a:t> </a:t>
            </a:r>
            <a:r>
              <a:rPr lang="en-US" sz="2800" dirty="0" smtClean="0"/>
              <a:t>Opens a new browser tab</a:t>
            </a:r>
            <a:endParaRPr lang="en-US" sz="2800" dirty="0"/>
          </a:p>
          <a:p>
            <a:pPr marL="457200" indent="-457200">
              <a:spcAft>
                <a:spcPts val="1425"/>
              </a:spcAft>
              <a:buFont typeface="+mj-lt"/>
              <a:buAutoNum type="arabicPeriod"/>
              <a:defRPr/>
            </a:pPr>
            <a:r>
              <a:rPr lang="en-US" sz="2800" dirty="0" smtClean="0"/>
              <a:t>At upper right click “New” </a:t>
            </a:r>
            <a:r>
              <a:rPr lang="en-US" sz="2800" dirty="0" smtClean="0">
                <a:sym typeface="Wingdings"/>
              </a:rPr>
              <a:t> “Python 3”</a:t>
            </a:r>
            <a:endParaRPr lang="en-US" sz="2800" dirty="0">
              <a:sym typeface="Wingdings"/>
            </a:endParaRPr>
          </a:p>
          <a:p>
            <a:pPr marL="0" indent="0">
              <a:spcAft>
                <a:spcPts val="1425"/>
              </a:spcAft>
              <a:defRPr/>
            </a:pPr>
            <a:endParaRPr lang="en-US" sz="1200" dirty="0" smtClean="0">
              <a:sym typeface="Wingdings"/>
            </a:endParaRPr>
          </a:p>
          <a:p>
            <a:pPr marL="0" indent="0">
              <a:spcAft>
                <a:spcPts val="1425"/>
              </a:spcAft>
              <a:defRPr/>
            </a:pPr>
            <a:r>
              <a:rPr lang="en-US" sz="2800" dirty="0" smtClean="0">
                <a:sym typeface="Wingdings"/>
              </a:rPr>
              <a:t>When done, don’t just X out of the browser tab!</a:t>
            </a:r>
          </a:p>
          <a:p>
            <a:pPr marL="0" indent="0">
              <a:spcAft>
                <a:spcPts val="1425"/>
              </a:spcAft>
              <a:defRPr/>
            </a:pPr>
            <a:r>
              <a:rPr lang="en-US" sz="2800" dirty="0">
                <a:sym typeface="Wingdings"/>
              </a:rPr>
              <a:t>	</a:t>
            </a:r>
            <a:r>
              <a:rPr lang="en-US" sz="2800" dirty="0" smtClean="0">
                <a:sym typeface="Wingdings"/>
              </a:rPr>
              <a:t>Click “File”  “Close and Halt”</a:t>
            </a:r>
          </a:p>
        </p:txBody>
      </p:sp>
    </p:spTree>
    <p:extLst>
      <p:ext uri="{BB962C8B-B14F-4D97-AF65-F5344CB8AC3E}">
        <p14:creationId xmlns:p14="http://schemas.microsoft.com/office/powerpoint/2010/main" val="1551134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3064</TotalTime>
  <Words>409</Words>
  <Application>Microsoft Macintosh PowerPoint</Application>
  <PresentationFormat>Custom</PresentationFormat>
  <Paragraphs>81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Unicode MS</vt:lpstr>
      <vt:lpstr>ＭＳ Ｐゴシック</vt:lpstr>
      <vt:lpstr>Times New Roman</vt:lpstr>
      <vt:lpstr>Wingdings</vt:lpstr>
      <vt:lpstr>Arial</vt:lpstr>
      <vt:lpstr>2_Office Theme</vt:lpstr>
      <vt:lpstr>PowerPoint Presentation</vt:lpstr>
      <vt:lpstr>Software Carpentry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Greg Wilson</dc:creator>
  <cp:keywords/>
  <dc:description/>
  <cp:lastModifiedBy>Matthew Garcia</cp:lastModifiedBy>
  <cp:revision>299</cp:revision>
  <cp:lastPrinted>2016-06-08T14:52:45Z</cp:lastPrinted>
  <dcterms:created xsi:type="dcterms:W3CDTF">2010-05-24T21:29:39Z</dcterms:created>
  <dcterms:modified xsi:type="dcterms:W3CDTF">2016-06-08T14:58:22Z</dcterms:modified>
</cp:coreProperties>
</file>