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"/>
  </p:notesMasterIdLst>
  <p:sldIdLst>
    <p:sldId id="258" r:id="rId2"/>
    <p:sldId id="272" r:id="rId3"/>
    <p:sldId id="267" r:id="rId4"/>
    <p:sldId id="273" r:id="rId5"/>
    <p:sldId id="274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6666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>
      <p:cViewPr varScale="1">
        <p:scale>
          <a:sx n="99" d="100"/>
          <a:sy n="99" d="100"/>
        </p:scale>
        <p:origin x="17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10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4313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019BC1C-AD5A-5A4F-BD0E-E2D979AE2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23CF4B1-105C-1D48-AB49-1C1AF538C83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A1D4501F-7F85-AF43-939C-3C4CB787B2E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“simplified</a:t>
            </a:r>
            <a:r>
              <a:rPr lang="en-US" baseline="0" dirty="0" smtClean="0"/>
              <a:t> food web” for </a:t>
            </a:r>
            <a:r>
              <a:rPr lang="en-US" dirty="0" smtClean="0"/>
              <a:t>northwestern Atlantic Cod from Prof. David </a:t>
            </a:r>
            <a:r>
              <a:rPr lang="en-US" dirty="0" err="1" smtClean="0"/>
              <a:t>Lavigne</a:t>
            </a:r>
            <a:r>
              <a:rPr lang="en-US" dirty="0" smtClean="0"/>
              <a:t>, Natural Sciences and Engineering Research Council </a:t>
            </a:r>
          </a:p>
          <a:p>
            <a:r>
              <a:rPr lang="en-US" dirty="0" smtClean="0"/>
              <a:t>Based on figure at http://</a:t>
            </a:r>
            <a:r>
              <a:rPr lang="en-US" dirty="0" err="1" smtClean="0"/>
              <a:t>www.fisherycrisis.com</a:t>
            </a:r>
            <a:r>
              <a:rPr lang="en-US" dirty="0" smtClean="0"/>
              <a:t>/coral7.html</a:t>
            </a:r>
          </a:p>
        </p:txBody>
      </p:sp>
    </p:spTree>
    <p:extLst>
      <p:ext uri="{BB962C8B-B14F-4D97-AF65-F5344CB8AC3E}">
        <p14:creationId xmlns:p14="http://schemas.microsoft.com/office/powerpoint/2010/main" val="137282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A7E2-0F05-2D47-8871-8CA200310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55645-0BB2-A046-9332-91BBEDE9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C9707-719E-674D-99DD-915DF7240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DBBE-789E-D84A-A6F9-2C05088D6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639C9-F062-1840-A905-77838E3A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D3EAC-F44E-3843-B462-DE847714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5B675-A3B5-4F47-A6C5-9170B3F14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7261A-97C4-C443-A400-AF6D99B4E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D8211-A14D-D441-A13B-B6C57964B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E7567-84DA-A044-8040-052E5FF8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5384-80F3-A246-8DAC-9F3B07386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7963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228600" y="227013"/>
            <a:ext cx="9599613" cy="6718300"/>
            <a:chOff x="144" y="143"/>
            <a:chExt cx="6047" cy="4232"/>
          </a:xfrm>
        </p:grpSpPr>
        <p:sp>
          <p:nvSpPr>
            <p:cNvPr id="2" name="Line 3"/>
            <p:cNvSpPr>
              <a:spLocks noChangeShapeType="1"/>
            </p:cNvSpPr>
            <p:nvPr/>
          </p:nvSpPr>
          <p:spPr bwMode="auto">
            <a:xfrm>
              <a:off x="288" y="4376"/>
              <a:ext cx="5758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144" y="283"/>
              <a:ext cx="0" cy="3952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88" y="145"/>
              <a:ext cx="5902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6192" y="183"/>
              <a:ext cx="0" cy="4053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44" y="142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6048" y="4231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44" y="4235"/>
              <a:ext cx="142" cy="139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03238" y="6884988"/>
            <a:ext cx="235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4988"/>
            <a:ext cx="2349500" cy="520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marL="215900" indent="-214313">
              <a:lnSpc>
                <a:spcPct val="100000"/>
              </a:lnSpc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C758FD8-C1C3-014D-9150-D4AEF8A2A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j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j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411288" y="303214"/>
            <a:ext cx="8166100" cy="88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/>
              <a:t>Research </a:t>
            </a:r>
            <a:r>
              <a:rPr lang="en-US" sz="4400" dirty="0" smtClean="0"/>
              <a:t>Computing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73112" y="1220050"/>
            <a:ext cx="9074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457200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854075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MYTHS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Someone</a:t>
            </a:r>
            <a:r>
              <a:rPr lang="en-US" altLang="en-US" sz="3200" dirty="0" smtClean="0">
                <a:solidFill>
                  <a:srgbClr val="000000"/>
                </a:solidFill>
              </a:rPr>
              <a:t> will do it</a:t>
            </a:r>
            <a:r>
              <a:rPr lang="is-IS" altLang="en-US" sz="3200" dirty="0" smtClean="0">
                <a:solidFill>
                  <a:srgbClr val="000000"/>
                </a:solidFill>
              </a:rPr>
              <a:t>… Right?</a:t>
            </a:r>
            <a:r>
              <a:rPr lang="en-US" altLang="en-US" sz="3200" dirty="0" smtClean="0">
                <a:solidFill>
                  <a:srgbClr val="000000"/>
                </a:solidFill>
              </a:rPr>
              <a:t>” </a:t>
            </a:r>
          </a:p>
          <a:p>
            <a:pPr marL="0" indent="0" eaLnBrk="1">
              <a:spcAft>
                <a:spcPts val="1425"/>
              </a:spcAft>
            </a:pP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</a:rPr>
              <a:t>              </a:t>
            </a:r>
            <a:r>
              <a:rPr lang="en-US" altLang="en-US" sz="3200" dirty="0" smtClean="0">
                <a:solidFill>
                  <a:srgbClr val="000000"/>
                </a:solidFill>
              </a:rPr>
              <a:t>“Just ask the post-docs for help.”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REALITY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“You’re [in academia] to learn.”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Many </a:t>
            </a:r>
            <a:r>
              <a:rPr lang="en-US" altLang="en-US" sz="3200" dirty="0" smtClean="0">
                <a:solidFill>
                  <a:srgbClr val="000000"/>
                </a:solidFill>
              </a:rPr>
              <a:t>scientists </a:t>
            </a:r>
            <a:r>
              <a:rPr lang="en-US" altLang="en-US" sz="3200" dirty="0">
                <a:solidFill>
                  <a:srgbClr val="000000"/>
                </a:solidFill>
              </a:rPr>
              <a:t>spend much of their time developing, maintaining, </a:t>
            </a:r>
            <a:r>
              <a:rPr lang="en-US" altLang="en-US" sz="3200" dirty="0" smtClean="0">
                <a:solidFill>
                  <a:srgbClr val="000000"/>
                </a:solidFill>
              </a:rPr>
              <a:t>&amp; running </a:t>
            </a:r>
            <a:r>
              <a:rPr lang="en-US" altLang="en-US" sz="3200" dirty="0">
                <a:solidFill>
                  <a:srgbClr val="000000"/>
                </a:solidFill>
              </a:rPr>
              <a:t>software </a:t>
            </a:r>
            <a:r>
              <a:rPr lang="en-US" altLang="en-US" sz="3200" dirty="0" smtClean="0">
                <a:solidFill>
                  <a:srgbClr val="000000"/>
                </a:solidFill>
              </a:rPr>
              <a:t>for data collection, analysis, publication prep</a:t>
            </a: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Few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scis</a:t>
            </a:r>
            <a:r>
              <a:rPr lang="en-US" altLang="en-US" sz="3200" dirty="0" smtClean="0">
                <a:solidFill>
                  <a:srgbClr val="000000"/>
                </a:solidFill>
              </a:rPr>
              <a:t> have </a:t>
            </a:r>
            <a:r>
              <a:rPr lang="en-US" altLang="en-US" sz="3200" dirty="0">
                <a:solidFill>
                  <a:srgbClr val="000000"/>
                </a:solidFill>
              </a:rPr>
              <a:t>ever </a:t>
            </a:r>
            <a:r>
              <a:rPr lang="en-US" altLang="en-US" sz="3200" dirty="0" smtClean="0">
                <a:solidFill>
                  <a:srgbClr val="000000"/>
                </a:solidFill>
              </a:rPr>
              <a:t>learned programming formally </a:t>
            </a:r>
            <a:r>
              <a:rPr lang="en-US" altLang="en-US" sz="3200" dirty="0" smtClean="0">
                <a:solidFill>
                  <a:srgbClr val="000000"/>
                </a:solidFill>
                <a:sym typeface="Wingdings"/>
              </a:rPr>
              <a:t>  development often takes longer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Are we Software Engineers? Application Developers? Programmers? Hackers?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Software </a:t>
            </a:r>
            <a:r>
              <a:rPr lang="en-US" altLang="en-US" dirty="0" smtClean="0"/>
              <a:t>Carpentry</a:t>
            </a:r>
            <a:endParaRPr lang="en-US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67797" y="1274785"/>
            <a:ext cx="445928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Write software for </a:t>
            </a:r>
            <a:r>
              <a:rPr lang="en-US" altLang="en-US" dirty="0" smtClean="0"/>
              <a:t>people, </a:t>
            </a:r>
            <a:r>
              <a:rPr lang="en-US" altLang="en-US" dirty="0"/>
              <a:t>not computers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Automate </a:t>
            </a:r>
            <a:r>
              <a:rPr lang="en-US" altLang="en-US" dirty="0"/>
              <a:t>repetitive </a:t>
            </a:r>
            <a:r>
              <a:rPr lang="en-US" altLang="en-US" dirty="0" smtClean="0"/>
              <a:t>tasks (reusable </a:t>
            </a:r>
            <a:r>
              <a:rPr lang="en-US" altLang="en-US" dirty="0" err="1" smtClean="0"/>
              <a:t>fns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the computer to record history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Make </a:t>
            </a:r>
            <a:r>
              <a:rPr lang="en-US" altLang="en-US" dirty="0"/>
              <a:t>incremental </a:t>
            </a:r>
            <a:r>
              <a:rPr lang="en-US" altLang="en-US" dirty="0" smtClean="0"/>
              <a:t>changes (save often)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version </a:t>
            </a:r>
            <a:r>
              <a:rPr lang="en-US" altLang="en-US" dirty="0" smtClean="0"/>
              <a:t>control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66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97998" y="1274785"/>
            <a:ext cx="453282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Plan </a:t>
            </a:r>
            <a:r>
              <a:rPr lang="en-US" altLang="en-US" dirty="0"/>
              <a:t>for </a:t>
            </a:r>
            <a:r>
              <a:rPr lang="en-US" altLang="en-US" dirty="0" smtClean="0"/>
              <a:t>mistakes (bugs)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First </a:t>
            </a:r>
            <a:r>
              <a:rPr lang="en-US" altLang="en-US" dirty="0" smtClean="0"/>
              <a:t>do it right, </a:t>
            </a:r>
            <a:r>
              <a:rPr lang="en-US" altLang="en-US" dirty="0"/>
              <a:t>then make it </a:t>
            </a:r>
            <a:r>
              <a:rPr lang="en-US" altLang="en-US" dirty="0" smtClean="0"/>
              <a:t>cleaner &amp; faster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Document </a:t>
            </a:r>
            <a:r>
              <a:rPr lang="en-US" altLang="en-US" dirty="0"/>
              <a:t>design &amp; </a:t>
            </a:r>
            <a:r>
              <a:rPr lang="en-US" altLang="en-US" dirty="0" smtClean="0"/>
              <a:t>purpose, </a:t>
            </a:r>
            <a:r>
              <a:rPr lang="en-US" altLang="en-US" dirty="0"/>
              <a:t>not mechanics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Conduct code reviews</a:t>
            </a:r>
          </a:p>
          <a:p>
            <a:pPr marL="457200" indent="-457200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1312" y="5357812"/>
            <a:ext cx="4191000" cy="147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Wilson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(2014) Best practices for scientific computing.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PLoS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Biology 12: e1001745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SWC </a:t>
            </a:r>
            <a:r>
              <a:rPr lang="en-US" sz="4000" dirty="0" smtClean="0"/>
              <a:t>Python Component Goals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Interactive </a:t>
            </a:r>
            <a:r>
              <a:rPr lang="en-US" sz="4000" dirty="0" err="1" smtClean="0">
                <a:cs typeface="Arial Unicode MS" charset="0"/>
              </a:rPr>
              <a:t>Jupyter</a:t>
            </a:r>
            <a:r>
              <a:rPr lang="en-US" sz="4000" dirty="0" smtClean="0">
                <a:cs typeface="Arial Unicode MS" charset="0"/>
              </a:rPr>
              <a:t> notebook 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Learn </a:t>
            </a:r>
            <a:r>
              <a:rPr lang="en-US" sz="3200" dirty="0" smtClean="0"/>
              <a:t>syntax, methods, </a:t>
            </a:r>
            <a:r>
              <a:rPr lang="en-US" sz="3200" dirty="0"/>
              <a:t>procedures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Test code, make plots, digest your data </a:t>
            </a:r>
            <a:r>
              <a:rPr lang="en-US" sz="3200" dirty="0"/>
              <a:t>in </a:t>
            </a:r>
            <a:r>
              <a:rPr lang="en-US" sz="3200" dirty="0" smtClean="0"/>
              <a:t>manageable chunks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/>
              <a:t>Mark it up and share </a:t>
            </a:r>
            <a:r>
              <a:rPr lang="en-US" sz="3200" dirty="0" smtClean="0"/>
              <a:t>it</a:t>
            </a:r>
            <a:endParaRPr lang="en-US" sz="32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Command-line scripts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Organization</a:t>
            </a:r>
            <a:endParaRPr lang="en-US" sz="3200" dirty="0" smtClean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Commenting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Where do I start?</a:t>
            </a:r>
            <a:endParaRPr lang="en-US" sz="4000" dirty="0" smtClean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Ponder the nature of your data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Consider the purpose of your work</a:t>
            </a:r>
            <a:endParaRPr lang="en-US" sz="4000" dirty="0" smtClean="0">
              <a:cs typeface="Arial Unicode MS" charset="0"/>
            </a:endParaRP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productivity (automation)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data/output quality (precision)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usability (collaboration)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>
                <a:cs typeface="Arial Unicode MS" charset="0"/>
              </a:rPr>
              <a:t>Improve scope (application)</a:t>
            </a:r>
            <a:endParaRPr lang="en-US" sz="32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Choose a language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Build a workflow</a:t>
            </a:r>
            <a:endParaRPr lang="en-US" sz="4000" dirty="0" smtClean="0"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85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Thinking about information flow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1624" r="199" b="2538"/>
          <a:stretch/>
        </p:blipFill>
        <p:spPr>
          <a:xfrm>
            <a:off x="620712" y="1265078"/>
            <a:ext cx="4114800" cy="5623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16" y="1568513"/>
            <a:ext cx="3681984" cy="50170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887912" y="3779678"/>
            <a:ext cx="1018604" cy="29718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286</Words>
  <Application>Microsoft Macintosh PowerPoint</Application>
  <PresentationFormat>Custom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ＭＳ Ｐゴシック</vt:lpstr>
      <vt:lpstr>Times New Roman</vt:lpstr>
      <vt:lpstr>Wingdings</vt:lpstr>
      <vt:lpstr>Arial</vt:lpstr>
      <vt:lpstr>2_Office Theme</vt:lpstr>
      <vt:lpstr>PowerPoint Presentation</vt:lpstr>
      <vt:lpstr>Software Carpentry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Matthew Garcia</cp:lastModifiedBy>
  <cp:revision>291</cp:revision>
  <cp:lastPrinted>1601-01-01T00:00:00Z</cp:lastPrinted>
  <dcterms:created xsi:type="dcterms:W3CDTF">2010-05-24T21:29:39Z</dcterms:created>
  <dcterms:modified xsi:type="dcterms:W3CDTF">2016-06-07T19:06:28Z</dcterms:modified>
</cp:coreProperties>
</file>