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3/10/2025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108547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3/10/2025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52119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3/10/2025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0016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3/10/2025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77215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3/10/2025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35768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3/10/2025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55176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3/10/2025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3422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3/10/2025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86306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3/10/2025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68318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3/10/2025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35386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3/10/2025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95270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3/10/2025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85078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dwi.org/Home.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75C00A8-2250-4F87-9F80-E3E80531F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CC528D8-C318-4E44-BB11-0CAE58C2A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ítulo 1">
            <a:extLst>
              <a:ext uri="{FF2B5EF4-FFF2-40B4-BE49-F238E27FC236}">
                <a16:creationId xmlns:a16="http://schemas.microsoft.com/office/drawing/2014/main" id="{43404642-197D-7B75-C726-50768DD3D0C0}"/>
              </a:ext>
            </a:extLst>
          </p:cNvPr>
          <p:cNvSpPr>
            <a:spLocks noGrp="1"/>
          </p:cNvSpPr>
          <p:nvPr>
            <p:ph type="ctrTitle"/>
          </p:nvPr>
        </p:nvSpPr>
        <p:spPr>
          <a:xfrm>
            <a:off x="777239" y="1122362"/>
            <a:ext cx="5697828" cy="3570479"/>
          </a:xfrm>
        </p:spPr>
        <p:txBody>
          <a:bodyPr>
            <a:normAutofit/>
          </a:bodyPr>
          <a:lstStyle/>
          <a:p>
            <a:pPr algn="l"/>
            <a:r>
              <a:rPr lang="es-MX" sz="9600" dirty="0"/>
              <a:t>Bussines Analytics</a:t>
            </a:r>
          </a:p>
        </p:txBody>
      </p:sp>
      <p:grpSp>
        <p:nvGrpSpPr>
          <p:cNvPr id="32" name="decorative circles">
            <a:extLst>
              <a:ext uri="{FF2B5EF4-FFF2-40B4-BE49-F238E27FC236}">
                <a16:creationId xmlns:a16="http://schemas.microsoft.com/office/drawing/2014/main" id="{6F84FFF5-4ABC-42CD-9D4C-9F3AB50FD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33" name="Oval 32">
              <a:extLst>
                <a:ext uri="{FF2B5EF4-FFF2-40B4-BE49-F238E27FC236}">
                  <a16:creationId xmlns:a16="http://schemas.microsoft.com/office/drawing/2014/main" id="{165D367D-2240-48ED-BB65-1221C6EA9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B0EEF61-DBF2-4BF2-9887-F74596FEE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BF84F4A-F257-4091-A50A-DD38D7A1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F2976B4-BD0D-4EBA-928D-2F97FA6B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29C1743-B3CB-4A6A-9DD6-3E9023B26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1">
            <a:extLst>
              <a:ext uri="{FF2B5EF4-FFF2-40B4-BE49-F238E27FC236}">
                <a16:creationId xmlns:a16="http://schemas.microsoft.com/office/drawing/2014/main" id="{6FA27A92-E95C-4CE7-A034-1729B3C62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25" name="Graphic 24" descr="Bar chart">
            <a:extLst>
              <a:ext uri="{FF2B5EF4-FFF2-40B4-BE49-F238E27FC236}">
                <a16:creationId xmlns:a16="http://schemas.microsoft.com/office/drawing/2014/main" id="{BB22EB78-7DBC-0CE2-2C4A-970A96A918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6794" y="2440172"/>
            <a:ext cx="3793350" cy="3793350"/>
          </a:xfrm>
          <a:prstGeom prst="rect">
            <a:avLst/>
          </a:prstGeom>
        </p:spPr>
      </p:pic>
    </p:spTree>
    <p:extLst>
      <p:ext uri="{BB962C8B-B14F-4D97-AF65-F5344CB8AC3E}">
        <p14:creationId xmlns:p14="http://schemas.microsoft.com/office/powerpoint/2010/main" val="16650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5"/>
                                        </p:tgtEl>
                                        <p:attrNameLst>
                                          <p:attrName>style.visibility</p:attrName>
                                        </p:attrNameLst>
                                      </p:cBhvr>
                                      <p:to>
                                        <p:strVal val="visible"/>
                                      </p:to>
                                    </p:set>
                                    <p:animEffect transition="in" filter="fade">
                                      <p:cBhvr>
                                        <p:cTn id="10" dur="7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062B03-87C2-2A11-2B94-120729AFF39E}"/>
              </a:ext>
            </a:extLst>
          </p:cNvPr>
          <p:cNvSpPr>
            <a:spLocks noGrp="1"/>
          </p:cNvSpPr>
          <p:nvPr>
            <p:ph idx="1"/>
          </p:nvPr>
        </p:nvSpPr>
        <p:spPr>
          <a:xfrm>
            <a:off x="452975" y="739728"/>
            <a:ext cx="4418828" cy="5661072"/>
          </a:xfrm>
        </p:spPr>
        <p:txBody>
          <a:bodyPr/>
          <a:lstStyle/>
          <a:p>
            <a:pPr marL="0" indent="0">
              <a:buNone/>
            </a:pPr>
            <a:r>
              <a:rPr lang="en-US" dirty="0">
                <a:effectLst/>
                <a:latin typeface="Lucida Sans Unicode" panose="020B0602030504020204" pitchFamily="34" charset="0"/>
              </a:rPr>
              <a:t>The formal definition of data quality is </a:t>
            </a:r>
            <a:r>
              <a:rPr lang="en-US" b="1" dirty="0">
                <a:effectLst/>
                <a:latin typeface="Lucida Sans Unicode" panose="020B0602030504020204" pitchFamily="34" charset="0"/>
              </a:rPr>
              <a:t>“the commonly understood business and technical definitions of data within defined ranges”</a:t>
            </a:r>
            <a:r>
              <a:rPr lang="en-US" dirty="0">
                <a:effectLst/>
                <a:latin typeface="Lucida Sans Unicode" panose="020B0602030504020204" pitchFamily="34" charset="0"/>
              </a:rPr>
              <a:t>. The confusing nature of data quality is that it is simply a part of the definition of the data; it is not a separate “component” of the data. </a:t>
            </a:r>
            <a:r>
              <a:rPr lang="en-US" b="1" dirty="0">
                <a:effectLst/>
                <a:latin typeface="Lucida Sans Unicode" panose="020B0602030504020204" pitchFamily="34" charset="0"/>
              </a:rPr>
              <a:t>Data quality is measured by how effectively the data supports the transactions and what it is used for.</a:t>
            </a:r>
            <a:r>
              <a:rPr lang="en-US" dirty="0">
                <a:effectLst/>
                <a:latin typeface="Lucida Sans Unicode" panose="020B0602030504020204" pitchFamily="34" charset="0"/>
              </a:rPr>
              <a:t> The level of data quality required to effectively support operations will vary by information system or business unit, depending on the information needed to conduct that business unit’s operations.</a:t>
            </a:r>
            <a:endParaRPr lang="es-MX" dirty="0"/>
          </a:p>
        </p:txBody>
      </p:sp>
      <p:pic>
        <p:nvPicPr>
          <p:cNvPr id="6146" name="Picture 2">
            <a:extLst>
              <a:ext uri="{FF2B5EF4-FFF2-40B4-BE49-F238E27FC236}">
                <a16:creationId xmlns:a16="http://schemas.microsoft.com/office/drawing/2014/main" id="{495FA9F1-ED9A-2642-C028-51820249A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527" y="739728"/>
            <a:ext cx="6298666" cy="566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73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3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E46EB-552F-63AA-7A6A-5BD5DCDDEAC8}"/>
              </a:ext>
            </a:extLst>
          </p:cNvPr>
          <p:cNvSpPr>
            <a:spLocks noGrp="1"/>
          </p:cNvSpPr>
          <p:nvPr>
            <p:ph type="title"/>
          </p:nvPr>
        </p:nvSpPr>
        <p:spPr>
          <a:xfrm>
            <a:off x="1280232" y="0"/>
            <a:ext cx="10659110" cy="1325563"/>
          </a:xfrm>
        </p:spPr>
        <p:txBody>
          <a:bodyPr>
            <a:normAutofit/>
          </a:bodyPr>
          <a:lstStyle/>
          <a:p>
            <a:r>
              <a:rPr lang="es-MX" sz="4400" b="1" i="0" dirty="0" err="1">
                <a:solidFill>
                  <a:srgbClr val="303030"/>
                </a:solidFill>
                <a:effectLst/>
                <a:latin typeface="Lato" panose="020F0502020204030203" pitchFamily="34" charset="0"/>
              </a:rPr>
              <a:t>Introduction</a:t>
            </a:r>
            <a:r>
              <a:rPr lang="es-MX" sz="4400" b="1" i="0" dirty="0">
                <a:solidFill>
                  <a:srgbClr val="303030"/>
                </a:solidFill>
                <a:effectLst/>
                <a:latin typeface="Lato" panose="020F0502020204030203" pitchFamily="34" charset="0"/>
              </a:rPr>
              <a:t> </a:t>
            </a:r>
            <a:r>
              <a:rPr lang="es-MX" sz="4400" b="1" i="0" dirty="0" err="1">
                <a:solidFill>
                  <a:srgbClr val="303030"/>
                </a:solidFill>
                <a:effectLst/>
                <a:latin typeface="Lato" panose="020F0502020204030203" pitchFamily="34" charset="0"/>
              </a:rPr>
              <a:t>to</a:t>
            </a:r>
            <a:r>
              <a:rPr lang="es-MX" sz="4400" b="1" i="0" dirty="0">
                <a:solidFill>
                  <a:srgbClr val="303030"/>
                </a:solidFill>
                <a:effectLst/>
                <a:latin typeface="Lato" panose="020F0502020204030203" pitchFamily="34" charset="0"/>
              </a:rPr>
              <a:t> Business Analytics</a:t>
            </a:r>
            <a:endParaRPr lang="es-MX" sz="4400" dirty="0"/>
          </a:p>
        </p:txBody>
      </p:sp>
      <p:pic>
        <p:nvPicPr>
          <p:cNvPr id="5" name="Imagen 4">
            <a:extLst>
              <a:ext uri="{FF2B5EF4-FFF2-40B4-BE49-F238E27FC236}">
                <a16:creationId xmlns:a16="http://schemas.microsoft.com/office/drawing/2014/main" id="{959D2811-E0F3-126A-5235-CFF89C947635}"/>
              </a:ext>
            </a:extLst>
          </p:cNvPr>
          <p:cNvPicPr>
            <a:picLocks noChangeAspect="1"/>
          </p:cNvPicPr>
          <p:nvPr/>
        </p:nvPicPr>
        <p:blipFill>
          <a:blip r:embed="rId2"/>
          <a:stretch>
            <a:fillRect/>
          </a:stretch>
        </p:blipFill>
        <p:spPr>
          <a:xfrm>
            <a:off x="352592" y="1435855"/>
            <a:ext cx="7649643" cy="2619741"/>
          </a:xfrm>
          <a:prstGeom prst="rect">
            <a:avLst/>
          </a:prstGeom>
        </p:spPr>
      </p:pic>
      <p:pic>
        <p:nvPicPr>
          <p:cNvPr id="7" name="Imagen 6">
            <a:extLst>
              <a:ext uri="{FF2B5EF4-FFF2-40B4-BE49-F238E27FC236}">
                <a16:creationId xmlns:a16="http://schemas.microsoft.com/office/drawing/2014/main" id="{8A181A52-8303-E8EB-B612-3F6BAAAB0BFE}"/>
              </a:ext>
            </a:extLst>
          </p:cNvPr>
          <p:cNvPicPr>
            <a:picLocks noChangeAspect="1"/>
          </p:cNvPicPr>
          <p:nvPr/>
        </p:nvPicPr>
        <p:blipFill>
          <a:blip r:embed="rId3"/>
          <a:stretch>
            <a:fillRect/>
          </a:stretch>
        </p:blipFill>
        <p:spPr>
          <a:xfrm>
            <a:off x="7163565" y="3037922"/>
            <a:ext cx="4505954" cy="3515216"/>
          </a:xfrm>
          <a:prstGeom prst="rect">
            <a:avLst/>
          </a:prstGeom>
        </p:spPr>
      </p:pic>
    </p:spTree>
    <p:extLst>
      <p:ext uri="{BB962C8B-B14F-4D97-AF65-F5344CB8AC3E}">
        <p14:creationId xmlns:p14="http://schemas.microsoft.com/office/powerpoint/2010/main" val="406234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3D8C09B-DC02-5EFF-EF73-71CDE6A6651E}"/>
              </a:ext>
            </a:extLst>
          </p:cNvPr>
          <p:cNvPicPr>
            <a:picLocks noChangeAspect="1"/>
          </p:cNvPicPr>
          <p:nvPr/>
        </p:nvPicPr>
        <p:blipFill>
          <a:blip r:embed="rId2"/>
          <a:stretch>
            <a:fillRect/>
          </a:stretch>
        </p:blipFill>
        <p:spPr>
          <a:xfrm>
            <a:off x="423459" y="583772"/>
            <a:ext cx="9644389" cy="5690456"/>
          </a:xfrm>
          <a:prstGeom prst="rect">
            <a:avLst/>
          </a:prstGeom>
        </p:spPr>
      </p:pic>
    </p:spTree>
    <p:extLst>
      <p:ext uri="{BB962C8B-B14F-4D97-AF65-F5344CB8AC3E}">
        <p14:creationId xmlns:p14="http://schemas.microsoft.com/office/powerpoint/2010/main" val="129447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94FEB1-6F43-FD2C-54C3-0B9872209C96}"/>
              </a:ext>
            </a:extLst>
          </p:cNvPr>
          <p:cNvPicPr>
            <a:picLocks noChangeAspect="1"/>
          </p:cNvPicPr>
          <p:nvPr/>
        </p:nvPicPr>
        <p:blipFill>
          <a:blip r:embed="rId2"/>
          <a:stretch>
            <a:fillRect/>
          </a:stretch>
        </p:blipFill>
        <p:spPr>
          <a:xfrm>
            <a:off x="569626" y="336952"/>
            <a:ext cx="10489537" cy="5868975"/>
          </a:xfrm>
          <a:prstGeom prst="rect">
            <a:avLst/>
          </a:prstGeom>
        </p:spPr>
      </p:pic>
    </p:spTree>
    <p:extLst>
      <p:ext uri="{BB962C8B-B14F-4D97-AF65-F5344CB8AC3E}">
        <p14:creationId xmlns:p14="http://schemas.microsoft.com/office/powerpoint/2010/main" val="210864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27ACE28-3917-E25D-2534-36E2E2B166FF}"/>
              </a:ext>
            </a:extLst>
          </p:cNvPr>
          <p:cNvSpPr>
            <a:spLocks noGrp="1"/>
          </p:cNvSpPr>
          <p:nvPr>
            <p:ph idx="1"/>
          </p:nvPr>
        </p:nvSpPr>
        <p:spPr>
          <a:xfrm>
            <a:off x="811416" y="1076998"/>
            <a:ext cx="2741253" cy="5113939"/>
          </a:xfrm>
        </p:spPr>
        <p:txBody>
          <a:bodyPr/>
          <a:lstStyle/>
          <a:p>
            <a:r>
              <a:rPr lang="en-US" b="1" dirty="0">
                <a:effectLst/>
                <a:latin typeface="Lucida Sans Unicode" panose="020B0602030504020204" pitchFamily="34" charset="0"/>
              </a:rPr>
              <a:t>Business Analytics is the scientific process of transforming data into insight for making better decisions</a:t>
            </a:r>
            <a:r>
              <a:rPr lang="en-US" dirty="0">
                <a:effectLst/>
                <a:latin typeface="Lucida Sans Unicode" panose="020B0602030504020204" pitchFamily="34" charset="0"/>
              </a:rPr>
              <a:t>. Business analytics is used for data-driven or fact-based decision-making. Which is often seen as more objective than other alternatives for decision making.</a:t>
            </a:r>
          </a:p>
          <a:p>
            <a:pPr marL="0" indent="0">
              <a:buNone/>
            </a:pPr>
            <a:endParaRPr lang="es-MX" dirty="0"/>
          </a:p>
        </p:txBody>
      </p:sp>
      <p:pic>
        <p:nvPicPr>
          <p:cNvPr id="7170" name="Picture 2">
            <a:extLst>
              <a:ext uri="{FF2B5EF4-FFF2-40B4-BE49-F238E27FC236}">
                <a16:creationId xmlns:a16="http://schemas.microsoft.com/office/drawing/2014/main" id="{9AC566E8-4A37-A6E5-7CAE-A0838848C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579" y="0"/>
            <a:ext cx="6831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4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BC15B-BA23-E66C-B8EB-CC9A90FCD690}"/>
              </a:ext>
            </a:extLst>
          </p:cNvPr>
          <p:cNvSpPr>
            <a:spLocks noGrp="1"/>
          </p:cNvSpPr>
          <p:nvPr>
            <p:ph idx="1"/>
          </p:nvPr>
        </p:nvSpPr>
        <p:spPr>
          <a:xfrm>
            <a:off x="766445" y="1032248"/>
            <a:ext cx="10659110" cy="4351338"/>
          </a:xfrm>
        </p:spPr>
        <p:txBody>
          <a:bodyPr>
            <a:normAutofit lnSpcReduction="10000"/>
          </a:bodyPr>
          <a:lstStyle/>
          <a:p>
            <a:r>
              <a:rPr lang="es-MX" b="0" i="0" dirty="0">
                <a:solidFill>
                  <a:srgbClr val="252525"/>
                </a:solidFill>
                <a:effectLst/>
                <a:latin typeface="Roboto" panose="02000000000000000000" pitchFamily="2" charset="0"/>
              </a:rPr>
              <a:t>Pero el análisis de negocios es lo más parecido a una bola de cristal para responder a preguntas importantes de negocios. Las respuestas se convierten en la base de información y conocimiento que hace que el análisis de negocios sea una herramienta valiosa para la toma de decisiones y ayuda a explicar por qué es importante aprenderlo y usarlo. La muestra de los tipos de preguntas que un análisis de negocios típico puede generar está relacionada no solo con cada paso en el proceso de análisis de negocios, sino también con el contexto del tiempo. Para comprender mejor el valor de la información que proporciona el análisis de negocios y entender por qué este tema es importante para mejorar el desempeño empresarial. Las empresas que hacen planes que generan resultados exitosos son ganadoras en el mercado. Las empresas que no planifican de manera efectiva tienden a ser perdedoras en el mercado. La planificación es una parte fundamental de la gestión de cualquier negocio. Si se hace bien, obtiene los resultados que desean los planificadores. La planificación de la organización empresarial generalmente se segmenta en tres tipos: descriptiva, predictiva y prescriptiva. El proceso de planificación generalmente sigue una secuencia desde la estrategia hasta la táctica y luego hasta la operativa.</a:t>
            </a:r>
            <a:endParaRPr lang="es-MX" dirty="0"/>
          </a:p>
        </p:txBody>
      </p:sp>
    </p:spTree>
    <p:extLst>
      <p:ext uri="{BB962C8B-B14F-4D97-AF65-F5344CB8AC3E}">
        <p14:creationId xmlns:p14="http://schemas.microsoft.com/office/powerpoint/2010/main" val="102848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881F90-3EB1-DC2A-0681-3270624E4E58}"/>
              </a:ext>
            </a:extLst>
          </p:cNvPr>
          <p:cNvSpPr>
            <a:spLocks noGrp="1"/>
          </p:cNvSpPr>
          <p:nvPr>
            <p:ph idx="1"/>
          </p:nvPr>
        </p:nvSpPr>
        <p:spPr>
          <a:xfrm>
            <a:off x="656217" y="238872"/>
            <a:ext cx="10659110" cy="6390528"/>
          </a:xfrm>
        </p:spPr>
        <p:txBody>
          <a:bodyPr/>
          <a:lstStyle/>
          <a:p>
            <a:pPr algn="just">
              <a:buNone/>
            </a:pPr>
            <a:r>
              <a:rPr lang="en-US" b="1" dirty="0">
                <a:effectLst/>
                <a:latin typeface="Lucida Sans Unicode" panose="020B0602030504020204" pitchFamily="34" charset="0"/>
              </a:rPr>
              <a:t>Analytics – Definition</a:t>
            </a:r>
            <a:endParaRPr lang="en-US" b="1" dirty="0">
              <a:effectLst/>
            </a:endParaRPr>
          </a:p>
          <a:p>
            <a:pPr algn="just">
              <a:buNone/>
            </a:pPr>
            <a:r>
              <a:rPr lang="en-US" b="1" dirty="0">
                <a:effectLst/>
                <a:latin typeface="Lucida Sans Unicode" panose="020B0602030504020204" pitchFamily="34" charset="0"/>
              </a:rPr>
              <a:t>“Data Analytics</a:t>
            </a:r>
            <a:r>
              <a:rPr lang="en-US" dirty="0">
                <a:effectLst/>
                <a:latin typeface="Lucida Sans Unicode" panose="020B0602030504020204" pitchFamily="34" charset="0"/>
              </a:rPr>
              <a:t> is defined as a process of inspecting, cleansing, transforming, and modeling data to discover useful information, suggesting conclusions, and supporting decision making. Data analysis has multiple facets and approaches, encompassing diverse techniques under a variety of names, in different business, science, and social science domains.”</a:t>
            </a:r>
            <a:endParaRPr lang="en-US" dirty="0">
              <a:effectLst/>
            </a:endParaRPr>
          </a:p>
          <a:p>
            <a:pPr algn="just">
              <a:buNone/>
            </a:pPr>
            <a:r>
              <a:rPr lang="en-US" dirty="0">
                <a:effectLst/>
                <a:latin typeface="Lucida Sans Unicode" panose="020B0602030504020204" pitchFamily="34" charset="0"/>
              </a:rPr>
              <a:t>Tom Davenport’s book “Competing on Analytics” offers the following definition.</a:t>
            </a:r>
            <a:endParaRPr lang="en-US" dirty="0">
              <a:effectLst/>
            </a:endParaRPr>
          </a:p>
          <a:p>
            <a:pPr algn="just">
              <a:buNone/>
            </a:pPr>
            <a:r>
              <a:rPr lang="en-US" dirty="0">
                <a:effectLst/>
                <a:latin typeface="Lucida Sans Unicode" panose="020B0602030504020204" pitchFamily="34" charset="0"/>
              </a:rPr>
              <a:t>“By analytics, we mean the extensive use of data statistical and quantitative analysis, explanatory and predictive models, and fact-based management to drive decisions and actions. The analytics may be input for human decisions or may drive fully automated decisions.”</a:t>
            </a:r>
            <a:endParaRPr lang="en-US" dirty="0">
              <a:effectLst/>
            </a:endParaRPr>
          </a:p>
          <a:p>
            <a:pPr algn="just"/>
            <a:r>
              <a:rPr lang="en-US" b="1" dirty="0">
                <a:effectLst/>
                <a:latin typeface="Lucida Sans Unicode" panose="020B0602030504020204" pitchFamily="34" charset="0"/>
              </a:rPr>
              <a:t>“Data Analytics is any activity that involves applying an analytical process to data to derive insight from the data.”</a:t>
            </a:r>
            <a:endParaRPr lang="en-US" dirty="0">
              <a:effectLst/>
            </a:endParaRPr>
          </a:p>
          <a:p>
            <a:pPr marL="0" indent="0">
              <a:buNone/>
            </a:pPr>
            <a:endParaRPr lang="es-MX" dirty="0"/>
          </a:p>
          <a:p>
            <a:pPr marL="0" indent="0">
              <a:buNone/>
            </a:pPr>
            <a:endParaRPr lang="es-MX" dirty="0"/>
          </a:p>
        </p:txBody>
      </p:sp>
    </p:spTree>
    <p:extLst>
      <p:ext uri="{BB962C8B-B14F-4D97-AF65-F5344CB8AC3E}">
        <p14:creationId xmlns:p14="http://schemas.microsoft.com/office/powerpoint/2010/main" val="42712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F202860-E4E5-8A91-B68A-3A59975ED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0"/>
            <a:ext cx="7483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85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98CF55-4227-173C-92C2-B190504E5CB6}"/>
              </a:ext>
            </a:extLst>
          </p:cNvPr>
          <p:cNvSpPr>
            <a:spLocks noGrp="1"/>
          </p:cNvSpPr>
          <p:nvPr>
            <p:ph idx="1"/>
          </p:nvPr>
        </p:nvSpPr>
        <p:spPr>
          <a:xfrm>
            <a:off x="777240" y="376518"/>
            <a:ext cx="10659110" cy="6279776"/>
          </a:xfrm>
        </p:spPr>
        <p:txBody>
          <a:bodyPr>
            <a:normAutofit fontScale="77500" lnSpcReduction="20000"/>
          </a:bodyPr>
          <a:lstStyle/>
          <a:p>
            <a:pPr algn="just">
              <a:buNone/>
            </a:pPr>
            <a:r>
              <a:rPr lang="en-US" b="1" dirty="0">
                <a:effectLst/>
                <a:latin typeface="Lucida Sans Unicode" panose="020B0602030504020204" pitchFamily="34" charset="0"/>
              </a:rPr>
              <a:t>Implementing Business Analytics</a:t>
            </a:r>
            <a:endParaRPr lang="en-US" b="1" dirty="0">
              <a:effectLst/>
            </a:endParaRPr>
          </a:p>
          <a:p>
            <a:pPr algn="just">
              <a:buNone/>
            </a:pPr>
            <a:r>
              <a:rPr lang="en-US" dirty="0">
                <a:effectLst/>
                <a:latin typeface="Lucida Sans Unicode" panose="020B0602030504020204" pitchFamily="34" charset="0"/>
              </a:rPr>
              <a:t>As organizations are</a:t>
            </a:r>
            <a:r>
              <a:rPr lang="en-US" b="1" dirty="0">
                <a:effectLst/>
                <a:latin typeface="Lucida Sans Unicode" panose="020B0602030504020204" pitchFamily="34" charset="0"/>
              </a:rPr>
              <a:t> becoming more competitive by using business analysis</a:t>
            </a:r>
            <a:r>
              <a:rPr lang="en-US" dirty="0">
                <a:effectLst/>
                <a:latin typeface="Lucida Sans Unicode" panose="020B0602030504020204" pitchFamily="34" charset="0"/>
              </a:rPr>
              <a:t>, there is no doubt that practitioners, from</a:t>
            </a:r>
            <a:r>
              <a:rPr lang="en-US" b="1" dirty="0">
                <a:effectLst/>
                <a:latin typeface="Lucida Sans Unicode" panose="020B0602030504020204" pitchFamily="34" charset="0"/>
              </a:rPr>
              <a:t> both large and small companies, are eager to learn more about data analytics and how to implement it in their everyday decision-making.</a:t>
            </a:r>
            <a:r>
              <a:rPr lang="en-US" dirty="0">
                <a:effectLst/>
                <a:latin typeface="Lucida Sans Unicode" panose="020B0602030504020204" pitchFamily="34" charset="0"/>
              </a:rPr>
              <a:t> But how do managers implement business analytics in the workplace? Is there a methodology or a recommended set of steps that can be followed by practitioners? The examples of Target, LinkedIn, First Tennessee, and many other companies that have implemented data analytics can be used to derive practical steps for implementing analytics in organizational settings. </a:t>
            </a:r>
            <a:r>
              <a:rPr lang="en-US" b="1" dirty="0">
                <a:effectLst/>
                <a:latin typeface="Lucida Sans Unicode" panose="020B0602030504020204" pitchFamily="34" charset="0"/>
              </a:rPr>
              <a:t>Business Analytics initiatives in the Era of Big Data usually follow an Eight-Step Cycle:</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Understand</a:t>
            </a:r>
            <a:r>
              <a:rPr lang="en-US" dirty="0">
                <a:effectLst/>
                <a:latin typeface="Lucida Sans Unicode" panose="020B0602030504020204" pitchFamily="34" charset="0"/>
              </a:rPr>
              <a:t> the company’s products in depth.</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Establish </a:t>
            </a:r>
            <a:r>
              <a:rPr lang="en-US" b="1" dirty="0">
                <a:effectLst/>
                <a:latin typeface="Lucida Sans Unicode" panose="020B0602030504020204" pitchFamily="34" charset="0"/>
              </a:rPr>
              <a:t>tracking mechanisms</a:t>
            </a:r>
            <a:r>
              <a:rPr lang="en-US" dirty="0">
                <a:effectLst/>
                <a:latin typeface="Lucida Sans Unicode" panose="020B0602030504020204" pitchFamily="34" charset="0"/>
              </a:rPr>
              <a:t> to retrieve the data about the products.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Deploy good-quality data </a:t>
            </a:r>
            <a:r>
              <a:rPr lang="en-US" dirty="0">
                <a:effectLst/>
                <a:latin typeface="Lucida Sans Unicode" panose="020B0602030504020204" pitchFamily="34" charset="0"/>
              </a:rPr>
              <a:t>throughout the enterprise.</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Apply </a:t>
            </a:r>
            <a:r>
              <a:rPr lang="en-US" b="1" dirty="0">
                <a:effectLst/>
                <a:latin typeface="Lucida Sans Unicode" panose="020B0602030504020204" pitchFamily="34" charset="0"/>
              </a:rPr>
              <a:t>real-time analysis</a:t>
            </a:r>
            <a:r>
              <a:rPr lang="en-US" dirty="0">
                <a:effectLst/>
                <a:latin typeface="Lucida Sans Unicode" panose="020B0602030504020204" pitchFamily="34" charset="0"/>
              </a:rPr>
              <a:t> to the data.</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Use </a:t>
            </a:r>
            <a:r>
              <a:rPr lang="en-US" b="1" dirty="0">
                <a:effectLst/>
                <a:latin typeface="Lucida Sans Unicode" panose="020B0602030504020204" pitchFamily="34" charset="0"/>
              </a:rPr>
              <a:t>business intelligence</a:t>
            </a:r>
            <a:r>
              <a:rPr lang="en-US" dirty="0">
                <a:effectLst/>
                <a:latin typeface="Lucida Sans Unicode" panose="020B0602030504020204" pitchFamily="34" charset="0"/>
              </a:rPr>
              <a:t> to standardize reporting.</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Use more </a:t>
            </a:r>
            <a:r>
              <a:rPr lang="en-US" b="1" dirty="0">
                <a:effectLst/>
                <a:latin typeface="Lucida Sans Unicode" panose="020B0602030504020204" pitchFamily="34" charset="0"/>
              </a:rPr>
              <a:t>advanced analytics functions</a:t>
            </a:r>
            <a:r>
              <a:rPr lang="en-US" dirty="0">
                <a:effectLst/>
                <a:latin typeface="Lucida Sans Unicode" panose="020B0602030504020204" pitchFamily="34" charset="0"/>
              </a:rPr>
              <a:t> to discover important patterns.</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Obtain insights to </a:t>
            </a:r>
            <a:r>
              <a:rPr lang="en-US" b="1" dirty="0">
                <a:effectLst/>
                <a:latin typeface="Lucida Sans Unicode" panose="020B0602030504020204" pitchFamily="34" charset="0"/>
              </a:rPr>
              <a:t>extract relevant knowledge</a:t>
            </a:r>
            <a:r>
              <a:rPr lang="en-US" dirty="0">
                <a:effectLst/>
                <a:latin typeface="Lucida Sans Unicode" panose="020B0602030504020204" pitchFamily="34" charset="0"/>
              </a:rPr>
              <a:t> from the patterns.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Make decisions</a:t>
            </a:r>
            <a:r>
              <a:rPr lang="en-US" dirty="0">
                <a:effectLst/>
                <a:latin typeface="Lucida Sans Unicode" panose="020B0602030504020204" pitchFamily="34" charset="0"/>
              </a:rPr>
              <a:t> to derive value using the knowledge discovered.</a:t>
            </a:r>
            <a:endParaRPr lang="en-US" dirty="0">
              <a:effectLst/>
            </a:endParaRPr>
          </a:p>
          <a:p>
            <a:pPr marL="0" indent="0" algn="just">
              <a:buNone/>
            </a:pPr>
            <a:r>
              <a:rPr lang="en-US" dirty="0">
                <a:effectLst/>
                <a:latin typeface="Lucida Sans Unicode" panose="020B0602030504020204" pitchFamily="34" charset="0"/>
              </a:rPr>
              <a:t>These eight steps illustrate how organizations utilize all aspects of data analytics. </a:t>
            </a:r>
            <a:r>
              <a:rPr lang="en-US" b="1" dirty="0">
                <a:effectLst/>
                <a:latin typeface="Lucida Sans Unicode" panose="020B0602030504020204" pitchFamily="34" charset="0"/>
              </a:rPr>
              <a:t>LinkedIn, for example,</a:t>
            </a:r>
            <a:r>
              <a:rPr lang="en-US" dirty="0">
                <a:effectLst/>
                <a:latin typeface="Lucida Sans Unicode" panose="020B0602030504020204" pitchFamily="34" charset="0"/>
              </a:rPr>
              <a:t> uses information about its members, which is housed in operational databases. This information is then organized into a data warehouse and the analysts can use this information to explore the browsing history of LinkedIn members. Furthermore.</a:t>
            </a:r>
            <a:r>
              <a:rPr lang="en-US" b="1" dirty="0">
                <a:effectLst/>
                <a:latin typeface="Lucida Sans Unicode" panose="020B0602030504020204" pitchFamily="34" charset="0"/>
              </a:rPr>
              <a:t> LinkedIn uses descriptive statistics</a:t>
            </a:r>
            <a:r>
              <a:rPr lang="en-US" dirty="0">
                <a:effectLst/>
                <a:latin typeface="Lucida Sans Unicode" panose="020B0602030504020204" pitchFamily="34" charset="0"/>
              </a:rPr>
              <a:t> to generate reports and discover patterns. These patterns let the data analytical team at</a:t>
            </a:r>
            <a:r>
              <a:rPr lang="en-US" b="1" dirty="0">
                <a:effectLst/>
                <a:latin typeface="Lucida Sans Unicode" panose="020B0602030504020204" pitchFamily="34" charset="0"/>
              </a:rPr>
              <a:t> LinkedIn use predictive analytics </a:t>
            </a:r>
            <a:r>
              <a:rPr lang="en-US" dirty="0">
                <a:effectLst/>
                <a:latin typeface="Lucida Sans Unicode" panose="020B0602030504020204" pitchFamily="34" charset="0"/>
              </a:rPr>
              <a:t>to discover that speed is very important in receiving positive responses. Specifically, LinkedIn analysts were able to determine that “adaptation exponentially increases as the response time goes towards sub-seconds.” </a:t>
            </a:r>
            <a:r>
              <a:rPr lang="en-US" b="1" dirty="0">
                <a:effectLst/>
                <a:latin typeface="Lucida Sans Unicode" panose="020B0602030504020204" pitchFamily="34" charset="0"/>
              </a:rPr>
              <a:t>Finally, prescriptive analytics </a:t>
            </a:r>
            <a:r>
              <a:rPr lang="en-US" dirty="0">
                <a:effectLst/>
                <a:latin typeface="Lucida Sans Unicode" panose="020B0602030504020204" pitchFamily="34" charset="0"/>
              </a:rPr>
              <a:t>is used to generate appropriate actions. </a:t>
            </a:r>
            <a:r>
              <a:rPr lang="en-US" b="1" dirty="0">
                <a:effectLst/>
                <a:latin typeface="Lucida Sans Unicode" panose="020B0602030504020204" pitchFamily="34" charset="0"/>
              </a:rPr>
              <a:t>For example</a:t>
            </a:r>
            <a:r>
              <a:rPr lang="en-US" dirty="0">
                <a:effectLst/>
                <a:latin typeface="Lucida Sans Unicode" panose="020B0602030504020204" pitchFamily="34" charset="0"/>
              </a:rPr>
              <a:t>, LinkedIn could use optimization techniques to identify the best mix of companies or individuals, which maximizes the number of prospects or product sales.</a:t>
            </a:r>
            <a:endParaRPr lang="en-US" dirty="0">
              <a:effectLst/>
            </a:endParaRPr>
          </a:p>
          <a:p>
            <a:pPr marL="0" indent="0">
              <a:buNone/>
            </a:pPr>
            <a:endParaRPr lang="es-MX" dirty="0"/>
          </a:p>
        </p:txBody>
      </p:sp>
    </p:spTree>
    <p:extLst>
      <p:ext uri="{BB962C8B-B14F-4D97-AF65-F5344CB8AC3E}">
        <p14:creationId xmlns:p14="http://schemas.microsoft.com/office/powerpoint/2010/main" val="24670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D0C2A-CD43-B9F5-3219-66C35537D999}"/>
              </a:ext>
            </a:extLst>
          </p:cNvPr>
          <p:cNvSpPr>
            <a:spLocks noGrp="1"/>
          </p:cNvSpPr>
          <p:nvPr>
            <p:ph type="title"/>
          </p:nvPr>
        </p:nvSpPr>
        <p:spPr>
          <a:xfrm>
            <a:off x="1086522" y="0"/>
            <a:ext cx="6322807" cy="939240"/>
          </a:xfrm>
        </p:spPr>
        <p:txBody>
          <a:bodyPr>
            <a:normAutofit/>
          </a:bodyPr>
          <a:lstStyle/>
          <a:p>
            <a:r>
              <a:rPr lang="es-MX" sz="3200" b="1" u="sng" dirty="0">
                <a:effectLst/>
                <a:latin typeface="Lucida Sans Unicode" panose="020B0602030504020204" pitchFamily="34" charset="0"/>
              </a:rPr>
              <a:t>EVOLUTION OF ANALYTICS</a:t>
            </a:r>
            <a:endParaRPr lang="es-MX" sz="3200" dirty="0"/>
          </a:p>
        </p:txBody>
      </p:sp>
      <p:pic>
        <p:nvPicPr>
          <p:cNvPr id="5" name="Imagen 4">
            <a:extLst>
              <a:ext uri="{FF2B5EF4-FFF2-40B4-BE49-F238E27FC236}">
                <a16:creationId xmlns:a16="http://schemas.microsoft.com/office/drawing/2014/main" id="{A75463AD-D24B-DFAC-00B6-A8F441FEA6C2}"/>
              </a:ext>
            </a:extLst>
          </p:cNvPr>
          <p:cNvPicPr>
            <a:picLocks noChangeAspect="1"/>
          </p:cNvPicPr>
          <p:nvPr/>
        </p:nvPicPr>
        <p:blipFill>
          <a:blip r:embed="rId2"/>
          <a:stretch>
            <a:fillRect/>
          </a:stretch>
        </p:blipFill>
        <p:spPr>
          <a:xfrm>
            <a:off x="389761" y="3818966"/>
            <a:ext cx="8704152" cy="2579008"/>
          </a:xfrm>
          <a:prstGeom prst="rect">
            <a:avLst/>
          </a:prstGeom>
        </p:spPr>
      </p:pic>
      <p:pic>
        <p:nvPicPr>
          <p:cNvPr id="7" name="Imagen 6">
            <a:extLst>
              <a:ext uri="{FF2B5EF4-FFF2-40B4-BE49-F238E27FC236}">
                <a16:creationId xmlns:a16="http://schemas.microsoft.com/office/drawing/2014/main" id="{C032528B-CF65-7D70-7D2A-25C56569FD5A}"/>
              </a:ext>
            </a:extLst>
          </p:cNvPr>
          <p:cNvPicPr>
            <a:picLocks noChangeAspect="1"/>
          </p:cNvPicPr>
          <p:nvPr/>
        </p:nvPicPr>
        <p:blipFill>
          <a:blip r:embed="rId3"/>
          <a:stretch>
            <a:fillRect/>
          </a:stretch>
        </p:blipFill>
        <p:spPr>
          <a:xfrm>
            <a:off x="3966806" y="955397"/>
            <a:ext cx="7709433" cy="2282478"/>
          </a:xfrm>
          <a:prstGeom prst="rect">
            <a:avLst/>
          </a:prstGeom>
        </p:spPr>
      </p:pic>
      <p:sp>
        <p:nvSpPr>
          <p:cNvPr id="8" name="CuadroTexto 7">
            <a:extLst>
              <a:ext uri="{FF2B5EF4-FFF2-40B4-BE49-F238E27FC236}">
                <a16:creationId xmlns:a16="http://schemas.microsoft.com/office/drawing/2014/main" id="{62B9486A-F5B0-5ACA-0C7E-E473E242F37F}"/>
              </a:ext>
            </a:extLst>
          </p:cNvPr>
          <p:cNvSpPr txBox="1"/>
          <p:nvPr/>
        </p:nvSpPr>
        <p:spPr>
          <a:xfrm>
            <a:off x="8228501" y="3296960"/>
            <a:ext cx="3447738" cy="646331"/>
          </a:xfrm>
          <a:prstGeom prst="rect">
            <a:avLst/>
          </a:prstGeom>
          <a:noFill/>
        </p:spPr>
        <p:txBody>
          <a:bodyPr wrap="square" rtlCol="0">
            <a:spAutoFit/>
          </a:bodyPr>
          <a:lstStyle/>
          <a:p>
            <a:r>
              <a:rPr lang="es-MX" dirty="0"/>
              <a:t>Executive </a:t>
            </a:r>
            <a:r>
              <a:rPr lang="es-MX" dirty="0" err="1"/>
              <a:t>information</a:t>
            </a:r>
            <a:r>
              <a:rPr lang="es-MX" dirty="0"/>
              <a:t> </a:t>
            </a:r>
            <a:r>
              <a:rPr lang="es-MX" dirty="0" err="1"/>
              <a:t>systems</a:t>
            </a:r>
            <a:endParaRPr lang="es-MX" dirty="0"/>
          </a:p>
          <a:p>
            <a:r>
              <a:rPr lang="es-MX" dirty="0"/>
              <a:t>Online </a:t>
            </a:r>
            <a:r>
              <a:rPr lang="es-MX" dirty="0" err="1"/>
              <a:t>analytical</a:t>
            </a:r>
            <a:r>
              <a:rPr lang="es-MX" dirty="0"/>
              <a:t> </a:t>
            </a:r>
            <a:r>
              <a:rPr lang="es-MX" dirty="0" err="1"/>
              <a:t>processing</a:t>
            </a:r>
            <a:endParaRPr lang="es-MX" dirty="0"/>
          </a:p>
        </p:txBody>
      </p:sp>
    </p:spTree>
    <p:extLst>
      <p:ext uri="{BB962C8B-B14F-4D97-AF65-F5344CB8AC3E}">
        <p14:creationId xmlns:p14="http://schemas.microsoft.com/office/powerpoint/2010/main" val="13625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AB4858-0541-0374-A647-10EB9140898A}"/>
              </a:ext>
            </a:extLst>
          </p:cNvPr>
          <p:cNvSpPr>
            <a:spLocks noGrp="1"/>
          </p:cNvSpPr>
          <p:nvPr>
            <p:ph idx="1"/>
          </p:nvPr>
        </p:nvSpPr>
        <p:spPr>
          <a:xfrm>
            <a:off x="777240" y="1048871"/>
            <a:ext cx="10659110" cy="5128092"/>
          </a:xfrm>
        </p:spPr>
        <p:txBody>
          <a:bodyPr>
            <a:normAutofit fontScale="92500" lnSpcReduction="10000"/>
          </a:bodyPr>
          <a:lstStyle/>
          <a:p>
            <a:r>
              <a:rPr lang="en-US" dirty="0"/>
              <a:t>Data analytics can help us to understand past trends and patterns, but it cannot predict the future with certainty. This is because there are always several factors that can affect the outcome of any event, and these factors are only sometimes known or predictable.</a:t>
            </a:r>
          </a:p>
          <a:p>
            <a:r>
              <a:rPr lang="en-US" dirty="0"/>
              <a:t>Metadata is data that describes other data. It can include information about the data's source, format, and meaning. Metadata is used by technology professionals to manage data, by operational professionals to understand data, and by business, units to make decisions based on data.</a:t>
            </a:r>
          </a:p>
          <a:p>
            <a:r>
              <a:rPr lang="en-US" dirty="0"/>
              <a:t>The few developments that contributed to the evolution of business analytics are personal decision support systems to executive information systems. The growth of business analytics has been driven by several developments, including the rise of personal computers, the development of data warehouses, the introduction of statistical and machine learning algorithms, and the increasing availability of data.</a:t>
            </a:r>
          </a:p>
          <a:p>
            <a:r>
              <a:rPr lang="en-US" dirty="0"/>
              <a:t>Data warehousing is the process of collecting and storing data from various sources within an organization in a centralized repository. The data is then organized and analyzed to help businesses make better decisions. Data warehouses were developed in the late 1990s, and they have evolved significantly over time. Today, data warehouses are used by businesses of all sizes to store and analyze vast amounts of data.</a:t>
            </a:r>
          </a:p>
          <a:p>
            <a:r>
              <a:rPr lang="en-US" dirty="0"/>
              <a:t>Business analytics is a process that involves the use of data to create predictive models using statistical and quantitative tools. Business analytics is a broad term that encompasses the use of data and analytics to improve decision-making. It can be used to collect data from a variety of sources, store it in a central repository, and then analyze it to identify trends, patterns, and insights.</a:t>
            </a:r>
            <a:endParaRPr lang="es-MX" dirty="0"/>
          </a:p>
        </p:txBody>
      </p:sp>
    </p:spTree>
    <p:extLst>
      <p:ext uri="{BB962C8B-B14F-4D97-AF65-F5344CB8AC3E}">
        <p14:creationId xmlns:p14="http://schemas.microsoft.com/office/powerpoint/2010/main" val="89918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518F306-0D82-961C-8012-42C8F3E37A75}"/>
              </a:ext>
            </a:extLst>
          </p:cNvPr>
          <p:cNvPicPr>
            <a:picLocks noChangeAspect="1"/>
          </p:cNvPicPr>
          <p:nvPr/>
        </p:nvPicPr>
        <p:blipFill>
          <a:blip r:embed="rId2"/>
          <a:stretch>
            <a:fillRect/>
          </a:stretch>
        </p:blipFill>
        <p:spPr>
          <a:xfrm>
            <a:off x="1016225" y="427878"/>
            <a:ext cx="6891861" cy="3001121"/>
          </a:xfrm>
          <a:prstGeom prst="rect">
            <a:avLst/>
          </a:prstGeom>
        </p:spPr>
      </p:pic>
      <p:sp>
        <p:nvSpPr>
          <p:cNvPr id="8" name="CuadroTexto 7">
            <a:extLst>
              <a:ext uri="{FF2B5EF4-FFF2-40B4-BE49-F238E27FC236}">
                <a16:creationId xmlns:a16="http://schemas.microsoft.com/office/drawing/2014/main" id="{B813F379-E8CC-3753-E3DE-9D7FFF5D8BED}"/>
              </a:ext>
            </a:extLst>
          </p:cNvPr>
          <p:cNvSpPr txBox="1"/>
          <p:nvPr/>
        </p:nvSpPr>
        <p:spPr>
          <a:xfrm>
            <a:off x="9130552" y="541792"/>
            <a:ext cx="2985247" cy="369332"/>
          </a:xfrm>
          <a:prstGeom prst="rect">
            <a:avLst/>
          </a:prstGeom>
          <a:noFill/>
        </p:spPr>
        <p:txBody>
          <a:bodyPr wrap="square" rtlCol="0">
            <a:spAutoFit/>
          </a:bodyPr>
          <a:lstStyle/>
          <a:p>
            <a:r>
              <a:rPr lang="es-MX">
                <a:solidFill>
                  <a:srgbClr val="FF0000"/>
                </a:solidFill>
              </a:rPr>
              <a:t>HADOOP</a:t>
            </a:r>
            <a:endParaRPr lang="es-MX" dirty="0">
              <a:solidFill>
                <a:srgbClr val="FF0000"/>
              </a:solidFill>
            </a:endParaRPr>
          </a:p>
        </p:txBody>
      </p:sp>
      <p:pic>
        <p:nvPicPr>
          <p:cNvPr id="10" name="Imagen 9">
            <a:extLst>
              <a:ext uri="{FF2B5EF4-FFF2-40B4-BE49-F238E27FC236}">
                <a16:creationId xmlns:a16="http://schemas.microsoft.com/office/drawing/2014/main" id="{F2830B8B-CB43-3355-741C-40CE5859AB03}"/>
              </a:ext>
            </a:extLst>
          </p:cNvPr>
          <p:cNvPicPr>
            <a:picLocks noChangeAspect="1"/>
          </p:cNvPicPr>
          <p:nvPr/>
        </p:nvPicPr>
        <p:blipFill>
          <a:blip r:embed="rId3"/>
          <a:stretch>
            <a:fillRect/>
          </a:stretch>
        </p:blipFill>
        <p:spPr>
          <a:xfrm>
            <a:off x="507103" y="4076393"/>
            <a:ext cx="9152876" cy="2579239"/>
          </a:xfrm>
          <a:prstGeom prst="rect">
            <a:avLst/>
          </a:prstGeom>
        </p:spPr>
      </p:pic>
      <p:pic>
        <p:nvPicPr>
          <p:cNvPr id="11" name="Imagen 10">
            <a:extLst>
              <a:ext uri="{FF2B5EF4-FFF2-40B4-BE49-F238E27FC236}">
                <a16:creationId xmlns:a16="http://schemas.microsoft.com/office/drawing/2014/main" id="{041D896B-037A-8772-1D61-A73994147DC7}"/>
              </a:ext>
            </a:extLst>
          </p:cNvPr>
          <p:cNvPicPr>
            <a:picLocks noChangeAspect="1"/>
          </p:cNvPicPr>
          <p:nvPr/>
        </p:nvPicPr>
        <p:blipFill>
          <a:blip r:embed="rId4"/>
          <a:stretch>
            <a:fillRect/>
          </a:stretch>
        </p:blipFill>
        <p:spPr>
          <a:xfrm>
            <a:off x="8296835" y="1118407"/>
            <a:ext cx="3818964" cy="3388658"/>
          </a:xfrm>
          <a:prstGeom prst="rect">
            <a:avLst/>
          </a:prstGeom>
        </p:spPr>
      </p:pic>
    </p:spTree>
    <p:extLst>
      <p:ext uri="{BB962C8B-B14F-4D97-AF65-F5344CB8AC3E}">
        <p14:creationId xmlns:p14="http://schemas.microsoft.com/office/powerpoint/2010/main" val="274625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11A3F5-41AF-7AD6-ECC4-223392684767}"/>
              </a:ext>
            </a:extLst>
          </p:cNvPr>
          <p:cNvSpPr>
            <a:spLocks noGrp="1"/>
          </p:cNvSpPr>
          <p:nvPr>
            <p:ph idx="1"/>
          </p:nvPr>
        </p:nvSpPr>
        <p:spPr>
          <a:xfrm>
            <a:off x="109076" y="682625"/>
            <a:ext cx="6766560" cy="5960222"/>
          </a:xfrm>
        </p:spPr>
        <p:txBody>
          <a:bodyPr/>
          <a:lstStyle/>
          <a:p>
            <a:pPr algn="just">
              <a:buNone/>
            </a:pPr>
            <a:r>
              <a:rPr lang="en-US" b="1" dirty="0">
                <a:effectLst/>
                <a:latin typeface="Lucida Sans Unicode" panose="020B0602030504020204" pitchFamily="34" charset="0"/>
              </a:rPr>
              <a:t>Define Database</a:t>
            </a:r>
            <a:endParaRPr lang="en-US" b="1" dirty="0">
              <a:effectLst/>
            </a:endParaRPr>
          </a:p>
          <a:p>
            <a:pPr algn="just">
              <a:buNone/>
            </a:pPr>
            <a:r>
              <a:rPr lang="en-US" dirty="0">
                <a:effectLst/>
                <a:latin typeface="Lucida Sans Unicode" panose="020B0602030504020204" pitchFamily="34" charset="0"/>
              </a:rPr>
              <a:t>A</a:t>
            </a:r>
            <a:r>
              <a:rPr lang="en-US" b="1" dirty="0">
                <a:effectLst/>
                <a:latin typeface="Lucida Sans Unicode" panose="020B0602030504020204" pitchFamily="34" charset="0"/>
              </a:rPr>
              <a:t> Database</a:t>
            </a:r>
            <a:r>
              <a:rPr lang="en-US" dirty="0">
                <a:effectLst/>
                <a:latin typeface="Lucida Sans Unicode" panose="020B0602030504020204" pitchFamily="34" charset="0"/>
              </a:rPr>
              <a:t> is an organized, machine-readable collection symbol, to be interpreted as a true account of some enterprise. A database is machine-updatable too, and so must also be a collection of variables. A database is typically available to a community of users, with possibly varying requirements.</a:t>
            </a:r>
            <a:endParaRPr lang="en-US" dirty="0">
              <a:effectLst/>
            </a:endParaRPr>
          </a:p>
          <a:p>
            <a:pPr algn="just">
              <a:buNone/>
            </a:pPr>
            <a:r>
              <a:rPr lang="en-US" b="1" dirty="0">
                <a:effectLst/>
                <a:latin typeface="Lucida Sans Unicode" panose="020B0602030504020204" pitchFamily="34" charset="0"/>
              </a:rPr>
              <a:t>Business Intelligence Defined</a:t>
            </a:r>
            <a:endParaRPr lang="en-US" b="1" dirty="0">
              <a:effectLst/>
            </a:endParaRPr>
          </a:p>
          <a:p>
            <a:pPr algn="just">
              <a:buNone/>
            </a:pPr>
            <a:r>
              <a:rPr lang="en-US" b="1" dirty="0">
                <a:effectLst/>
                <a:latin typeface="Lucida Sans Unicode" panose="020B0602030504020204" pitchFamily="34" charset="0"/>
              </a:rPr>
              <a:t>The </a:t>
            </a:r>
            <a:r>
              <a:rPr lang="en-US" b="1" dirty="0">
                <a:effectLst/>
                <a:latin typeface="Lucida Sans Unicode" panose="020B0602030504020204" pitchFamily="34" charset="0"/>
                <a:hlinkClick r:id="rId2"/>
              </a:rPr>
              <a:t>Data Warehousing Institute</a:t>
            </a:r>
            <a:r>
              <a:rPr lang="en-US" b="1" dirty="0">
                <a:effectLst/>
                <a:latin typeface="Lucida Sans Unicode" panose="020B0602030504020204" pitchFamily="34" charset="0"/>
              </a:rPr>
              <a:t>, a provider of education and training in the data warehouse and BI industry defines Business Intelligence as:</a:t>
            </a:r>
            <a:endParaRPr lang="en-US" dirty="0">
              <a:effectLst/>
            </a:endParaRPr>
          </a:p>
          <a:p>
            <a:pPr algn="just"/>
            <a:r>
              <a:rPr lang="en-US" dirty="0">
                <a:effectLst/>
                <a:latin typeface="Lucida Sans Unicode" panose="020B0602030504020204" pitchFamily="34" charset="0"/>
              </a:rPr>
              <a:t>“The processes, technologies, and tools needed to turn data into information, information into knowledge, and knowledge into plans that drive profitable business action. Business intelligence encompasses data warehousing, business analytic tools, and content\knowledge management.”</a:t>
            </a:r>
            <a:endParaRPr lang="en-US" dirty="0">
              <a:effectLst/>
            </a:endParaRPr>
          </a:p>
          <a:p>
            <a:endParaRPr lang="es-MX" dirty="0"/>
          </a:p>
        </p:txBody>
      </p:sp>
      <p:pic>
        <p:nvPicPr>
          <p:cNvPr id="1026" name="Picture 2">
            <a:extLst>
              <a:ext uri="{FF2B5EF4-FFF2-40B4-BE49-F238E27FC236}">
                <a16:creationId xmlns:a16="http://schemas.microsoft.com/office/drawing/2014/main" id="{C2B6AC0A-4414-182B-4F85-A2D493D0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36" y="2094156"/>
            <a:ext cx="5316364" cy="355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5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8FB61-70FA-59A5-25FE-986C4A3C7E6E}"/>
              </a:ext>
            </a:extLst>
          </p:cNvPr>
          <p:cNvSpPr>
            <a:spLocks noGrp="1"/>
          </p:cNvSpPr>
          <p:nvPr>
            <p:ph idx="1"/>
          </p:nvPr>
        </p:nvSpPr>
        <p:spPr>
          <a:xfrm>
            <a:off x="575534" y="507812"/>
            <a:ext cx="4372984" cy="6121587"/>
          </a:xfrm>
        </p:spPr>
        <p:txBody>
          <a:bodyPr/>
          <a:lstStyle/>
          <a:p>
            <a:pPr algn="just">
              <a:buFont typeface="Arial" panose="020B0604020202020204" pitchFamily="34" charset="0"/>
              <a:buChar char="•"/>
            </a:pPr>
            <a:r>
              <a:rPr lang="en-US" dirty="0">
                <a:effectLst/>
                <a:latin typeface="Lucida Sans Unicode" panose="020B0602030504020204" pitchFamily="34" charset="0"/>
              </a:rPr>
              <a:t>A BI program encompasses more than just a collection of software products and visualization tools. The value of BI comes from the processes for delivering actionable knowledge to the end-users, the processes for acting upon that knowledge, and the right people willing to take action. This means that </a:t>
            </a:r>
            <a:r>
              <a:rPr lang="en-US" b="1" dirty="0">
                <a:effectLst/>
                <a:latin typeface="Lucida Sans Unicode" panose="020B0602030504020204" pitchFamily="34" charset="0"/>
              </a:rPr>
              <a:t>without the processes and the right people, the tools are of little value.</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The value of BI is the realization in the context of profitable business action. This means that</a:t>
            </a:r>
            <a:r>
              <a:rPr lang="en-US" b="1" dirty="0">
                <a:effectLst/>
                <a:latin typeface="Lucida Sans Unicode" panose="020B0602030504020204" pitchFamily="34" charset="0"/>
              </a:rPr>
              <a:t> if the knowledge that can be used for profitable action is ignored, the practice is of little value.</a:t>
            </a:r>
            <a:endParaRPr lang="en-US" dirty="0">
              <a:effectLst/>
            </a:endParaRPr>
          </a:p>
          <a:p>
            <a:pPr marL="0" indent="0">
              <a:buNone/>
            </a:pPr>
            <a:endParaRPr lang="es-MX" dirty="0"/>
          </a:p>
          <a:p>
            <a:pPr marL="0" indent="0">
              <a:buNone/>
            </a:pPr>
            <a:endParaRPr lang="es-MX" dirty="0"/>
          </a:p>
        </p:txBody>
      </p:sp>
      <p:pic>
        <p:nvPicPr>
          <p:cNvPr id="2050" name="Picture 2">
            <a:extLst>
              <a:ext uri="{FF2B5EF4-FFF2-40B4-BE49-F238E27FC236}">
                <a16:creationId xmlns:a16="http://schemas.microsoft.com/office/drawing/2014/main" id="{1210B260-4B48-A495-FB30-98A2810B8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579" y="0"/>
            <a:ext cx="6308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86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526B5B-AEEE-7DE0-473E-9A4B8CA229A7}"/>
              </a:ext>
            </a:extLst>
          </p:cNvPr>
          <p:cNvSpPr>
            <a:spLocks noGrp="1"/>
          </p:cNvSpPr>
          <p:nvPr>
            <p:ph idx="1"/>
          </p:nvPr>
        </p:nvSpPr>
        <p:spPr>
          <a:xfrm>
            <a:off x="170798" y="457086"/>
            <a:ext cx="6080099" cy="6192350"/>
          </a:xfrm>
        </p:spPr>
        <p:txBody>
          <a:bodyPr>
            <a:normAutofit/>
          </a:bodyPr>
          <a:lstStyle/>
          <a:p>
            <a:pPr marL="0" indent="0" algn="just">
              <a:buNone/>
            </a:pPr>
            <a:r>
              <a:rPr lang="en-US" dirty="0">
                <a:effectLst/>
                <a:latin typeface="Lucida Sans Unicode" panose="020B0602030504020204" pitchFamily="34" charset="0"/>
              </a:rPr>
              <a:t>From the perspective of Information Systems (IS) Research, BI&amp;A represents the latest evolution of technologies that have been developed to support managerial decision-making. </a:t>
            </a:r>
            <a:r>
              <a:rPr lang="en-US" b="1" dirty="0">
                <a:effectLst/>
                <a:latin typeface="Lucida Sans Unicode" panose="020B0602030504020204" pitchFamily="34" charset="0"/>
              </a:rPr>
              <a:t>This evolution began in the early 1960s, with the introduction of the first data processing systems.</a:t>
            </a:r>
            <a:r>
              <a:rPr lang="en-US" dirty="0">
                <a:effectLst/>
                <a:latin typeface="Lucida Sans Unicode" panose="020B0602030504020204" pitchFamily="34" charset="0"/>
              </a:rPr>
              <a:t> The idea of using the newly available data for supporting managerial decision-making led to the development of the first management information systems (MISs). In the following decades, </a:t>
            </a:r>
            <a:r>
              <a:rPr lang="en-US" b="1" dirty="0">
                <a:effectLst/>
                <a:latin typeface="Lucida Sans Unicode" panose="020B0602030504020204" pitchFamily="34" charset="0"/>
              </a:rPr>
              <a:t>these systems evolved through</a:t>
            </a:r>
            <a:r>
              <a:rPr lang="en-US" dirty="0">
                <a:effectLst/>
                <a:latin typeface="Lucida Sans Unicode" panose="020B0602030504020204" pitchFamily="34" charset="0"/>
              </a:rPr>
              <a:t> </a:t>
            </a:r>
            <a:r>
              <a:rPr lang="en-US" b="1" dirty="0">
                <a:effectLst/>
                <a:latin typeface="Lucida Sans Unicode" panose="020B0602030504020204" pitchFamily="34" charset="0"/>
              </a:rPr>
              <a:t>several stage</a:t>
            </a:r>
            <a:r>
              <a:rPr lang="en-US" dirty="0">
                <a:effectLst/>
                <a:latin typeface="Lucida Sans Unicode" panose="020B0602030504020204" pitchFamily="34" charset="0"/>
              </a:rPr>
              <a:t>s, from personal decision support systems (</a:t>
            </a:r>
            <a:r>
              <a:rPr lang="en-US" b="1" dirty="0">
                <a:effectLst/>
                <a:latin typeface="Lucida Sans Unicode" panose="020B0602030504020204" pitchFamily="34" charset="0"/>
              </a:rPr>
              <a:t>PDSSs</a:t>
            </a:r>
            <a:r>
              <a:rPr lang="en-US" dirty="0">
                <a:effectLst/>
                <a:latin typeface="Lucida Sans Unicode" panose="020B0602030504020204" pitchFamily="34" charset="0"/>
              </a:rPr>
              <a:t>) to executive information systems (</a:t>
            </a:r>
            <a:r>
              <a:rPr lang="en-US" b="1" dirty="0">
                <a:effectLst/>
                <a:latin typeface="Lucida Sans Unicode" panose="020B0602030504020204" pitchFamily="34" charset="0"/>
              </a:rPr>
              <a:t>ELSs)</a:t>
            </a:r>
            <a:r>
              <a:rPr lang="en-US" dirty="0">
                <a:effectLst/>
                <a:latin typeface="Lucida Sans Unicode" panose="020B0602030504020204" pitchFamily="34" charset="0"/>
              </a:rPr>
              <a:t> and data warehouses (</a:t>
            </a:r>
            <a:r>
              <a:rPr lang="en-US" b="1" dirty="0">
                <a:effectLst/>
                <a:latin typeface="Lucida Sans Unicode" panose="020B0602030504020204" pitchFamily="34" charset="0"/>
              </a:rPr>
              <a:t>DWs</a:t>
            </a:r>
            <a:r>
              <a:rPr lang="en-US" dirty="0">
                <a:effectLst/>
                <a:latin typeface="Lucida Sans Unicode" panose="020B0602030504020204" pitchFamily="34" charset="0"/>
              </a:rPr>
              <a:t>) towards the current state-of-the-art technologies in </a:t>
            </a:r>
            <a:r>
              <a:rPr lang="en-US" b="1" dirty="0">
                <a:effectLst/>
                <a:latin typeface="Lucida Sans Unicode" panose="020B0602030504020204" pitchFamily="34" charset="0"/>
              </a:rPr>
              <a:t>BI&amp;A</a:t>
            </a:r>
            <a:r>
              <a:rPr lang="en-US" dirty="0">
                <a:effectLst/>
                <a:latin typeface="Lucida Sans Unicode" panose="020B0602030504020204" pitchFamily="34" charset="0"/>
              </a:rPr>
              <a:t>. Each stage in this evolution increased data-processing capabilities, thus improving the available data basis or analytic capabilities and thereby providing more advanced capacities for data analysis.</a:t>
            </a:r>
            <a:endParaRPr lang="es-MX" dirty="0"/>
          </a:p>
        </p:txBody>
      </p:sp>
      <p:pic>
        <p:nvPicPr>
          <p:cNvPr id="3074" name="Picture 2">
            <a:extLst>
              <a:ext uri="{FF2B5EF4-FFF2-40B4-BE49-F238E27FC236}">
                <a16:creationId xmlns:a16="http://schemas.microsoft.com/office/drawing/2014/main" id="{8A887EDB-C514-F046-8C80-686540FC0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213" y="1540565"/>
            <a:ext cx="5922989" cy="40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3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A34EF9-D2B3-06EA-C7E3-35F4E9218089}"/>
              </a:ext>
            </a:extLst>
          </p:cNvPr>
          <p:cNvSpPr>
            <a:spLocks noGrp="1"/>
          </p:cNvSpPr>
          <p:nvPr>
            <p:ph idx="1"/>
          </p:nvPr>
        </p:nvSpPr>
        <p:spPr>
          <a:xfrm>
            <a:off x="526156" y="1552297"/>
            <a:ext cx="2539773" cy="4340249"/>
          </a:xfrm>
        </p:spPr>
        <p:txBody>
          <a:bodyPr>
            <a:normAutofit lnSpcReduction="10000"/>
          </a:bodyPr>
          <a:lstStyle/>
          <a:p>
            <a:pPr marL="0" indent="0" algn="just">
              <a:buNone/>
            </a:pPr>
            <a:r>
              <a:rPr lang="en-US" b="1" dirty="0">
                <a:effectLst/>
                <a:latin typeface="Lucida Sans Unicode" panose="020B0602030504020204" pitchFamily="34" charset="0"/>
              </a:rPr>
              <a:t>“Data Governance</a:t>
            </a:r>
            <a:r>
              <a:rPr lang="en-US" dirty="0">
                <a:effectLst/>
                <a:latin typeface="Lucida Sans Unicode" panose="020B0602030504020204" pitchFamily="34" charset="0"/>
              </a:rPr>
              <a:t> is the discipline of administering data and information assets across an organization through formal oversight of the people, processes, technologies, and lines of business that influence data and information outcomes to drive business performance.”</a:t>
            </a:r>
            <a:endParaRPr lang="es-MX" dirty="0"/>
          </a:p>
        </p:txBody>
      </p:sp>
      <p:pic>
        <p:nvPicPr>
          <p:cNvPr id="4098" name="Picture 2">
            <a:extLst>
              <a:ext uri="{FF2B5EF4-FFF2-40B4-BE49-F238E27FC236}">
                <a16:creationId xmlns:a16="http://schemas.microsoft.com/office/drawing/2014/main" id="{4AAACDA5-539A-398E-299C-7C44DB698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65" y="820271"/>
            <a:ext cx="9416750" cy="48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2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E20A4-D4DA-B34E-742A-1D36227A7B80}"/>
              </a:ext>
            </a:extLst>
          </p:cNvPr>
          <p:cNvSpPr>
            <a:spLocks noGrp="1"/>
          </p:cNvSpPr>
          <p:nvPr>
            <p:ph idx="1"/>
          </p:nvPr>
        </p:nvSpPr>
        <p:spPr>
          <a:xfrm>
            <a:off x="481404" y="427130"/>
            <a:ext cx="10659110" cy="6121587"/>
          </a:xfrm>
        </p:spPr>
        <p:txBody>
          <a:bodyPr>
            <a:normAutofit fontScale="92500" lnSpcReduction="20000"/>
          </a:bodyPr>
          <a:lstStyle/>
          <a:p>
            <a:r>
              <a:rPr lang="en-US" b="1" dirty="0">
                <a:effectLst/>
                <a:latin typeface="Lucida Sans Unicode" panose="020B0602030504020204" pitchFamily="34" charset="0"/>
              </a:rPr>
              <a:t>Data governance is largely about collaboration</a:t>
            </a:r>
            <a:r>
              <a:rPr lang="en-US" dirty="0">
                <a:effectLst/>
                <a:latin typeface="Lucida Sans Unicode" panose="020B0602030504020204" pitchFamily="34" charset="0"/>
              </a:rPr>
              <a:t>,</a:t>
            </a:r>
            <a:r>
              <a:rPr lang="en-US" b="1" dirty="0">
                <a:effectLst/>
                <a:latin typeface="Lucida Sans Unicode" panose="020B0602030504020204" pitchFamily="34" charset="0"/>
              </a:rPr>
              <a:t> for example,</a:t>
            </a:r>
            <a:r>
              <a:rPr lang="en-US" dirty="0">
                <a:effectLst/>
                <a:latin typeface="Lucida Sans Unicode" panose="020B0602030504020204" pitchFamily="34" charset="0"/>
              </a:rPr>
              <a:t> connecting data producers and data consumers, and managing common or shared data for the benefit of the enterprise. It is also about</a:t>
            </a:r>
            <a:r>
              <a:rPr lang="en-US" b="1" dirty="0">
                <a:effectLst/>
                <a:latin typeface="Lucida Sans Unicode" panose="020B0602030504020204" pitchFamily="34" charset="0"/>
              </a:rPr>
              <a:t> “decisions”</a:t>
            </a:r>
            <a:r>
              <a:rPr lang="en-US" dirty="0">
                <a:effectLst/>
                <a:latin typeface="Lucida Sans Unicode" panose="020B0602030504020204" pitchFamily="34" charset="0"/>
              </a:rPr>
              <a:t> determining who makes decisions about data. This is not to suggest that decisions are made centrally, but rather to determine what level and specifically who can best make different types of data decisions to expedite the decision process.</a:t>
            </a:r>
          </a:p>
          <a:p>
            <a:endParaRPr lang="en-US" dirty="0">
              <a:effectLst/>
              <a:latin typeface="Lucida Sans Unicode" panose="020B0602030504020204" pitchFamily="34" charset="0"/>
            </a:endParaRPr>
          </a:p>
          <a:p>
            <a:pPr algn="just">
              <a:buNone/>
            </a:pPr>
            <a:r>
              <a:rPr lang="en-US" dirty="0">
                <a:effectLst/>
                <a:latin typeface="Lucida Sans Unicode" panose="020B0602030504020204" pitchFamily="34" charset="0"/>
              </a:rPr>
              <a:t>There are many types of metadata users due to the many types and sources of metadata. </a:t>
            </a:r>
            <a:r>
              <a:rPr lang="en-US" b="1" dirty="0">
                <a:effectLst/>
                <a:latin typeface="Lucida Sans Unicode" panose="020B0602030504020204" pitchFamily="34" charset="0"/>
              </a:rPr>
              <a:t>Users of Metadata can typically be divided into three categories: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Business Users:</a:t>
            </a:r>
            <a:r>
              <a:rPr lang="en-US" dirty="0">
                <a:effectLst/>
                <a:latin typeface="Lucida Sans Unicode" panose="020B0602030504020204" pitchFamily="34" charset="0"/>
              </a:rPr>
              <a:t> need to </a:t>
            </a:r>
            <a:r>
              <a:rPr lang="en-US" b="1" dirty="0">
                <a:effectLst/>
                <a:latin typeface="Lucida Sans Unicode" panose="020B0602030504020204" pitchFamily="34" charset="0"/>
              </a:rPr>
              <a:t>understand the business meaning of the data</a:t>
            </a:r>
            <a:r>
              <a:rPr lang="en-US" dirty="0">
                <a:effectLst/>
                <a:latin typeface="Lucida Sans Unicode" panose="020B0602030504020204" pitchFamily="34" charset="0"/>
              </a:rPr>
              <a:t> in the systems they use or own. Besides, they need to </a:t>
            </a:r>
            <a:r>
              <a:rPr lang="en-US" b="1" dirty="0">
                <a:effectLst/>
                <a:latin typeface="Lucida Sans Unicode" panose="020B0602030504020204" pitchFamily="34" charset="0"/>
              </a:rPr>
              <a:t>know the business rules and data access rules</a:t>
            </a:r>
            <a:r>
              <a:rPr lang="en-US" dirty="0">
                <a:effectLst/>
                <a:latin typeface="Lucida Sans Unicode" panose="020B0602030504020204" pitchFamily="34" charset="0"/>
              </a:rPr>
              <a:t> that apply to the data. Data stewards often perform the management of </a:t>
            </a:r>
            <a:r>
              <a:rPr lang="en-US" b="1" dirty="0">
                <a:effectLst/>
                <a:latin typeface="Lucida Sans Unicode" panose="020B0602030504020204" pitchFamily="34" charset="0"/>
              </a:rPr>
              <a:t>business metadata</a:t>
            </a:r>
            <a:r>
              <a:rPr lang="en-US" dirty="0">
                <a:effectLst/>
                <a:latin typeface="Lucida Sans Unicode" panose="020B0602030504020204" pitchFamily="34" charset="0"/>
              </a:rPr>
              <a:t> in terms of creation, maintenance, and usage on behalf of the business users and data owner.</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Technology Users:</a:t>
            </a:r>
            <a:r>
              <a:rPr lang="en-US" dirty="0">
                <a:effectLst/>
                <a:latin typeface="Lucida Sans Unicode" panose="020B0602030504020204" pitchFamily="34" charset="0"/>
              </a:rPr>
              <a:t> Information technology (IT) professionals who are responsible for</a:t>
            </a:r>
            <a:r>
              <a:rPr lang="en-US" b="1" dirty="0">
                <a:effectLst/>
                <a:latin typeface="Lucida Sans Unicode" panose="020B0602030504020204" pitchFamily="34" charset="0"/>
              </a:rPr>
              <a:t> planning and building the transactional and analytic systems</a:t>
            </a:r>
            <a:r>
              <a:rPr lang="en-US" dirty="0">
                <a:effectLst/>
                <a:latin typeface="Lucida Sans Unicode" panose="020B0602030504020204" pitchFamily="34" charset="0"/>
              </a:rPr>
              <a:t> need to understand the end-to-end picture of the data to manage change. These</a:t>
            </a:r>
            <a:r>
              <a:rPr lang="en-US" b="1" dirty="0">
                <a:effectLst/>
                <a:latin typeface="Lucida Sans Unicode" panose="020B0602030504020204" pitchFamily="34" charset="0"/>
              </a:rPr>
              <a:t> users need the technical metadata for the technical information</a:t>
            </a:r>
            <a:r>
              <a:rPr lang="en-US" dirty="0">
                <a:effectLst/>
                <a:latin typeface="Lucida Sans Unicode" panose="020B0602030504020204" pitchFamily="34" charset="0"/>
              </a:rPr>
              <a:t> about the data environment, such as physical data structures, extract-transform-load (ETL) rules, reporting information, and impact analysis.</a:t>
            </a:r>
            <a:r>
              <a:rPr lang="en-US" b="1" dirty="0">
                <a:effectLst/>
                <a:latin typeface="Lucida Sans Unicode" panose="020B0602030504020204" pitchFamily="34" charset="0"/>
              </a:rPr>
              <a:t> Examples</a:t>
            </a:r>
            <a:r>
              <a:rPr lang="en-US" dirty="0">
                <a:effectLst/>
                <a:latin typeface="Lucida Sans Unicode" panose="020B0602030504020204" pitchFamily="34" charset="0"/>
              </a:rPr>
              <a:t> of technology users include data modelers, data integration architects, BI architects, designers, and developers.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Operational Users:</a:t>
            </a:r>
            <a:r>
              <a:rPr lang="en-US" dirty="0">
                <a:effectLst/>
                <a:latin typeface="Lucida Sans Unicode" panose="020B0602030504020204" pitchFamily="34" charset="0"/>
              </a:rPr>
              <a:t> Operational professionals are those who are responsible for the</a:t>
            </a:r>
            <a:r>
              <a:rPr lang="en-US" b="1" dirty="0">
                <a:effectLst/>
                <a:latin typeface="Lucida Sans Unicode" panose="020B0602030504020204" pitchFamily="34" charset="0"/>
              </a:rPr>
              <a:t> day-to-day operation of the data environment and are users of operational metadata.</a:t>
            </a:r>
            <a:r>
              <a:rPr lang="en-US" dirty="0">
                <a:effectLst/>
                <a:latin typeface="Lucida Sans Unicode" panose="020B0602030504020204" pitchFamily="34" charset="0"/>
              </a:rPr>
              <a:t> Operational metadata can assist them in identifying and resolving problems as well as managing change in the production environment by providing data information about the data integration processing and job processing impact analysis.</a:t>
            </a:r>
            <a:endParaRPr lang="en-US" dirty="0">
              <a:effectLst/>
            </a:endParaRPr>
          </a:p>
          <a:p>
            <a:pPr marL="0" indent="0">
              <a:buNone/>
            </a:pPr>
            <a:endParaRPr lang="es-MX" dirty="0"/>
          </a:p>
        </p:txBody>
      </p:sp>
    </p:spTree>
    <p:extLst>
      <p:ext uri="{BB962C8B-B14F-4D97-AF65-F5344CB8AC3E}">
        <p14:creationId xmlns:p14="http://schemas.microsoft.com/office/powerpoint/2010/main" val="132476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1A8DB83-C6F6-3EA6-3044-C9C1E4B51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38" y="0"/>
            <a:ext cx="8416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15654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242</TotalTime>
  <Words>1907</Words>
  <Application>Microsoft Office PowerPoint</Application>
  <PresentationFormat>Panorámica</PresentationFormat>
  <Paragraphs>45</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Gill Sans Nova</vt:lpstr>
      <vt:lpstr>Lato</vt:lpstr>
      <vt:lpstr>Lucida Sans Unicode</vt:lpstr>
      <vt:lpstr>Roboto</vt:lpstr>
      <vt:lpstr>ConfettiVTI</vt:lpstr>
      <vt:lpstr>Bussines Analytics</vt:lpstr>
      <vt:lpstr>EVOLUTION OF ANALYTICS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Introduction to Business Analytics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30</cp:revision>
  <dcterms:created xsi:type="dcterms:W3CDTF">2025-03-10T15:17:19Z</dcterms:created>
  <dcterms:modified xsi:type="dcterms:W3CDTF">2025-03-10T19:20:19Z</dcterms:modified>
</cp:coreProperties>
</file>