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6" r:id="rId10"/>
    <p:sldId id="264" r:id="rId11"/>
    <p:sldId id="267" r:id="rId12"/>
    <p:sldId id="268" r:id="rId13"/>
    <p:sldId id="269" r:id="rId14"/>
    <p:sldId id="270"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634F1-300D-4076-2614-CB3E63D1ABF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9699423-AC10-C9F8-F683-A2E55EF46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0FAD7E3-6DDC-90E7-67CE-A1124370F81F}"/>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5" name="Marcador de pie de página 4">
            <a:extLst>
              <a:ext uri="{FF2B5EF4-FFF2-40B4-BE49-F238E27FC236}">
                <a16:creationId xmlns:a16="http://schemas.microsoft.com/office/drawing/2014/main" id="{B5C4249B-D97A-2FAE-3A3B-3BB28166EF8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EFCDFF3-E455-F536-FE66-12209BF2BC76}"/>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18640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68C3A-A1E3-829F-A283-45523658688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2C48B8D-7E0F-B012-C77A-0E970C0AE0B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2E59A8C-8208-A44A-35C2-BF3B3ADA536C}"/>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5" name="Marcador de pie de página 4">
            <a:extLst>
              <a:ext uri="{FF2B5EF4-FFF2-40B4-BE49-F238E27FC236}">
                <a16:creationId xmlns:a16="http://schemas.microsoft.com/office/drawing/2014/main" id="{8C3CDC56-D9DB-782B-7702-E245D50FFED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404D679-E6F2-72EB-8014-D4694E183797}"/>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305756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E928A7D-64C3-9F74-4D12-2CF64DD317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2BA3680-7721-39A9-12A5-F35B4CDA536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1173547-7104-3DD4-E426-C304D988B467}"/>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5" name="Marcador de pie de página 4">
            <a:extLst>
              <a:ext uri="{FF2B5EF4-FFF2-40B4-BE49-F238E27FC236}">
                <a16:creationId xmlns:a16="http://schemas.microsoft.com/office/drawing/2014/main" id="{4AC64F10-F78E-4043-72BA-1D904F96A5D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283EC9B-EA7A-1B39-7977-1B837F4E29D1}"/>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227494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C3940-3A8F-B46F-37B1-D542D430DC2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5B8AF88-FCBF-3A8B-2E6A-40B43B3B865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D6492B6-4577-ACC9-E874-11A54DB5C3D9}"/>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5" name="Marcador de pie de página 4">
            <a:extLst>
              <a:ext uri="{FF2B5EF4-FFF2-40B4-BE49-F238E27FC236}">
                <a16:creationId xmlns:a16="http://schemas.microsoft.com/office/drawing/2014/main" id="{8C486CC4-B9AA-978A-C303-FDC2D90447E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00D8EAE-BC25-D658-CAA9-25C14491E6A5}"/>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366117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70A89-4E7B-5A75-8780-4BDB6F3837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184A427-B351-8A55-EDD4-EF49D55BC5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3E62CB-B645-B203-DB39-5196F796A45A}"/>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5" name="Marcador de pie de página 4">
            <a:extLst>
              <a:ext uri="{FF2B5EF4-FFF2-40B4-BE49-F238E27FC236}">
                <a16:creationId xmlns:a16="http://schemas.microsoft.com/office/drawing/2014/main" id="{9EABCB89-9A6D-F98E-0FC8-2097C6CAD22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3F54D4B-D84C-F39F-3D12-77269396CBCE}"/>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359624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6C5CEB-B8D2-5FA9-02A1-18FC7D256F7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A80B78B-B49F-A0D4-053E-78E67561652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34A5135-FED5-F5CF-676F-018A9C179C6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5DCC9A7-702E-774E-4C49-2207B28EBCE5}"/>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6" name="Marcador de pie de página 5">
            <a:extLst>
              <a:ext uri="{FF2B5EF4-FFF2-40B4-BE49-F238E27FC236}">
                <a16:creationId xmlns:a16="http://schemas.microsoft.com/office/drawing/2014/main" id="{4C97E53B-1415-7B5F-7BB5-A6687CCDB73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86A759B-3D9A-5F17-3DA5-001F672937D1}"/>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130950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EDC15-2778-6F3B-148A-A96F0143AC3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0A87F52-51F9-7F80-4C7C-CF373B2F1A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0DDB1B6-268C-7648-35A6-21DDCDCC05D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6DCCA38-C528-4D00-6E04-B4E444A9F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743A875-0200-9DED-5198-18936E9CEE6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2C3064C-89AA-EF8C-178C-789AC7609937}"/>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8" name="Marcador de pie de página 7">
            <a:extLst>
              <a:ext uri="{FF2B5EF4-FFF2-40B4-BE49-F238E27FC236}">
                <a16:creationId xmlns:a16="http://schemas.microsoft.com/office/drawing/2014/main" id="{ADDE50CF-1C6E-8168-5901-4C09E0DD7AA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59EF463-D0E3-0634-1048-BAE3E76C0D49}"/>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20032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B97CB-3346-EB3F-28EC-8E8A6900FFE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F756D6A-A12A-F4C8-9ED6-C46239C04DEB}"/>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4" name="Marcador de pie de página 3">
            <a:extLst>
              <a:ext uri="{FF2B5EF4-FFF2-40B4-BE49-F238E27FC236}">
                <a16:creationId xmlns:a16="http://schemas.microsoft.com/office/drawing/2014/main" id="{BD5CA3BD-BCFE-4AC8-325F-817744D5F29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FE92A2E-1C8F-EDD0-E9A4-209BD00E2BD7}"/>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295119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D820ED-1E96-6471-EEEF-02A186DD97BF}"/>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3" name="Marcador de pie de página 2">
            <a:extLst>
              <a:ext uri="{FF2B5EF4-FFF2-40B4-BE49-F238E27FC236}">
                <a16:creationId xmlns:a16="http://schemas.microsoft.com/office/drawing/2014/main" id="{D5779479-52FF-A18A-9532-E2B5CCB45CE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B3661B7-0B63-DE2A-6F9F-AC7CB3C88BF3}"/>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81496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FDB465-44D5-38E7-CE13-7F445FF562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EE6B69F-A21C-8436-1B54-82D44085B0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AABEEA0-6D43-4C66-FFAB-C92E22157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D3271B-41BD-9322-1AE6-ACCD37E46BC2}"/>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6" name="Marcador de pie de página 5">
            <a:extLst>
              <a:ext uri="{FF2B5EF4-FFF2-40B4-BE49-F238E27FC236}">
                <a16:creationId xmlns:a16="http://schemas.microsoft.com/office/drawing/2014/main" id="{98B93FDF-3F58-DB8A-164A-E39D94573C6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2247FAB-74B2-C189-A457-56FCAE99ACC5}"/>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304074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4657B-C8C8-29A4-0561-3E71C9CBE41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DBF5AA2-9C34-A4D3-5A76-73EEC14CF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0DDB494-5D08-DC3B-3582-06337E521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4EB5839-9F54-5740-28A8-330C7A63F549}"/>
              </a:ext>
            </a:extLst>
          </p:cNvPr>
          <p:cNvSpPr>
            <a:spLocks noGrp="1"/>
          </p:cNvSpPr>
          <p:nvPr>
            <p:ph type="dt" sz="half" idx="10"/>
          </p:nvPr>
        </p:nvSpPr>
        <p:spPr/>
        <p:txBody>
          <a:bodyPr/>
          <a:lstStyle/>
          <a:p>
            <a:fld id="{96D1336C-0C4F-4086-8033-FF76F00895FE}" type="datetimeFigureOut">
              <a:rPr lang="es-MX" smtClean="0"/>
              <a:t>30/01/2025</a:t>
            </a:fld>
            <a:endParaRPr lang="es-MX"/>
          </a:p>
        </p:txBody>
      </p:sp>
      <p:sp>
        <p:nvSpPr>
          <p:cNvPr id="6" name="Marcador de pie de página 5">
            <a:extLst>
              <a:ext uri="{FF2B5EF4-FFF2-40B4-BE49-F238E27FC236}">
                <a16:creationId xmlns:a16="http://schemas.microsoft.com/office/drawing/2014/main" id="{6B8374A8-2429-C8A7-1A82-E815EF930D3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3D824E0-AD4F-487A-DE05-90CD8AB6DE2A}"/>
              </a:ext>
            </a:extLst>
          </p:cNvPr>
          <p:cNvSpPr>
            <a:spLocks noGrp="1"/>
          </p:cNvSpPr>
          <p:nvPr>
            <p:ph type="sldNum" sz="quarter" idx="12"/>
          </p:nvPr>
        </p:nvSpPr>
        <p:spPr/>
        <p:txBody>
          <a:bodyPr/>
          <a:lstStyle/>
          <a:p>
            <a:fld id="{5C868B69-16BB-4C26-8733-28A18B8A424D}" type="slidenum">
              <a:rPr lang="es-MX" smtClean="0"/>
              <a:t>‹Nº›</a:t>
            </a:fld>
            <a:endParaRPr lang="es-MX"/>
          </a:p>
        </p:txBody>
      </p:sp>
    </p:spTree>
    <p:extLst>
      <p:ext uri="{BB962C8B-B14F-4D97-AF65-F5344CB8AC3E}">
        <p14:creationId xmlns:p14="http://schemas.microsoft.com/office/powerpoint/2010/main" val="122762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CB7ED2-EA89-7C69-707B-5FD698341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2BCD97E-F95B-5F36-EB1C-3815A5AF1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17ABE9E-C22C-13DD-5E87-649A80A48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D1336C-0C4F-4086-8033-FF76F00895FE}" type="datetimeFigureOut">
              <a:rPr lang="es-MX" smtClean="0"/>
              <a:t>30/01/2025</a:t>
            </a:fld>
            <a:endParaRPr lang="es-MX"/>
          </a:p>
        </p:txBody>
      </p:sp>
      <p:sp>
        <p:nvSpPr>
          <p:cNvPr id="5" name="Marcador de pie de página 4">
            <a:extLst>
              <a:ext uri="{FF2B5EF4-FFF2-40B4-BE49-F238E27FC236}">
                <a16:creationId xmlns:a16="http://schemas.microsoft.com/office/drawing/2014/main" id="{A72A5451-5365-299B-7CFF-90975D21B2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4BEE83DA-809B-E053-6D70-FAE7E26E6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868B69-16BB-4C26-8733-28A18B8A424D}" type="slidenum">
              <a:rPr lang="es-MX" smtClean="0"/>
              <a:t>‹Nº›</a:t>
            </a:fld>
            <a:endParaRPr lang="es-MX"/>
          </a:p>
        </p:txBody>
      </p:sp>
    </p:spTree>
    <p:extLst>
      <p:ext uri="{BB962C8B-B14F-4D97-AF65-F5344CB8AC3E}">
        <p14:creationId xmlns:p14="http://schemas.microsoft.com/office/powerpoint/2010/main" val="4179036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88DD-02EC-549D-CF51-B714DFDEA7B1}"/>
              </a:ext>
            </a:extLst>
          </p:cNvPr>
          <p:cNvSpPr>
            <a:spLocks noGrp="1"/>
          </p:cNvSpPr>
          <p:nvPr>
            <p:ph type="title"/>
          </p:nvPr>
        </p:nvSpPr>
        <p:spPr>
          <a:xfrm>
            <a:off x="1779494" y="305546"/>
            <a:ext cx="5186083" cy="912346"/>
          </a:xfrm>
        </p:spPr>
        <p:txBody>
          <a:bodyPr>
            <a:normAutofit/>
          </a:bodyPr>
          <a:lstStyle/>
          <a:p>
            <a:r>
              <a:rPr lang="es-MX" sz="4800" b="1" dirty="0" err="1">
                <a:solidFill>
                  <a:schemeClr val="accent5">
                    <a:lumMod val="75000"/>
                  </a:schemeClr>
                </a:solidFill>
              </a:rPr>
              <a:t>Quality</a:t>
            </a:r>
            <a:r>
              <a:rPr lang="es-MX" sz="4800" b="1" dirty="0">
                <a:solidFill>
                  <a:schemeClr val="accent5">
                    <a:lumMod val="75000"/>
                  </a:schemeClr>
                </a:solidFill>
              </a:rPr>
              <a:t> </a:t>
            </a:r>
            <a:r>
              <a:rPr lang="es-MX" sz="4800" b="1" dirty="0" err="1">
                <a:solidFill>
                  <a:schemeClr val="accent5">
                    <a:lumMod val="75000"/>
                  </a:schemeClr>
                </a:solidFill>
              </a:rPr>
              <a:t>of</a:t>
            </a:r>
            <a:r>
              <a:rPr lang="es-MX" sz="4800" b="1" dirty="0">
                <a:solidFill>
                  <a:schemeClr val="accent5">
                    <a:lumMod val="75000"/>
                  </a:schemeClr>
                </a:solidFill>
              </a:rPr>
              <a:t> Data</a:t>
            </a:r>
          </a:p>
        </p:txBody>
      </p:sp>
      <p:sp>
        <p:nvSpPr>
          <p:cNvPr id="3" name="Marcador de contenido 2">
            <a:extLst>
              <a:ext uri="{FF2B5EF4-FFF2-40B4-BE49-F238E27FC236}">
                <a16:creationId xmlns:a16="http://schemas.microsoft.com/office/drawing/2014/main" id="{E5EDCD6B-B518-0E2A-9BF7-8A81A40A5DC9}"/>
              </a:ext>
            </a:extLst>
          </p:cNvPr>
          <p:cNvSpPr>
            <a:spLocks noGrp="1"/>
          </p:cNvSpPr>
          <p:nvPr>
            <p:ph idx="1"/>
          </p:nvPr>
        </p:nvSpPr>
        <p:spPr>
          <a:xfrm>
            <a:off x="1225924" y="1314637"/>
            <a:ext cx="10002371" cy="912346"/>
          </a:xfrm>
        </p:spPr>
        <p:txBody>
          <a:bodyPr/>
          <a:lstStyle/>
          <a:p>
            <a:r>
              <a:rPr lang="es-MX" dirty="0"/>
              <a:t>Smart </a:t>
            </a:r>
            <a:r>
              <a:rPr lang="es-MX" dirty="0" err="1"/>
              <a:t>questions</a:t>
            </a:r>
            <a:r>
              <a:rPr lang="es-MX" dirty="0"/>
              <a:t>, Smart </a:t>
            </a:r>
            <a:r>
              <a:rPr lang="es-MX" dirty="0" err="1"/>
              <a:t>answers</a:t>
            </a:r>
            <a:endParaRPr lang="es-MX" dirty="0"/>
          </a:p>
        </p:txBody>
      </p:sp>
      <p:pic>
        <p:nvPicPr>
          <p:cNvPr id="5" name="Imagen 4">
            <a:extLst>
              <a:ext uri="{FF2B5EF4-FFF2-40B4-BE49-F238E27FC236}">
                <a16:creationId xmlns:a16="http://schemas.microsoft.com/office/drawing/2014/main" id="{B696B77C-90A8-071C-7017-B61A55E708C4}"/>
              </a:ext>
            </a:extLst>
          </p:cNvPr>
          <p:cNvPicPr>
            <a:picLocks noChangeAspect="1"/>
          </p:cNvPicPr>
          <p:nvPr/>
        </p:nvPicPr>
        <p:blipFill>
          <a:blip r:embed="rId2"/>
          <a:stretch>
            <a:fillRect/>
          </a:stretch>
        </p:blipFill>
        <p:spPr>
          <a:xfrm>
            <a:off x="2189337" y="2123675"/>
            <a:ext cx="7231756" cy="4317465"/>
          </a:xfrm>
          <a:prstGeom prst="rect">
            <a:avLst/>
          </a:prstGeom>
        </p:spPr>
      </p:pic>
    </p:spTree>
    <p:extLst>
      <p:ext uri="{BB962C8B-B14F-4D97-AF65-F5344CB8AC3E}">
        <p14:creationId xmlns:p14="http://schemas.microsoft.com/office/powerpoint/2010/main" val="374290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3629036-1F9E-2C2D-F9CF-5409D2946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33" y="396689"/>
            <a:ext cx="7850314" cy="580240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726EB683-2DB5-054E-A6A7-5ACB9D4297C5}"/>
              </a:ext>
            </a:extLst>
          </p:cNvPr>
          <p:cNvSpPr txBox="1"/>
          <p:nvPr/>
        </p:nvSpPr>
        <p:spPr>
          <a:xfrm>
            <a:off x="8579224" y="1008530"/>
            <a:ext cx="2998694" cy="4524315"/>
          </a:xfrm>
          <a:prstGeom prst="rect">
            <a:avLst/>
          </a:prstGeom>
          <a:noFill/>
        </p:spPr>
        <p:txBody>
          <a:bodyPr wrap="square" rtlCol="0">
            <a:spAutoFit/>
          </a:bodyPr>
          <a:lstStyle/>
          <a:p>
            <a:r>
              <a:rPr lang="en-US" b="1" dirty="0">
                <a:effectLst/>
                <a:latin typeface="Lucida Sans Unicode" panose="020B0602030504020204" pitchFamily="34" charset="0"/>
              </a:rPr>
              <a:t>Why Is Big Data Important?</a:t>
            </a:r>
            <a:endParaRPr lang="en-US" b="1" dirty="0">
              <a:effectLst/>
            </a:endParaRPr>
          </a:p>
          <a:p>
            <a:pPr>
              <a:buFont typeface="Arial" panose="020B0604020202020204" pitchFamily="34" charset="0"/>
              <a:buChar char="•"/>
            </a:pPr>
            <a:r>
              <a:rPr lang="en-US" dirty="0">
                <a:effectLst/>
                <a:latin typeface="Lucida Sans Unicode" panose="020B0602030504020204" pitchFamily="34" charset="0"/>
              </a:rPr>
              <a:t>Determining root causes of failures, issues and defects in near-real time.</a:t>
            </a:r>
            <a:endParaRPr lang="en-US" dirty="0">
              <a:effectLst/>
            </a:endParaRPr>
          </a:p>
          <a:p>
            <a:pPr>
              <a:buFont typeface="Arial" panose="020B0604020202020204" pitchFamily="34" charset="0"/>
              <a:buChar char="•"/>
            </a:pPr>
            <a:r>
              <a:rPr lang="en-US" dirty="0">
                <a:effectLst/>
                <a:latin typeface="Lucida Sans Unicode" panose="020B0602030504020204" pitchFamily="34" charset="0"/>
              </a:rPr>
              <a:t>Generating coupons at the point of sale based on the customer’s buying habits.</a:t>
            </a:r>
            <a:endParaRPr lang="en-US" dirty="0">
              <a:effectLst/>
            </a:endParaRPr>
          </a:p>
          <a:p>
            <a:pPr>
              <a:buFont typeface="Arial" panose="020B0604020202020204" pitchFamily="34" charset="0"/>
              <a:buChar char="•"/>
            </a:pPr>
            <a:r>
              <a:rPr lang="en-US" dirty="0">
                <a:effectLst/>
                <a:latin typeface="Lucida Sans Unicode" panose="020B0602030504020204" pitchFamily="34" charset="0"/>
              </a:rPr>
              <a:t>Recalculating entire risk portfolios in minutes.</a:t>
            </a:r>
            <a:endParaRPr lang="en-US" dirty="0">
              <a:effectLst/>
            </a:endParaRPr>
          </a:p>
          <a:p>
            <a:pPr>
              <a:buFont typeface="Arial" panose="020B0604020202020204" pitchFamily="34" charset="0"/>
              <a:buChar char="•"/>
            </a:pPr>
            <a:r>
              <a:rPr lang="en-US" dirty="0">
                <a:effectLst/>
                <a:latin typeface="Lucida Sans Unicode" panose="020B0602030504020204" pitchFamily="34" charset="0"/>
              </a:rPr>
              <a:t>Detecting fraudulent behavior before it affects your organization.</a:t>
            </a:r>
            <a:endParaRPr lang="en-US" dirty="0">
              <a:effectLst/>
            </a:endParaRPr>
          </a:p>
          <a:p>
            <a:endParaRPr lang="es-MX" dirty="0"/>
          </a:p>
        </p:txBody>
      </p:sp>
    </p:spTree>
    <p:extLst>
      <p:ext uri="{BB962C8B-B14F-4D97-AF65-F5344CB8AC3E}">
        <p14:creationId xmlns:p14="http://schemas.microsoft.com/office/powerpoint/2010/main" val="552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2ED0D-FB69-8F19-D8F0-2EE261727E5D}"/>
              </a:ext>
            </a:extLst>
          </p:cNvPr>
          <p:cNvSpPr>
            <a:spLocks noGrp="1"/>
          </p:cNvSpPr>
          <p:nvPr>
            <p:ph type="title"/>
          </p:nvPr>
        </p:nvSpPr>
        <p:spPr>
          <a:xfrm>
            <a:off x="1709711" y="257550"/>
            <a:ext cx="6315635" cy="589616"/>
          </a:xfrm>
        </p:spPr>
        <p:txBody>
          <a:bodyPr>
            <a:normAutofit fontScale="90000"/>
          </a:bodyPr>
          <a:lstStyle/>
          <a:p>
            <a:r>
              <a:rPr lang="es-MX" b="1" dirty="0">
                <a:solidFill>
                  <a:schemeClr val="accent5">
                    <a:lumMod val="75000"/>
                  </a:schemeClr>
                </a:solidFill>
              </a:rPr>
              <a:t>Data </a:t>
            </a:r>
            <a:r>
              <a:rPr lang="es-MX" b="1" dirty="0" err="1">
                <a:solidFill>
                  <a:schemeClr val="accent5">
                    <a:lumMod val="75000"/>
                  </a:schemeClr>
                </a:solidFill>
              </a:rPr>
              <a:t>privacy</a:t>
            </a:r>
            <a:r>
              <a:rPr lang="es-MX" b="1" dirty="0">
                <a:solidFill>
                  <a:schemeClr val="accent5">
                    <a:lumMod val="75000"/>
                  </a:schemeClr>
                </a:solidFill>
              </a:rPr>
              <a:t> and </a:t>
            </a:r>
            <a:r>
              <a:rPr lang="es-MX" b="1" dirty="0" err="1">
                <a:solidFill>
                  <a:schemeClr val="accent5">
                    <a:lumMod val="75000"/>
                  </a:schemeClr>
                </a:solidFill>
              </a:rPr>
              <a:t>Ethics</a:t>
            </a:r>
            <a:endParaRPr lang="es-MX" b="1" dirty="0">
              <a:solidFill>
                <a:schemeClr val="accent5">
                  <a:lumMod val="75000"/>
                </a:schemeClr>
              </a:solidFill>
            </a:endParaRPr>
          </a:p>
        </p:txBody>
      </p:sp>
      <p:pic>
        <p:nvPicPr>
          <p:cNvPr id="5" name="Imagen 4">
            <a:extLst>
              <a:ext uri="{FF2B5EF4-FFF2-40B4-BE49-F238E27FC236}">
                <a16:creationId xmlns:a16="http://schemas.microsoft.com/office/drawing/2014/main" id="{F3DEB8AD-54FA-F083-38F1-87899495E3DD}"/>
              </a:ext>
            </a:extLst>
          </p:cNvPr>
          <p:cNvPicPr>
            <a:picLocks noChangeAspect="1"/>
          </p:cNvPicPr>
          <p:nvPr/>
        </p:nvPicPr>
        <p:blipFill>
          <a:blip r:embed="rId2"/>
          <a:srcRect l="1489"/>
          <a:stretch/>
        </p:blipFill>
        <p:spPr>
          <a:xfrm>
            <a:off x="134471" y="847166"/>
            <a:ext cx="8927024" cy="2949350"/>
          </a:xfrm>
          <a:prstGeom prst="rect">
            <a:avLst/>
          </a:prstGeom>
        </p:spPr>
      </p:pic>
      <p:pic>
        <p:nvPicPr>
          <p:cNvPr id="7" name="Imagen 6">
            <a:extLst>
              <a:ext uri="{FF2B5EF4-FFF2-40B4-BE49-F238E27FC236}">
                <a16:creationId xmlns:a16="http://schemas.microsoft.com/office/drawing/2014/main" id="{843032CE-8D55-6734-96B2-986AC8F3591A}"/>
              </a:ext>
            </a:extLst>
          </p:cNvPr>
          <p:cNvPicPr>
            <a:picLocks noChangeAspect="1"/>
          </p:cNvPicPr>
          <p:nvPr/>
        </p:nvPicPr>
        <p:blipFill>
          <a:blip r:embed="rId3"/>
          <a:srcRect l="2306" t="6253"/>
          <a:stretch/>
        </p:blipFill>
        <p:spPr>
          <a:xfrm>
            <a:off x="4043010" y="3043003"/>
            <a:ext cx="8148990" cy="3814997"/>
          </a:xfrm>
          <a:prstGeom prst="rect">
            <a:avLst/>
          </a:prstGeom>
        </p:spPr>
      </p:pic>
    </p:spTree>
    <p:extLst>
      <p:ext uri="{BB962C8B-B14F-4D97-AF65-F5344CB8AC3E}">
        <p14:creationId xmlns:p14="http://schemas.microsoft.com/office/powerpoint/2010/main" val="389171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ED81173-8A82-4E44-349D-5218123E2DB7}"/>
              </a:ext>
            </a:extLst>
          </p:cNvPr>
          <p:cNvPicPr>
            <a:picLocks noChangeAspect="1"/>
          </p:cNvPicPr>
          <p:nvPr/>
        </p:nvPicPr>
        <p:blipFill>
          <a:blip r:embed="rId2"/>
          <a:stretch>
            <a:fillRect/>
          </a:stretch>
        </p:blipFill>
        <p:spPr>
          <a:xfrm>
            <a:off x="129988" y="0"/>
            <a:ext cx="6582362" cy="6184358"/>
          </a:xfrm>
          <a:prstGeom prst="rect">
            <a:avLst/>
          </a:prstGeom>
        </p:spPr>
      </p:pic>
      <p:sp>
        <p:nvSpPr>
          <p:cNvPr id="6" name="CuadroTexto 5">
            <a:extLst>
              <a:ext uri="{FF2B5EF4-FFF2-40B4-BE49-F238E27FC236}">
                <a16:creationId xmlns:a16="http://schemas.microsoft.com/office/drawing/2014/main" id="{4621A1AC-0577-76E1-33D5-020A337E7714}"/>
              </a:ext>
            </a:extLst>
          </p:cNvPr>
          <p:cNvSpPr txBox="1"/>
          <p:nvPr/>
        </p:nvSpPr>
        <p:spPr>
          <a:xfrm>
            <a:off x="4603377" y="1383044"/>
            <a:ext cx="7458635" cy="4801314"/>
          </a:xfrm>
          <a:prstGeom prst="rect">
            <a:avLst/>
          </a:prstGeom>
          <a:noFill/>
        </p:spPr>
        <p:txBody>
          <a:bodyPr wrap="square" rtlCol="0">
            <a:spAutoFit/>
          </a:bodyPr>
          <a:lstStyle/>
          <a:p>
            <a:pPr algn="just"/>
            <a:r>
              <a:rPr lang="en-US" b="1" u="sng" dirty="0">
                <a:effectLst/>
                <a:latin typeface="Lucida Sans Unicode" panose="020B0602030504020204" pitchFamily="34" charset="0"/>
              </a:rPr>
              <a:t>DATA PRIVACY AND ETHICS</a:t>
            </a:r>
            <a:endParaRPr lang="en-US" b="1" dirty="0">
              <a:effectLst/>
            </a:endParaRPr>
          </a:p>
          <a:p>
            <a:pPr algn="just"/>
            <a:r>
              <a:rPr lang="en-US" b="1" dirty="0">
                <a:effectLst/>
                <a:latin typeface="Lucida Sans Unicode" panose="020B0602030504020204" pitchFamily="34" charset="0"/>
              </a:rPr>
              <a:t>Definition of Data Privacy</a:t>
            </a:r>
            <a:endParaRPr lang="en-US" b="1" dirty="0">
              <a:effectLst/>
            </a:endParaRPr>
          </a:p>
          <a:p>
            <a:pPr algn="just"/>
            <a:r>
              <a:rPr lang="en-US" b="1" dirty="0">
                <a:effectLst/>
                <a:latin typeface="Lucida Sans Unicode" panose="020B0602030504020204" pitchFamily="34" charset="0"/>
              </a:rPr>
              <a:t>Data Privacy, also called Information Privacy,</a:t>
            </a:r>
            <a:r>
              <a:rPr lang="en-US" dirty="0">
                <a:effectLst/>
                <a:latin typeface="Lucida Sans Unicode" panose="020B0602030504020204" pitchFamily="34" charset="0"/>
              </a:rPr>
              <a:t> is the aspect of information technology (IT) that deals with the ability an organization or individual has to </a:t>
            </a:r>
            <a:r>
              <a:rPr lang="en-US" dirty="0">
                <a:solidFill>
                  <a:schemeClr val="accent5">
                    <a:lumMod val="75000"/>
                  </a:schemeClr>
                </a:solidFill>
                <a:effectLst/>
                <a:latin typeface="Lucida Sans Unicode" panose="020B0602030504020204" pitchFamily="34" charset="0"/>
              </a:rPr>
              <a:t>determine what data in a computer system can be shared with third parties.</a:t>
            </a:r>
          </a:p>
          <a:p>
            <a:pPr algn="just"/>
            <a:endParaRPr lang="en-US" dirty="0">
              <a:solidFill>
                <a:schemeClr val="accent5">
                  <a:lumMod val="75000"/>
                </a:schemeClr>
              </a:solidFill>
              <a:latin typeface="Lucida Sans Unicode" panose="020B0602030504020204" pitchFamily="34" charset="0"/>
            </a:endParaRPr>
          </a:p>
          <a:p>
            <a:pPr algn="just"/>
            <a:r>
              <a:rPr lang="en-US" b="1" dirty="0">
                <a:effectLst/>
                <a:latin typeface="Lucida Sans Unicode" panose="020B0602030504020204" pitchFamily="34" charset="0"/>
              </a:rPr>
              <a:t>Definition of Data Ethics</a:t>
            </a:r>
            <a:endParaRPr lang="en-US" b="1" dirty="0">
              <a:effectLst/>
            </a:endParaRPr>
          </a:p>
          <a:p>
            <a:pPr algn="just"/>
            <a:r>
              <a:rPr lang="en-US" dirty="0">
                <a:effectLst/>
                <a:latin typeface="Lucida Sans Unicode" panose="020B0602030504020204" pitchFamily="34" charset="0"/>
              </a:rPr>
              <a:t>“A specialized area of Data Governance and Stewardship” where data can be “</a:t>
            </a:r>
            <a:r>
              <a:rPr lang="en-US" dirty="0" err="1">
                <a:effectLst/>
                <a:latin typeface="Lucida Sans Unicode" panose="020B0602030504020204" pitchFamily="34" charset="0"/>
              </a:rPr>
              <a:t>productionalized</a:t>
            </a:r>
            <a:r>
              <a:rPr lang="en-US" dirty="0">
                <a:effectLst/>
                <a:latin typeface="Lucida Sans Unicode" panose="020B0602030504020204" pitchFamily="34" charset="0"/>
              </a:rPr>
              <a:t> and, in large part, automated through the use of good tooling.” </a:t>
            </a:r>
            <a:r>
              <a:rPr lang="en-US" b="1" dirty="0">
                <a:effectLst/>
                <a:latin typeface="Lucida Sans Unicode" panose="020B0602030504020204" pitchFamily="34" charset="0"/>
              </a:rPr>
              <a:t>(Andrew Brust, Tech Crunch)</a:t>
            </a:r>
            <a:endParaRPr lang="en-US" dirty="0">
              <a:effectLst/>
            </a:endParaRPr>
          </a:p>
          <a:p>
            <a:pPr algn="just"/>
            <a:r>
              <a:rPr lang="en-US" dirty="0">
                <a:effectLst/>
                <a:latin typeface="Lucida Sans Unicode" panose="020B0602030504020204" pitchFamily="34" charset="0"/>
              </a:rPr>
              <a:t>Not only moral guidance as to “what data should be collected and how it should be used,” but also “who gets to make those decisions in the first place.” </a:t>
            </a:r>
            <a:r>
              <a:rPr lang="en-US" b="1" dirty="0">
                <a:effectLst/>
                <a:latin typeface="Lucida Sans Unicode" panose="020B0602030504020204" pitchFamily="34" charset="0"/>
              </a:rPr>
              <a:t>(James Arvanitakis, et al., Phys.org)</a:t>
            </a:r>
            <a:endParaRPr lang="en-US" dirty="0">
              <a:effectLst/>
            </a:endParaRPr>
          </a:p>
          <a:p>
            <a:pPr algn="just"/>
            <a:r>
              <a:rPr lang="en-US" dirty="0">
                <a:effectLst/>
                <a:latin typeface="Lucida Sans Unicode" panose="020B0602030504020204" pitchFamily="34" charset="0"/>
              </a:rPr>
              <a:t>A code of conduct or ethics for Data Scientists, similar to the purpose of the Hippocratic Oath in guiding medical professionals</a:t>
            </a:r>
            <a:r>
              <a:rPr lang="en-US" b="1" dirty="0">
                <a:effectLst/>
                <a:latin typeface="Lucida Sans Unicode" panose="020B0602030504020204" pitchFamily="34" charset="0"/>
              </a:rPr>
              <a:t>. (Natalie Evans Harris, </a:t>
            </a:r>
            <a:r>
              <a:rPr lang="en-US" b="1" dirty="0" err="1">
                <a:effectLst/>
                <a:latin typeface="Lucida Sans Unicode" panose="020B0602030504020204" pitchFamily="34" charset="0"/>
              </a:rPr>
              <a:t>BrightHive</a:t>
            </a:r>
            <a:r>
              <a:rPr lang="en-US" b="1" dirty="0">
                <a:effectLst/>
                <a:latin typeface="Lucida Sans Unicode" panose="020B0602030504020204" pitchFamily="34" charset="0"/>
              </a:rPr>
              <a:t>)</a:t>
            </a:r>
            <a:endParaRPr lang="en-US" dirty="0">
              <a:effectLst/>
            </a:endParaRPr>
          </a:p>
        </p:txBody>
      </p:sp>
    </p:spTree>
    <p:extLst>
      <p:ext uri="{BB962C8B-B14F-4D97-AF65-F5344CB8AC3E}">
        <p14:creationId xmlns:p14="http://schemas.microsoft.com/office/powerpoint/2010/main" val="27909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E8F40B7-D36D-D530-467E-481CB483EBEE}"/>
              </a:ext>
            </a:extLst>
          </p:cNvPr>
          <p:cNvSpPr>
            <a:spLocks noGrp="1"/>
          </p:cNvSpPr>
          <p:nvPr>
            <p:ph idx="1"/>
          </p:nvPr>
        </p:nvSpPr>
        <p:spPr>
          <a:xfrm>
            <a:off x="461682" y="440578"/>
            <a:ext cx="10551459" cy="4351338"/>
          </a:xfrm>
        </p:spPr>
        <p:txBody>
          <a:bodyPr>
            <a:normAutofit/>
          </a:bodyPr>
          <a:lstStyle/>
          <a:p>
            <a:pPr algn="just">
              <a:buFont typeface="Arial" panose="020B0604020202020204" pitchFamily="34" charset="0"/>
              <a:buChar char="•"/>
            </a:pPr>
            <a:r>
              <a:rPr lang="en-US" sz="2400" b="1" dirty="0">
                <a:effectLst/>
                <a:latin typeface="Lucida Sans Unicode" panose="020B0602030504020204" pitchFamily="34" charset="0"/>
              </a:rPr>
              <a:t>Data Governance:</a:t>
            </a:r>
            <a:r>
              <a:rPr lang="en-US" sz="2400" dirty="0">
                <a:effectLst/>
                <a:latin typeface="Lucida Sans Unicode" panose="020B0602030504020204" pitchFamily="34" charset="0"/>
              </a:rPr>
              <a:t> A process of management and oversight for information access according to established best practice standards to ensure:</a:t>
            </a:r>
            <a:endParaRPr lang="en-US" sz="2400" dirty="0">
              <a:effectLst/>
            </a:endParaRPr>
          </a:p>
          <a:p>
            <a:pPr marL="742950" lvl="1" indent="-285750" algn="just">
              <a:buFont typeface="Arial" panose="020B0604020202020204" pitchFamily="34" charset="0"/>
              <a:buChar char="•"/>
            </a:pPr>
            <a:r>
              <a:rPr lang="en-US" sz="2000" dirty="0">
                <a:effectLst/>
                <a:latin typeface="Lucida Sans Unicode" panose="020B0602030504020204" pitchFamily="34" charset="0"/>
              </a:rPr>
              <a:t> </a:t>
            </a:r>
            <a:r>
              <a:rPr lang="en-US" sz="2000" b="1" dirty="0">
                <a:effectLst/>
                <a:latin typeface="Lucida Sans Unicode" panose="020B0602030504020204" pitchFamily="34" charset="0"/>
              </a:rPr>
              <a:t>Data Integrity</a:t>
            </a:r>
            <a:endParaRPr lang="en-US" sz="2000" dirty="0">
              <a:effectLst/>
            </a:endParaRPr>
          </a:p>
          <a:p>
            <a:pPr marL="742950" lvl="1" indent="-285750" algn="just">
              <a:buFont typeface="Arial" panose="020B0604020202020204" pitchFamily="34" charset="0"/>
              <a:buChar char="•"/>
            </a:pPr>
            <a:r>
              <a:rPr lang="en-US" sz="2000" b="1" dirty="0">
                <a:effectLst/>
                <a:latin typeface="Lucida Sans Unicode" panose="020B0602030504020204" pitchFamily="34" charset="0"/>
              </a:rPr>
              <a:t>Security</a:t>
            </a:r>
            <a:endParaRPr lang="en-US" sz="2000" dirty="0">
              <a:effectLst/>
            </a:endParaRPr>
          </a:p>
          <a:p>
            <a:pPr marL="742950" lvl="1" indent="-285750" algn="just">
              <a:buFont typeface="Arial" panose="020B0604020202020204" pitchFamily="34" charset="0"/>
              <a:buChar char="•"/>
            </a:pPr>
            <a:r>
              <a:rPr lang="en-US" sz="2000" b="1" dirty="0">
                <a:effectLst/>
                <a:latin typeface="Lucida Sans Unicode" panose="020B0602030504020204" pitchFamily="34" charset="0"/>
              </a:rPr>
              <a:t>Privacy and Confidentiality</a:t>
            </a:r>
            <a:endParaRPr lang="en-US" sz="2000" dirty="0">
              <a:effectLst/>
            </a:endParaRPr>
          </a:p>
          <a:p>
            <a:pPr marL="0" indent="0">
              <a:buNone/>
            </a:pPr>
            <a:endParaRPr lang="es-MX" sz="2400" dirty="0"/>
          </a:p>
        </p:txBody>
      </p:sp>
      <p:pic>
        <p:nvPicPr>
          <p:cNvPr id="1026" name="Picture 2">
            <a:extLst>
              <a:ext uri="{FF2B5EF4-FFF2-40B4-BE49-F238E27FC236}">
                <a16:creationId xmlns:a16="http://schemas.microsoft.com/office/drawing/2014/main" id="{4D42AD84-4866-FA08-1F8B-B07FA8DE0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808" y="1599879"/>
            <a:ext cx="6364783" cy="481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26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873F35-5D0E-358F-70AD-7D8F487CB843}"/>
              </a:ext>
            </a:extLst>
          </p:cNvPr>
          <p:cNvSpPr>
            <a:spLocks noGrp="1"/>
          </p:cNvSpPr>
          <p:nvPr>
            <p:ph idx="1"/>
          </p:nvPr>
        </p:nvSpPr>
        <p:spPr>
          <a:xfrm>
            <a:off x="179295" y="198530"/>
            <a:ext cx="5199530" cy="5892987"/>
          </a:xfrm>
        </p:spPr>
        <p:txBody>
          <a:bodyPr>
            <a:normAutofit fontScale="55000" lnSpcReduction="20000"/>
          </a:bodyPr>
          <a:lstStyle/>
          <a:p>
            <a:pPr algn="just">
              <a:buFont typeface="Arial" panose="020B0604020202020204" pitchFamily="34" charset="0"/>
              <a:buChar char="•"/>
            </a:pPr>
            <a:r>
              <a:rPr lang="en-US" b="1" dirty="0">
                <a:effectLst/>
                <a:latin typeface="Lucida Sans Unicode" panose="020B0602030504020204" pitchFamily="34" charset="0"/>
              </a:rPr>
              <a:t>Data Integrity:</a:t>
            </a:r>
            <a:r>
              <a:rPr lang="en-US" dirty="0">
                <a:effectLst/>
                <a:latin typeface="Lucida Sans Unicode" panose="020B0602030504020204" pitchFamily="34" charset="0"/>
              </a:rPr>
              <a:t> The entire</a:t>
            </a:r>
            <a:r>
              <a:rPr lang="en-US" b="1" dirty="0">
                <a:effectLst/>
                <a:latin typeface="Lucida Sans Unicode" panose="020B0602030504020204" pitchFamily="34" charset="0"/>
              </a:rPr>
              <a:t> set of characteristics associated with data quality. </a:t>
            </a:r>
            <a:r>
              <a:rPr lang="en-US" dirty="0">
                <a:effectLst/>
                <a:latin typeface="Lucida Sans Unicode" panose="020B0602030504020204" pitchFamily="34" charset="0"/>
              </a:rPr>
              <a:t>These include data content, including, currency (whether data are up to date or current), relevance to the decision-making purpose, and accuracy (whether data are correct); scope (comprehensiveness); level of detail composition (issues involved in database structure and the definition of entities and attributes) consistency, including both semantic consistency (consistency in the definitions of data elements, such as “patient number”, across entity types, such as “patient” and “encounter”) and structural consistency (consistency in the business rules that define the relationships among data elements) and reaction to change, which concerns how data elements are updated, deleted or added to a database.</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Data Security:</a:t>
            </a:r>
            <a:r>
              <a:rPr lang="en-US" dirty="0">
                <a:effectLst/>
                <a:latin typeface="Lucida Sans Unicode" panose="020B0602030504020204" pitchFamily="34" charset="0"/>
              </a:rPr>
              <a:t> </a:t>
            </a:r>
            <a:r>
              <a:rPr lang="en-US" b="1" dirty="0">
                <a:effectLst/>
                <a:latin typeface="Lucida Sans Unicode" panose="020B0602030504020204" pitchFamily="34" charset="0"/>
              </a:rPr>
              <a:t>Physical and electronic protection of integrity, availability, and confidentiality of computer-based information</a:t>
            </a:r>
            <a:r>
              <a:rPr lang="en-US" dirty="0">
                <a:effectLst/>
                <a:latin typeface="Lucida Sans Unicode" panose="020B0602030504020204" pitchFamily="34" charset="0"/>
              </a:rPr>
              <a:t> and the resources used to enter, store, process, and communicate it. The means to </a:t>
            </a:r>
            <a:r>
              <a:rPr lang="en-US" b="1" dirty="0">
                <a:effectLst/>
                <a:latin typeface="Lucida Sans Unicode" panose="020B0602030504020204" pitchFamily="34" charset="0"/>
              </a:rPr>
              <a:t>control access and protect information from accidental or intentional disclosure.</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Data Quality:</a:t>
            </a:r>
            <a:r>
              <a:rPr lang="en-US" dirty="0">
                <a:effectLst/>
                <a:latin typeface="Lucida Sans Unicode" panose="020B0602030504020204" pitchFamily="34" charset="0"/>
              </a:rPr>
              <a:t> The</a:t>
            </a:r>
            <a:r>
              <a:rPr lang="en-US" b="1" dirty="0">
                <a:effectLst/>
                <a:latin typeface="Lucida Sans Unicode" panose="020B0602030504020204" pitchFamily="34" charset="0"/>
              </a:rPr>
              <a:t> data owner is also accountable for maintaining the quality of the information</a:t>
            </a:r>
            <a:r>
              <a:rPr lang="en-US" dirty="0">
                <a:effectLst/>
                <a:latin typeface="Lucida Sans Unicode" panose="020B0602030504020204" pitchFamily="34" charset="0"/>
              </a:rPr>
              <a:t>. This may include determining and setting user data quality expectations, instituting gauges and measurements of the levels of data quality, and providing reports on the conformance to data quality. This also includes defining data quality policies for all data that flows into the system and any data cleansing, standardization, or other preparation for user applications.</a:t>
            </a:r>
            <a:endParaRPr lang="en-US" dirty="0">
              <a:effectLst/>
            </a:endParaRPr>
          </a:p>
          <a:p>
            <a:endParaRPr lang="es-MX" dirty="0"/>
          </a:p>
        </p:txBody>
      </p:sp>
      <p:pic>
        <p:nvPicPr>
          <p:cNvPr id="2050" name="Picture 2">
            <a:extLst>
              <a:ext uri="{FF2B5EF4-FFF2-40B4-BE49-F238E27FC236}">
                <a16:creationId xmlns:a16="http://schemas.microsoft.com/office/drawing/2014/main" id="{57C6DAF1-B10D-7697-D8BF-DD489F269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25" y="766483"/>
            <a:ext cx="6633880"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11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4EC283E-F22D-2E09-1069-29C31AA2D54D}"/>
              </a:ext>
            </a:extLst>
          </p:cNvPr>
          <p:cNvPicPr>
            <a:picLocks noChangeAspect="1"/>
          </p:cNvPicPr>
          <p:nvPr/>
        </p:nvPicPr>
        <p:blipFill>
          <a:blip r:embed="rId2"/>
          <a:stretch>
            <a:fillRect/>
          </a:stretch>
        </p:blipFill>
        <p:spPr>
          <a:xfrm>
            <a:off x="225090" y="0"/>
            <a:ext cx="7010880" cy="2866572"/>
          </a:xfrm>
          <a:prstGeom prst="rect">
            <a:avLst/>
          </a:prstGeom>
        </p:spPr>
      </p:pic>
      <p:pic>
        <p:nvPicPr>
          <p:cNvPr id="9" name="Imagen 8">
            <a:extLst>
              <a:ext uri="{FF2B5EF4-FFF2-40B4-BE49-F238E27FC236}">
                <a16:creationId xmlns:a16="http://schemas.microsoft.com/office/drawing/2014/main" id="{E0263398-D44D-9F6C-8F8D-B14C2AB8B319}"/>
              </a:ext>
            </a:extLst>
          </p:cNvPr>
          <p:cNvPicPr>
            <a:picLocks noChangeAspect="1"/>
          </p:cNvPicPr>
          <p:nvPr/>
        </p:nvPicPr>
        <p:blipFill>
          <a:blip r:embed="rId3"/>
          <a:srcRect l="4071" t="22965"/>
          <a:stretch/>
        </p:blipFill>
        <p:spPr>
          <a:xfrm>
            <a:off x="262756" y="3765876"/>
            <a:ext cx="4200844" cy="2866572"/>
          </a:xfrm>
          <a:prstGeom prst="rect">
            <a:avLst/>
          </a:prstGeom>
        </p:spPr>
      </p:pic>
      <p:pic>
        <p:nvPicPr>
          <p:cNvPr id="11" name="Imagen 10">
            <a:extLst>
              <a:ext uri="{FF2B5EF4-FFF2-40B4-BE49-F238E27FC236}">
                <a16:creationId xmlns:a16="http://schemas.microsoft.com/office/drawing/2014/main" id="{E891C47A-6759-4D01-B255-B5CE0B92EEE5}"/>
              </a:ext>
            </a:extLst>
          </p:cNvPr>
          <p:cNvPicPr>
            <a:picLocks noChangeAspect="1"/>
          </p:cNvPicPr>
          <p:nvPr/>
        </p:nvPicPr>
        <p:blipFill>
          <a:blip r:embed="rId4"/>
          <a:stretch>
            <a:fillRect/>
          </a:stretch>
        </p:blipFill>
        <p:spPr>
          <a:xfrm>
            <a:off x="7803885" y="2532429"/>
            <a:ext cx="4388115" cy="2466893"/>
          </a:xfrm>
          <a:prstGeom prst="rect">
            <a:avLst/>
          </a:prstGeom>
        </p:spPr>
      </p:pic>
      <p:pic>
        <p:nvPicPr>
          <p:cNvPr id="13" name="Imagen 12">
            <a:extLst>
              <a:ext uri="{FF2B5EF4-FFF2-40B4-BE49-F238E27FC236}">
                <a16:creationId xmlns:a16="http://schemas.microsoft.com/office/drawing/2014/main" id="{E4553386-F6B4-1D9F-665E-620CCE04C475}"/>
              </a:ext>
            </a:extLst>
          </p:cNvPr>
          <p:cNvPicPr>
            <a:picLocks noChangeAspect="1"/>
          </p:cNvPicPr>
          <p:nvPr/>
        </p:nvPicPr>
        <p:blipFill>
          <a:blip r:embed="rId5"/>
          <a:stretch>
            <a:fillRect/>
          </a:stretch>
        </p:blipFill>
        <p:spPr>
          <a:xfrm>
            <a:off x="6941859" y="535772"/>
            <a:ext cx="5250141" cy="1569008"/>
          </a:xfrm>
          <a:prstGeom prst="rect">
            <a:avLst/>
          </a:prstGeom>
        </p:spPr>
      </p:pic>
      <p:pic>
        <p:nvPicPr>
          <p:cNvPr id="14" name="Imagen 13">
            <a:extLst>
              <a:ext uri="{FF2B5EF4-FFF2-40B4-BE49-F238E27FC236}">
                <a16:creationId xmlns:a16="http://schemas.microsoft.com/office/drawing/2014/main" id="{CAE16439-75C1-B8BD-09F9-A9475EFFD40A}"/>
              </a:ext>
            </a:extLst>
          </p:cNvPr>
          <p:cNvPicPr>
            <a:picLocks noChangeAspect="1"/>
          </p:cNvPicPr>
          <p:nvPr/>
        </p:nvPicPr>
        <p:blipFill>
          <a:blip r:embed="rId6"/>
          <a:srcRect t="26827"/>
          <a:stretch/>
        </p:blipFill>
        <p:spPr>
          <a:xfrm>
            <a:off x="4463600" y="3721870"/>
            <a:ext cx="3925349" cy="3012410"/>
          </a:xfrm>
          <a:prstGeom prst="rect">
            <a:avLst/>
          </a:prstGeom>
        </p:spPr>
      </p:pic>
    </p:spTree>
    <p:extLst>
      <p:ext uri="{BB962C8B-B14F-4D97-AF65-F5344CB8AC3E}">
        <p14:creationId xmlns:p14="http://schemas.microsoft.com/office/powerpoint/2010/main" val="190353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320644C-A211-103B-FBD3-114F53F7B4BE}"/>
              </a:ext>
            </a:extLst>
          </p:cNvPr>
          <p:cNvSpPr>
            <a:spLocks noGrp="1"/>
          </p:cNvSpPr>
          <p:nvPr>
            <p:ph idx="1"/>
          </p:nvPr>
        </p:nvSpPr>
        <p:spPr>
          <a:xfrm>
            <a:off x="129989" y="188259"/>
            <a:ext cx="6418730" cy="6251780"/>
          </a:xfrm>
        </p:spPr>
        <p:txBody>
          <a:bodyPr>
            <a:normAutofit fontScale="92500" lnSpcReduction="10000"/>
          </a:bodyPr>
          <a:lstStyle/>
          <a:p>
            <a:pPr marL="0" indent="0" algn="ctr">
              <a:buNone/>
            </a:pPr>
            <a:r>
              <a:rPr lang="en-US" dirty="0"/>
              <a:t>QUALITY OF DATA</a:t>
            </a:r>
          </a:p>
          <a:p>
            <a:pPr algn="just"/>
            <a:r>
              <a:rPr lang="en-US" dirty="0"/>
              <a:t>Data Quality Framework</a:t>
            </a:r>
          </a:p>
          <a:p>
            <a:pPr marL="0" indent="0" algn="just">
              <a:buNone/>
            </a:pPr>
            <a:r>
              <a:rPr lang="en-US" dirty="0"/>
              <a:t>"Beyond Accuracy: What data quality means to data consumers,” Wang and Strong present results of a survey conducted to understand data quality dimensions from the point of view of people using data. Their starting assumption is that “data consumers have a much broader data quality conceptualization than IS professionals realize”. In summarizing previous work on data quality dimensions, they point out the limits of both an intuitive and the theoretical approach to data quality; both focus on development characteristics rather than use characteristics of data.</a:t>
            </a:r>
          </a:p>
          <a:p>
            <a:endParaRPr lang="es-MX" sz="3200" dirty="0"/>
          </a:p>
        </p:txBody>
      </p:sp>
      <p:pic>
        <p:nvPicPr>
          <p:cNvPr id="4" name="Imagen 3">
            <a:extLst>
              <a:ext uri="{FF2B5EF4-FFF2-40B4-BE49-F238E27FC236}">
                <a16:creationId xmlns:a16="http://schemas.microsoft.com/office/drawing/2014/main" id="{0E9FC735-565B-809C-AECB-ADCD515B642F}"/>
              </a:ext>
            </a:extLst>
          </p:cNvPr>
          <p:cNvPicPr>
            <a:picLocks noChangeAspect="1"/>
          </p:cNvPicPr>
          <p:nvPr/>
        </p:nvPicPr>
        <p:blipFill>
          <a:blip r:embed="rId2"/>
          <a:stretch>
            <a:fillRect/>
          </a:stretch>
        </p:blipFill>
        <p:spPr>
          <a:xfrm>
            <a:off x="6790749" y="590628"/>
            <a:ext cx="5163686" cy="5676744"/>
          </a:xfrm>
          <a:prstGeom prst="rect">
            <a:avLst/>
          </a:prstGeom>
        </p:spPr>
      </p:pic>
    </p:spTree>
    <p:extLst>
      <p:ext uri="{BB962C8B-B14F-4D97-AF65-F5344CB8AC3E}">
        <p14:creationId xmlns:p14="http://schemas.microsoft.com/office/powerpoint/2010/main" val="421180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DD68C65-42D3-4DE6-CEA4-B9BDAA62F8C0}"/>
              </a:ext>
            </a:extLst>
          </p:cNvPr>
          <p:cNvSpPr>
            <a:spLocks noGrp="1"/>
          </p:cNvSpPr>
          <p:nvPr>
            <p:ph idx="1"/>
          </p:nvPr>
        </p:nvSpPr>
        <p:spPr>
          <a:xfrm>
            <a:off x="140540" y="354759"/>
            <a:ext cx="4715435" cy="6148482"/>
          </a:xfrm>
        </p:spPr>
        <p:txBody>
          <a:bodyPr>
            <a:normAutofit fontScale="92500"/>
          </a:bodyPr>
          <a:lstStyle/>
          <a:p>
            <a:pPr marL="0" indent="0">
              <a:buNone/>
            </a:pPr>
            <a:r>
              <a:rPr lang="en-US" sz="2400" b="1" dirty="0">
                <a:effectLst/>
                <a:latin typeface="Lucida Sans Unicode" panose="020B0602030504020204" pitchFamily="34" charset="0"/>
              </a:rPr>
              <a:t>Wang and Strong define Data Quality as</a:t>
            </a:r>
            <a:r>
              <a:rPr lang="en-US" sz="2400" dirty="0">
                <a:effectLst/>
                <a:latin typeface="Lucida Sans Unicode" panose="020B0602030504020204" pitchFamily="34" charset="0"/>
              </a:rPr>
              <a:t> “data that are fit for use by data consumers,”</a:t>
            </a:r>
            <a:r>
              <a:rPr lang="en-US" sz="2400" b="1" dirty="0">
                <a:effectLst/>
                <a:latin typeface="Lucida Sans Unicode" panose="020B0602030504020204" pitchFamily="34" charset="0"/>
              </a:rPr>
              <a:t> </a:t>
            </a:r>
            <a:r>
              <a:rPr lang="en-US" sz="2400" dirty="0">
                <a:effectLst/>
                <a:latin typeface="Lucida Sans Unicode" panose="020B0602030504020204" pitchFamily="34" charset="0"/>
              </a:rPr>
              <a:t>and they </a:t>
            </a:r>
            <a:r>
              <a:rPr lang="en-US" sz="2400" b="1" dirty="0">
                <a:effectLst/>
                <a:latin typeface="Lucida Sans Unicode" panose="020B0602030504020204" pitchFamily="34" charset="0"/>
              </a:rPr>
              <a:t>define Data Quality Dimensions as</a:t>
            </a:r>
            <a:r>
              <a:rPr lang="en-US" sz="2400" dirty="0">
                <a:effectLst/>
                <a:latin typeface="Lucida Sans Unicode" panose="020B0602030504020204" pitchFamily="34" charset="0"/>
              </a:rPr>
              <a:t> “a set of data quality attributes that represent a single aspect or construct of data quality”. To establish their dimensions, they first collected a set of 118 attributes of data identified by consumers themselves. Next, they asked survey respondents to categorize the characteristics and to rate their importance about data use. Wang and Strong performed factor analysis on the results and re-surveyed to understand the association of dimensions with categories of data quality.</a:t>
            </a:r>
            <a:endParaRPr lang="es-MX" sz="2400" dirty="0"/>
          </a:p>
        </p:txBody>
      </p:sp>
      <p:pic>
        <p:nvPicPr>
          <p:cNvPr id="1026" name="Picture 2">
            <a:extLst>
              <a:ext uri="{FF2B5EF4-FFF2-40B4-BE49-F238E27FC236}">
                <a16:creationId xmlns:a16="http://schemas.microsoft.com/office/drawing/2014/main" id="{9757FA2B-ED2F-F33E-69BC-27C2C965A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975" y="1169894"/>
            <a:ext cx="7528262" cy="451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5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5D6C4B-7752-308F-73ED-616716EF240D}"/>
              </a:ext>
            </a:extLst>
          </p:cNvPr>
          <p:cNvSpPr>
            <a:spLocks noGrp="1"/>
          </p:cNvSpPr>
          <p:nvPr>
            <p:ph idx="1"/>
          </p:nvPr>
        </p:nvSpPr>
        <p:spPr>
          <a:xfrm>
            <a:off x="286870" y="171636"/>
            <a:ext cx="11546542" cy="6565339"/>
          </a:xfrm>
        </p:spPr>
        <p:txBody>
          <a:bodyPr>
            <a:normAutofit fontScale="92500" lnSpcReduction="20000"/>
          </a:bodyPr>
          <a:lstStyle/>
          <a:p>
            <a:pPr algn="just">
              <a:buFont typeface="Arial" panose="020B0604020202020204" pitchFamily="34" charset="0"/>
              <a:buChar char="•"/>
            </a:pPr>
            <a:r>
              <a:rPr lang="en-US" sz="2000" b="1" dirty="0">
                <a:effectLst/>
                <a:latin typeface="Lucida Sans Unicode" panose="020B0602030504020204" pitchFamily="34" charset="0"/>
              </a:rPr>
              <a:t>Intrinsic Data Quality :  </a:t>
            </a:r>
            <a:r>
              <a:rPr lang="en-US" sz="2000" dirty="0">
                <a:effectLst/>
                <a:latin typeface="Lucida Sans Unicode" panose="020B0602030504020204" pitchFamily="34" charset="0"/>
              </a:rPr>
              <a:t>It denotes that </a:t>
            </a:r>
            <a:r>
              <a:rPr lang="en-US" sz="2000" b="1" dirty="0">
                <a:effectLst/>
                <a:latin typeface="Lucida Sans Unicode" panose="020B0602030504020204" pitchFamily="34" charset="0"/>
              </a:rPr>
              <a:t>data have quality in their own right;</a:t>
            </a:r>
            <a:r>
              <a:rPr lang="en-US" sz="2000" dirty="0">
                <a:effectLst/>
                <a:latin typeface="Lucida Sans Unicode" panose="020B0602030504020204" pitchFamily="34" charset="0"/>
              </a:rPr>
              <a:t> understood largely as the extent to which data values are in conformance with the actual or true values. Intrinsically good data is</a:t>
            </a:r>
            <a:r>
              <a:rPr lang="en-US" sz="2000" b="1" dirty="0">
                <a:effectLst/>
                <a:latin typeface="Lucida Sans Unicode" panose="020B0602030504020204" pitchFamily="34" charset="0"/>
              </a:rPr>
              <a:t> accurate, correct, and objective, and comes from a reputable source.</a:t>
            </a:r>
            <a:r>
              <a:rPr lang="en-US" sz="2000" dirty="0">
                <a:effectLst/>
                <a:latin typeface="Lucida Sans Unicode" panose="020B0602030504020204" pitchFamily="34" charset="0"/>
              </a:rPr>
              <a:t> Dimensions include accuracy, objectivity, believability, and reputation.</a:t>
            </a:r>
            <a:endParaRPr lang="en-US" sz="2000" dirty="0">
              <a:effectLst/>
            </a:endParaRPr>
          </a:p>
          <a:p>
            <a:pPr algn="just">
              <a:buFont typeface="Arial" panose="020B0604020202020204" pitchFamily="34" charset="0"/>
              <a:buChar char="•"/>
            </a:pPr>
            <a:r>
              <a:rPr lang="en-US" sz="2000" b="1" dirty="0">
                <a:effectLst/>
                <a:latin typeface="Lucida Sans Unicode" panose="020B0602030504020204" pitchFamily="34" charset="0"/>
              </a:rPr>
              <a:t>Contextual Data Quality</a:t>
            </a:r>
            <a:r>
              <a:rPr lang="en-US" sz="2000" dirty="0">
                <a:effectLst/>
                <a:latin typeface="Lucida Sans Unicode" panose="020B0602030504020204" pitchFamily="34" charset="0"/>
              </a:rPr>
              <a:t> : It points to the requirement that</a:t>
            </a:r>
            <a:r>
              <a:rPr lang="en-US" sz="2000" b="1" dirty="0">
                <a:effectLst/>
                <a:latin typeface="Lucida Sans Unicode" panose="020B0602030504020204" pitchFamily="34" charset="0"/>
              </a:rPr>
              <a:t> data quality must be considered within the context of the task at hand,</a:t>
            </a:r>
            <a:r>
              <a:rPr lang="en-US" sz="2000" dirty="0">
                <a:effectLst/>
                <a:latin typeface="Lucida Sans Unicode" panose="020B0602030504020204" pitchFamily="34" charset="0"/>
              </a:rPr>
              <a:t> understood largely as the extent to which data is applicable (pertinent) to the task of the data user. The focus of contextual Data Quality is the data consumer’s task, not the context of representation itself.</a:t>
            </a:r>
            <a:r>
              <a:rPr lang="en-US" sz="2000" b="1" dirty="0">
                <a:effectLst/>
                <a:latin typeface="Lucida Sans Unicode" panose="020B0602030504020204" pitchFamily="34" charset="0"/>
              </a:rPr>
              <a:t> For example,</a:t>
            </a:r>
            <a:r>
              <a:rPr lang="en-US" sz="2000" dirty="0">
                <a:effectLst/>
                <a:latin typeface="Lucida Sans Unicode" panose="020B0602030504020204" pitchFamily="34" charset="0"/>
              </a:rPr>
              <a:t> contextually appropriate data must be relevant to the consumer, in terms of timeliness and completeness. Dimensions include value-added, relevancy, timeliness, completeness, and the appropriate amount of data.</a:t>
            </a:r>
            <a:endParaRPr lang="en-US" sz="2000" dirty="0">
              <a:effectLst/>
            </a:endParaRPr>
          </a:p>
          <a:p>
            <a:pPr algn="just">
              <a:buFont typeface="Arial" panose="020B0604020202020204" pitchFamily="34" charset="0"/>
              <a:buChar char="•"/>
            </a:pPr>
            <a:r>
              <a:rPr lang="en-US" sz="2000" b="1" dirty="0">
                <a:effectLst/>
                <a:latin typeface="Lucida Sans Unicode" panose="020B0602030504020204" pitchFamily="34" charset="0"/>
              </a:rPr>
              <a:t>Representational Data Quality :</a:t>
            </a:r>
            <a:r>
              <a:rPr lang="en-US" sz="2000" dirty="0">
                <a:effectLst/>
                <a:latin typeface="Lucida Sans Unicode" panose="020B0602030504020204" pitchFamily="34" charset="0"/>
              </a:rPr>
              <a:t> Representational data quality refers to the </a:t>
            </a:r>
            <a:r>
              <a:rPr lang="en-US" sz="2000" b="1" dirty="0">
                <a:effectLst/>
                <a:latin typeface="Lucida Sans Unicode" panose="020B0602030504020204" pitchFamily="34" charset="0"/>
              </a:rPr>
              <a:t>format of the data</a:t>
            </a:r>
            <a:r>
              <a:rPr lang="en-US" sz="2000" dirty="0">
                <a:effectLst/>
                <a:latin typeface="Lucida Sans Unicode" panose="020B0602030504020204" pitchFamily="34" charset="0"/>
              </a:rPr>
              <a:t> (concise and consistent representation) and the degree to which</a:t>
            </a:r>
            <a:r>
              <a:rPr lang="en-US" sz="2000" b="1" dirty="0">
                <a:effectLst/>
                <a:latin typeface="Lucida Sans Unicode" panose="020B0602030504020204" pitchFamily="34" charset="0"/>
              </a:rPr>
              <a:t> one can derive meaning from them</a:t>
            </a:r>
            <a:r>
              <a:rPr lang="en-US" sz="2000" dirty="0">
                <a:effectLst/>
                <a:latin typeface="Lucida Sans Unicode" panose="020B0602030504020204" pitchFamily="34" charset="0"/>
              </a:rPr>
              <a:t> (interpretability and ease of understanding). The category is “based on the direct usability of data”. Wang and Strong (1996) describe representational consistency as data that are continuously presented in an identical format, the consistency as data that are continuously presented in an identical format, consistently represented and formatted, as well as compatible with data that were presented beforehand. Individual dimensions related to representational data quality are interpretability, ease of understanding, concise representation, and consistent representation.</a:t>
            </a:r>
            <a:endParaRPr lang="en-US" sz="2000" dirty="0">
              <a:effectLst/>
            </a:endParaRPr>
          </a:p>
          <a:p>
            <a:pPr algn="just">
              <a:buFont typeface="Arial" panose="020B0604020202020204" pitchFamily="34" charset="0"/>
              <a:buChar char="•"/>
            </a:pPr>
            <a:r>
              <a:rPr lang="en-US" sz="2000" b="1" dirty="0">
                <a:effectLst/>
                <a:latin typeface="Lucida Sans Unicode" panose="020B0602030504020204" pitchFamily="34" charset="0"/>
              </a:rPr>
              <a:t>Accessibility Data Quality :</a:t>
            </a:r>
            <a:r>
              <a:rPr lang="en-US" sz="2000" dirty="0">
                <a:effectLst/>
                <a:latin typeface="Lucida Sans Unicode" panose="020B0602030504020204" pitchFamily="34" charset="0"/>
              </a:rPr>
              <a:t> Accessibility data quality highlights the significance of the </a:t>
            </a:r>
            <a:r>
              <a:rPr lang="en-US" sz="2000" b="1" dirty="0">
                <a:effectLst/>
                <a:latin typeface="Lucida Sans Unicode" panose="020B0602030504020204" pitchFamily="34" charset="0"/>
              </a:rPr>
              <a:t>roles and permissions required to access systems</a:t>
            </a:r>
            <a:r>
              <a:rPr lang="en-US" sz="2000" dirty="0">
                <a:effectLst/>
                <a:latin typeface="Lucida Sans Unicode" panose="020B0602030504020204" pitchFamily="34" charset="0"/>
              </a:rPr>
              <a:t>. Related dimensions are accessibility and access security. Accessibility is the extent to which data is available or obtainable, as well as the ease with which it can be made available to the data consumer, while access security is about restricting and controlling access. </a:t>
            </a:r>
            <a:r>
              <a:rPr lang="en-US" sz="2000" b="1" dirty="0">
                <a:effectLst/>
                <a:latin typeface="Lucida Sans Unicode" panose="020B0602030504020204" pitchFamily="34" charset="0"/>
              </a:rPr>
              <a:t>If data cannot be accessed, a data consumer cannot assess other quality aspects of the data</a:t>
            </a:r>
            <a:r>
              <a:rPr lang="en-US" sz="2000" dirty="0">
                <a:effectLst/>
                <a:latin typeface="Lucida Sans Unicode" panose="020B0602030504020204" pitchFamily="34" charset="0"/>
              </a:rPr>
              <a:t> like accuracy, uniqueness, completeness, and so on. The system must also be protected to avoid misappropriation of data.</a:t>
            </a:r>
            <a:endParaRPr lang="en-US" sz="2000" dirty="0">
              <a:effectLst/>
            </a:endParaRPr>
          </a:p>
          <a:p>
            <a:endParaRPr lang="es-MX" sz="2000" dirty="0"/>
          </a:p>
        </p:txBody>
      </p:sp>
    </p:spTree>
    <p:extLst>
      <p:ext uri="{BB962C8B-B14F-4D97-AF65-F5344CB8AC3E}">
        <p14:creationId xmlns:p14="http://schemas.microsoft.com/office/powerpoint/2010/main" val="5237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266BE-3322-D7BD-F3E3-65E9C6CD3768}"/>
              </a:ext>
            </a:extLst>
          </p:cNvPr>
          <p:cNvSpPr>
            <a:spLocks noGrp="1"/>
          </p:cNvSpPr>
          <p:nvPr>
            <p:ph type="title"/>
          </p:nvPr>
        </p:nvSpPr>
        <p:spPr>
          <a:xfrm rot="16200000">
            <a:off x="-404900" y="2392088"/>
            <a:ext cx="3627437" cy="1350951"/>
          </a:xfrm>
        </p:spPr>
        <p:txBody>
          <a:bodyPr>
            <a:normAutofit/>
          </a:bodyPr>
          <a:lstStyle/>
          <a:p>
            <a:r>
              <a:rPr lang="es-MX" sz="6600" dirty="0">
                <a:solidFill>
                  <a:schemeClr val="accent5">
                    <a:lumMod val="75000"/>
                  </a:schemeClr>
                </a:solidFill>
              </a:rPr>
              <a:t>Big Data</a:t>
            </a:r>
          </a:p>
        </p:txBody>
      </p:sp>
      <p:pic>
        <p:nvPicPr>
          <p:cNvPr id="5" name="Imagen 4">
            <a:extLst>
              <a:ext uri="{FF2B5EF4-FFF2-40B4-BE49-F238E27FC236}">
                <a16:creationId xmlns:a16="http://schemas.microsoft.com/office/drawing/2014/main" id="{D88E7CC3-5024-880D-6FFB-486CD8211CA4}"/>
              </a:ext>
            </a:extLst>
          </p:cNvPr>
          <p:cNvPicPr>
            <a:picLocks noChangeAspect="1"/>
          </p:cNvPicPr>
          <p:nvPr/>
        </p:nvPicPr>
        <p:blipFill>
          <a:blip r:embed="rId2"/>
          <a:srcRect t="16726" r="7647" b="3753"/>
          <a:stretch/>
        </p:blipFill>
        <p:spPr>
          <a:xfrm>
            <a:off x="2671008" y="900953"/>
            <a:ext cx="8787649" cy="5274008"/>
          </a:xfrm>
          <a:prstGeom prst="rect">
            <a:avLst/>
          </a:prstGeom>
        </p:spPr>
      </p:pic>
    </p:spTree>
    <p:extLst>
      <p:ext uri="{BB962C8B-B14F-4D97-AF65-F5344CB8AC3E}">
        <p14:creationId xmlns:p14="http://schemas.microsoft.com/office/powerpoint/2010/main" val="178201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F359352-1D79-AA9B-1559-6A5F953B3C05}"/>
              </a:ext>
            </a:extLst>
          </p:cNvPr>
          <p:cNvPicPr>
            <a:picLocks noChangeAspect="1"/>
          </p:cNvPicPr>
          <p:nvPr/>
        </p:nvPicPr>
        <p:blipFill>
          <a:blip r:embed="rId2"/>
          <a:stretch>
            <a:fillRect/>
          </a:stretch>
        </p:blipFill>
        <p:spPr>
          <a:xfrm>
            <a:off x="0" y="2628310"/>
            <a:ext cx="7554379" cy="4229690"/>
          </a:xfrm>
          <a:prstGeom prst="rect">
            <a:avLst/>
          </a:prstGeom>
        </p:spPr>
      </p:pic>
      <p:pic>
        <p:nvPicPr>
          <p:cNvPr id="8" name="Imagen 7">
            <a:extLst>
              <a:ext uri="{FF2B5EF4-FFF2-40B4-BE49-F238E27FC236}">
                <a16:creationId xmlns:a16="http://schemas.microsoft.com/office/drawing/2014/main" id="{196555FA-E841-DDEE-0F4A-9973EB771B37}"/>
              </a:ext>
            </a:extLst>
          </p:cNvPr>
          <p:cNvPicPr>
            <a:picLocks noChangeAspect="1"/>
          </p:cNvPicPr>
          <p:nvPr/>
        </p:nvPicPr>
        <p:blipFill>
          <a:blip r:embed="rId3"/>
          <a:stretch>
            <a:fillRect/>
          </a:stretch>
        </p:blipFill>
        <p:spPr>
          <a:xfrm>
            <a:off x="4369195" y="199089"/>
            <a:ext cx="7663453" cy="3401195"/>
          </a:xfrm>
          <a:prstGeom prst="rect">
            <a:avLst/>
          </a:prstGeom>
        </p:spPr>
      </p:pic>
    </p:spTree>
    <p:extLst>
      <p:ext uri="{BB962C8B-B14F-4D97-AF65-F5344CB8AC3E}">
        <p14:creationId xmlns:p14="http://schemas.microsoft.com/office/powerpoint/2010/main" val="329462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2E7D1D-CA0D-3B92-B3FF-49272F4BC2B4}"/>
              </a:ext>
            </a:extLst>
          </p:cNvPr>
          <p:cNvSpPr>
            <a:spLocks noGrp="1"/>
          </p:cNvSpPr>
          <p:nvPr>
            <p:ph idx="1"/>
          </p:nvPr>
        </p:nvSpPr>
        <p:spPr>
          <a:xfrm>
            <a:off x="663388" y="603530"/>
            <a:ext cx="10591800" cy="5650939"/>
          </a:xfrm>
        </p:spPr>
        <p:txBody>
          <a:bodyPr>
            <a:normAutofit fontScale="77500" lnSpcReduction="20000"/>
          </a:bodyPr>
          <a:lstStyle/>
          <a:p>
            <a:r>
              <a:rPr lang="en-US" dirty="0">
                <a:effectLst/>
                <a:latin typeface="Lucida Sans Unicode" panose="020B0602030504020204" pitchFamily="34" charset="0"/>
              </a:rPr>
              <a:t>The first V is </a:t>
            </a:r>
            <a:r>
              <a:rPr lang="en-US" b="1" dirty="0">
                <a:solidFill>
                  <a:schemeClr val="accent5">
                    <a:lumMod val="75000"/>
                  </a:schemeClr>
                </a:solidFill>
                <a:effectLst/>
                <a:latin typeface="Lucida Sans Unicode" panose="020B0602030504020204" pitchFamily="34" charset="0"/>
              </a:rPr>
              <a:t>Volume</a:t>
            </a:r>
            <a:r>
              <a:rPr lang="en-US" b="1" dirty="0">
                <a:effectLst/>
                <a:latin typeface="Lucida Sans Unicode" panose="020B0602030504020204" pitchFamily="34" charset="0"/>
              </a:rPr>
              <a:t>.</a:t>
            </a:r>
            <a:r>
              <a:rPr lang="en-US" dirty="0">
                <a:effectLst/>
                <a:latin typeface="Lucida Sans Unicode" panose="020B0602030504020204" pitchFamily="34" charset="0"/>
              </a:rPr>
              <a:t> The more data volume that receives, the harder it becomes for the traditional infrastructure to handle it. </a:t>
            </a:r>
            <a:r>
              <a:rPr lang="en-US" b="1" dirty="0">
                <a:effectLst/>
                <a:latin typeface="Lucida Sans Unicode" panose="020B0602030504020204" pitchFamily="34" charset="0"/>
              </a:rPr>
              <a:t>Managing that huge flow of data with your current budget might not be economically feasible.</a:t>
            </a:r>
            <a:r>
              <a:rPr lang="en-US" dirty="0">
                <a:effectLst/>
                <a:latin typeface="Lucida Sans Unicode" panose="020B0602030504020204" pitchFamily="34" charset="0"/>
              </a:rPr>
              <a:t> Enterprises are awash with ever-growing data of all types, easily amassing terabytes (even petabytes) of information.</a:t>
            </a:r>
          </a:p>
          <a:p>
            <a:pPr algn="just">
              <a:buFont typeface="Arial" panose="020B0604020202020204" pitchFamily="34" charset="0"/>
              <a:buChar char="•"/>
            </a:pPr>
            <a:r>
              <a:rPr lang="en-US" dirty="0">
                <a:effectLst/>
                <a:latin typeface="Lucida Sans Unicode" panose="020B0602030504020204" pitchFamily="34" charset="0"/>
              </a:rPr>
              <a:t>The second V is </a:t>
            </a:r>
            <a:r>
              <a:rPr lang="en-US" b="1" dirty="0">
                <a:solidFill>
                  <a:schemeClr val="accent5">
                    <a:lumMod val="75000"/>
                  </a:schemeClr>
                </a:solidFill>
                <a:effectLst/>
                <a:latin typeface="Lucida Sans Unicode" panose="020B0602030504020204" pitchFamily="34" charset="0"/>
              </a:rPr>
              <a:t>Velocity</a:t>
            </a:r>
            <a:r>
              <a:rPr lang="en-US" dirty="0">
                <a:effectLst/>
                <a:latin typeface="Lucida Sans Unicode" panose="020B0602030504020204" pitchFamily="34" charset="0"/>
              </a:rPr>
              <a:t>. When this large volume is handled with instruments such as radio frequency identification (RFID) sensors, cellular phones, and social media, the question is </a:t>
            </a:r>
            <a:r>
              <a:rPr lang="en-US" b="1" dirty="0">
                <a:effectLst/>
                <a:latin typeface="Lucida Sans Unicode" panose="020B0602030504020204" pitchFamily="34" charset="0"/>
              </a:rPr>
              <a:t>what can we do to improve the response time.</a:t>
            </a:r>
            <a:r>
              <a:rPr lang="en-US" dirty="0">
                <a:effectLst/>
                <a:latin typeface="Lucida Sans Unicode" panose="020B0602030504020204" pitchFamily="34" charset="0"/>
              </a:rPr>
              <a:t> Some of the data is highly perishable, and its usefulness is over in a short time. Sometimes two minutes is too late. For time-sensitive processes, such as catching fraud, big data must be processed immediately as it streams into your enterprise to maximize its value.</a:t>
            </a:r>
            <a:endParaRPr lang="en-US" dirty="0">
              <a:effectLst/>
            </a:endParaRPr>
          </a:p>
          <a:p>
            <a:pPr algn="just">
              <a:buFont typeface="Arial" panose="020B0604020202020204" pitchFamily="34" charset="0"/>
              <a:buChar char="•"/>
            </a:pPr>
            <a:r>
              <a:rPr lang="en-US" dirty="0">
                <a:effectLst/>
                <a:latin typeface="Lucida Sans Unicode" panose="020B0602030504020204" pitchFamily="34" charset="0"/>
              </a:rPr>
              <a:t>The third V is </a:t>
            </a:r>
            <a:r>
              <a:rPr lang="en-US" b="1" dirty="0">
                <a:solidFill>
                  <a:schemeClr val="accent5">
                    <a:lumMod val="75000"/>
                  </a:schemeClr>
                </a:solidFill>
                <a:effectLst/>
                <a:latin typeface="Lucida Sans Unicode" panose="020B0602030504020204" pitchFamily="34" charset="0"/>
              </a:rPr>
              <a:t>Variety</a:t>
            </a:r>
            <a:r>
              <a:rPr lang="en-US" b="1" dirty="0">
                <a:effectLst/>
                <a:latin typeface="Lucida Sans Unicode" panose="020B0602030504020204" pitchFamily="34" charset="0"/>
              </a:rPr>
              <a:t>.</a:t>
            </a:r>
            <a:r>
              <a:rPr lang="en-US" dirty="0">
                <a:effectLst/>
                <a:latin typeface="Lucida Sans Unicode" panose="020B0602030504020204" pitchFamily="34" charset="0"/>
              </a:rPr>
              <a:t> Big data is any type of data: </a:t>
            </a:r>
            <a:r>
              <a:rPr lang="en-US" b="1" dirty="0">
                <a:effectLst/>
                <a:latin typeface="Lucida Sans Unicode" panose="020B0602030504020204" pitchFamily="34" charset="0"/>
              </a:rPr>
              <a:t>structured and unstructured data, such as text, sensor data, audio, video, click streams, and log files.</a:t>
            </a:r>
            <a:r>
              <a:rPr lang="en-US" dirty="0">
                <a:effectLst/>
                <a:latin typeface="Lucida Sans Unicode" panose="020B0602030504020204" pitchFamily="34" charset="0"/>
              </a:rPr>
              <a:t> New insights are found when these data types are analyzed together. To put that in context, if one cup of coffee was a gigabyte, the Great Wall of China would be 1 zettabyte. So, all of the data in the world is equal to one and one half great walls of </a:t>
            </a:r>
            <a:r>
              <a:rPr lang="en-US" dirty="0" err="1">
                <a:effectLst/>
                <a:latin typeface="Lucida Sans Unicode" panose="020B0602030504020204" pitchFamily="34" charset="0"/>
              </a:rPr>
              <a:t>china</a:t>
            </a:r>
            <a:r>
              <a:rPr lang="en-US" dirty="0">
                <a:effectLst/>
                <a:latin typeface="Lucida Sans Unicode" panose="020B0602030504020204" pitchFamily="34" charset="0"/>
              </a:rPr>
              <a:t>. Now, of that 1.6 zettabytes, 80% of that data is unstructured, so there are many novel sources of data that traditional technologies cannot manage or analyze.</a:t>
            </a:r>
            <a:endParaRPr lang="en-US" dirty="0">
              <a:effectLst/>
            </a:endParaRPr>
          </a:p>
        </p:txBody>
      </p:sp>
    </p:spTree>
    <p:extLst>
      <p:ext uri="{BB962C8B-B14F-4D97-AF65-F5344CB8AC3E}">
        <p14:creationId xmlns:p14="http://schemas.microsoft.com/office/powerpoint/2010/main" val="53083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D16FD68-8756-2098-98FF-E07FF9B50039}"/>
              </a:ext>
            </a:extLst>
          </p:cNvPr>
          <p:cNvSpPr>
            <a:spLocks noGrp="1"/>
          </p:cNvSpPr>
          <p:nvPr>
            <p:ph idx="1"/>
          </p:nvPr>
        </p:nvSpPr>
        <p:spPr>
          <a:xfrm>
            <a:off x="392903" y="247249"/>
            <a:ext cx="11389365" cy="4351338"/>
          </a:xfrm>
        </p:spPr>
        <p:txBody>
          <a:bodyPr>
            <a:normAutofit/>
          </a:bodyPr>
          <a:lstStyle/>
          <a:p>
            <a:pPr marL="0" indent="0" algn="just">
              <a:buNone/>
            </a:pPr>
            <a:r>
              <a:rPr lang="en-US" sz="1800" dirty="0">
                <a:effectLst/>
                <a:latin typeface="Lucida Sans Unicode" panose="020B0602030504020204" pitchFamily="34" charset="0"/>
              </a:rPr>
              <a:t>There is a notion that, by having this much data in the world and trying to manage and analyze that data, you must be able to trust the resulting information. </a:t>
            </a:r>
            <a:r>
              <a:rPr lang="en-US" sz="1800" b="1" dirty="0">
                <a:effectLst/>
                <a:latin typeface="Lucida Sans Unicode" panose="020B0602030504020204" pitchFamily="34" charset="0"/>
              </a:rPr>
              <a:t>Bad input equals bad output. </a:t>
            </a:r>
            <a:r>
              <a:rPr lang="en-US" sz="1800" dirty="0">
                <a:effectLst/>
                <a:latin typeface="Lucida Sans Unicode" panose="020B0602030504020204" pitchFamily="34" charset="0"/>
              </a:rPr>
              <a:t>In fact,</a:t>
            </a:r>
            <a:r>
              <a:rPr lang="en-US" sz="1800" b="1" dirty="0">
                <a:effectLst/>
                <a:latin typeface="Lucida Sans Unicode" panose="020B0602030504020204" pitchFamily="34" charset="0"/>
              </a:rPr>
              <a:t> in surveys that are conducted with the CIO, CFO, and CEO of companies,</a:t>
            </a:r>
            <a:r>
              <a:rPr lang="en-US" sz="1800" dirty="0">
                <a:effectLst/>
                <a:latin typeface="Lucida Sans Unicode" panose="020B0602030504020204" pitchFamily="34" charset="0"/>
              </a:rPr>
              <a:t> some of the information that was provided by these business leaders is surprising. One in three business leaders think they make frequent decisions with a lack of trust in the information, and one in two say that they do not have access to information that they need to do their jobs. So, </a:t>
            </a:r>
            <a:r>
              <a:rPr lang="en-US" sz="1800" b="1" dirty="0">
                <a:effectLst/>
                <a:latin typeface="Lucida Sans Unicode" panose="020B0602030504020204" pitchFamily="34" charset="0"/>
              </a:rPr>
              <a:t>50% said they cannot do their job as well as they could;</a:t>
            </a:r>
            <a:r>
              <a:rPr lang="en-US" sz="1800" dirty="0">
                <a:effectLst/>
                <a:latin typeface="Lucida Sans Unicode" panose="020B0602030504020204" pitchFamily="34" charset="0"/>
              </a:rPr>
              <a:t> not because they are not getting the information that they need for the perfect analysis, but because </a:t>
            </a:r>
            <a:r>
              <a:rPr lang="en-US" sz="1800" b="1" dirty="0">
                <a:effectLst/>
                <a:latin typeface="Lucida Sans Unicode" panose="020B0602030504020204" pitchFamily="34" charset="0"/>
              </a:rPr>
              <a:t>even though we think that we gave them all of the information that they need, they do not think so. </a:t>
            </a:r>
            <a:r>
              <a:rPr lang="en-US" sz="1800" dirty="0">
                <a:effectLst/>
                <a:latin typeface="Lucida Sans Unicode" panose="020B0602030504020204" pitchFamily="34" charset="0"/>
              </a:rPr>
              <a:t>Also, </a:t>
            </a:r>
            <a:r>
              <a:rPr lang="en-US" sz="1800" b="1" dirty="0">
                <a:effectLst/>
                <a:latin typeface="Lucida Sans Unicode" panose="020B0602030504020204" pitchFamily="34" charset="0"/>
              </a:rPr>
              <a:t>83% of the CIOs that were surveyed think and see analytics and business intelligence as part of their future roadmap.</a:t>
            </a:r>
            <a:r>
              <a:rPr lang="en-US" sz="1800" dirty="0">
                <a:effectLst/>
                <a:latin typeface="Lucida Sans Unicode" panose="020B0602030504020204" pitchFamily="34" charset="0"/>
              </a:rPr>
              <a:t> But how can you act upon information if you do not trust it? </a:t>
            </a:r>
            <a:r>
              <a:rPr lang="en-US" sz="1800" b="1" dirty="0">
                <a:effectLst/>
                <a:latin typeface="Lucida Sans Unicode" panose="020B0602030504020204" pitchFamily="34" charset="0"/>
              </a:rPr>
              <a:t>Establishing trust in big data presents a huge challenge</a:t>
            </a:r>
            <a:r>
              <a:rPr lang="en-US" sz="1800" dirty="0">
                <a:effectLst/>
                <a:latin typeface="Lucida Sans Unicode" panose="020B0602030504020204" pitchFamily="34" charset="0"/>
              </a:rPr>
              <a:t> because the variety and number of sources grow.</a:t>
            </a:r>
            <a:r>
              <a:rPr lang="en-US" sz="1800" b="1" dirty="0">
                <a:effectLst/>
                <a:latin typeface="Lucida Sans Unicode" panose="020B0602030504020204" pitchFamily="34" charset="0"/>
              </a:rPr>
              <a:t> Veracity </a:t>
            </a:r>
            <a:r>
              <a:rPr lang="en-US" sz="1800" dirty="0">
                <a:effectLst/>
                <a:latin typeface="Lucida Sans Unicode" panose="020B0602030504020204" pitchFamily="34" charset="0"/>
              </a:rPr>
              <a:t>becomes the fourth</a:t>
            </a:r>
            <a:r>
              <a:rPr lang="en-US" sz="1800" b="1" dirty="0">
                <a:effectLst/>
                <a:latin typeface="Lucida Sans Unicode" panose="020B0602030504020204" pitchFamily="34" charset="0"/>
              </a:rPr>
              <a:t> V</a:t>
            </a:r>
            <a:r>
              <a:rPr lang="en-US" sz="1800" dirty="0">
                <a:effectLst/>
                <a:latin typeface="Lucida Sans Unicode" panose="020B0602030504020204" pitchFamily="34" charset="0"/>
              </a:rPr>
              <a:t> around big data.</a:t>
            </a:r>
            <a:endParaRPr lang="es-MX" sz="1800" dirty="0"/>
          </a:p>
        </p:txBody>
      </p:sp>
      <p:pic>
        <p:nvPicPr>
          <p:cNvPr id="1026" name="Picture 2">
            <a:extLst>
              <a:ext uri="{FF2B5EF4-FFF2-40B4-BE49-F238E27FC236}">
                <a16:creationId xmlns:a16="http://schemas.microsoft.com/office/drawing/2014/main" id="{288788BC-E726-4EBC-DE82-A1F03AB8F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21" y="3293249"/>
            <a:ext cx="9824757" cy="331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4209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7177</TotalTime>
  <Words>1629</Words>
  <Application>Microsoft Office PowerPoint</Application>
  <PresentationFormat>Panorámica</PresentationFormat>
  <Paragraphs>36</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Aptos</vt:lpstr>
      <vt:lpstr>Aptos Display</vt:lpstr>
      <vt:lpstr>Arial</vt:lpstr>
      <vt:lpstr>Lucida Sans Unicode</vt:lpstr>
      <vt:lpstr>Tema de Office</vt:lpstr>
      <vt:lpstr>Quality of Data</vt:lpstr>
      <vt:lpstr>Presentación de PowerPoint</vt:lpstr>
      <vt:lpstr>Presentación de PowerPoint</vt:lpstr>
      <vt:lpstr>Presentación de PowerPoint</vt:lpstr>
      <vt:lpstr>Presentación de PowerPoint</vt:lpstr>
      <vt:lpstr>Big Data</vt:lpstr>
      <vt:lpstr>Presentación de PowerPoint</vt:lpstr>
      <vt:lpstr>Presentación de PowerPoint</vt:lpstr>
      <vt:lpstr>Presentación de PowerPoint</vt:lpstr>
      <vt:lpstr>Presentación de PowerPoint</vt:lpstr>
      <vt:lpstr>Data privacy and Ethics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29</cp:revision>
  <dcterms:created xsi:type="dcterms:W3CDTF">2025-01-24T05:11:40Z</dcterms:created>
  <dcterms:modified xsi:type="dcterms:W3CDTF">2025-01-31T05:18:06Z</dcterms:modified>
</cp:coreProperties>
</file>