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5" r:id="rId20"/>
    <p:sldId id="274" r:id="rId2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38403B-3412-834B-486B-A0C1E584CA4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B2B91D16-1B97-ADFE-BE34-85B8334C12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F583FFC5-BE50-BFC9-8E9D-D97E92DA833D}"/>
              </a:ext>
            </a:extLst>
          </p:cNvPr>
          <p:cNvSpPr>
            <a:spLocks noGrp="1"/>
          </p:cNvSpPr>
          <p:nvPr>
            <p:ph type="dt" sz="half" idx="10"/>
          </p:nvPr>
        </p:nvSpPr>
        <p:spPr/>
        <p:txBody>
          <a:bodyPr/>
          <a:lstStyle/>
          <a:p>
            <a:fld id="{61E30282-ABFD-464E-9C9B-954E1729771F}" type="datetimeFigureOut">
              <a:rPr lang="es-MX" smtClean="0"/>
              <a:t>12/01/2025</a:t>
            </a:fld>
            <a:endParaRPr lang="es-MX"/>
          </a:p>
        </p:txBody>
      </p:sp>
      <p:sp>
        <p:nvSpPr>
          <p:cNvPr id="5" name="Marcador de pie de página 4">
            <a:extLst>
              <a:ext uri="{FF2B5EF4-FFF2-40B4-BE49-F238E27FC236}">
                <a16:creationId xmlns:a16="http://schemas.microsoft.com/office/drawing/2014/main" id="{83D451D1-DDCD-73BE-4B38-3ADD09C721F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FAE5DE0-FBED-8C36-BF4D-D5F78308B80B}"/>
              </a:ext>
            </a:extLst>
          </p:cNvPr>
          <p:cNvSpPr>
            <a:spLocks noGrp="1"/>
          </p:cNvSpPr>
          <p:nvPr>
            <p:ph type="sldNum" sz="quarter" idx="12"/>
          </p:nvPr>
        </p:nvSpPr>
        <p:spPr/>
        <p:txBody>
          <a:bodyPr/>
          <a:lstStyle/>
          <a:p>
            <a:fld id="{96CA6F79-A9A9-4720-AB14-E5D7556C76AE}" type="slidenum">
              <a:rPr lang="es-MX" smtClean="0"/>
              <a:t>‹Nº›</a:t>
            </a:fld>
            <a:endParaRPr lang="es-MX"/>
          </a:p>
        </p:txBody>
      </p:sp>
    </p:spTree>
    <p:extLst>
      <p:ext uri="{BB962C8B-B14F-4D97-AF65-F5344CB8AC3E}">
        <p14:creationId xmlns:p14="http://schemas.microsoft.com/office/powerpoint/2010/main" val="3445752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220E39-F882-E7F7-9A3B-0BAEE17DB7D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FB3E002F-6EE8-A9E4-CAFF-F902129A86A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8A78E35-FF7C-7C47-A286-491AC951819A}"/>
              </a:ext>
            </a:extLst>
          </p:cNvPr>
          <p:cNvSpPr>
            <a:spLocks noGrp="1"/>
          </p:cNvSpPr>
          <p:nvPr>
            <p:ph type="dt" sz="half" idx="10"/>
          </p:nvPr>
        </p:nvSpPr>
        <p:spPr/>
        <p:txBody>
          <a:bodyPr/>
          <a:lstStyle/>
          <a:p>
            <a:fld id="{61E30282-ABFD-464E-9C9B-954E1729771F}" type="datetimeFigureOut">
              <a:rPr lang="es-MX" smtClean="0"/>
              <a:t>12/01/2025</a:t>
            </a:fld>
            <a:endParaRPr lang="es-MX"/>
          </a:p>
        </p:txBody>
      </p:sp>
      <p:sp>
        <p:nvSpPr>
          <p:cNvPr id="5" name="Marcador de pie de página 4">
            <a:extLst>
              <a:ext uri="{FF2B5EF4-FFF2-40B4-BE49-F238E27FC236}">
                <a16:creationId xmlns:a16="http://schemas.microsoft.com/office/drawing/2014/main" id="{636DBA18-79AA-2D6B-69A7-DF12E940FDA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DE4E7D2-EE40-74E0-9439-D5206A28B5FF}"/>
              </a:ext>
            </a:extLst>
          </p:cNvPr>
          <p:cNvSpPr>
            <a:spLocks noGrp="1"/>
          </p:cNvSpPr>
          <p:nvPr>
            <p:ph type="sldNum" sz="quarter" idx="12"/>
          </p:nvPr>
        </p:nvSpPr>
        <p:spPr/>
        <p:txBody>
          <a:bodyPr/>
          <a:lstStyle/>
          <a:p>
            <a:fld id="{96CA6F79-A9A9-4720-AB14-E5D7556C76AE}" type="slidenum">
              <a:rPr lang="es-MX" smtClean="0"/>
              <a:t>‹Nº›</a:t>
            </a:fld>
            <a:endParaRPr lang="es-MX"/>
          </a:p>
        </p:txBody>
      </p:sp>
    </p:spTree>
    <p:extLst>
      <p:ext uri="{BB962C8B-B14F-4D97-AF65-F5344CB8AC3E}">
        <p14:creationId xmlns:p14="http://schemas.microsoft.com/office/powerpoint/2010/main" val="90112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96B3EBA-C85A-7181-C209-F6BB769DA00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CDB58278-7981-3375-4074-23648BEE9FA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CBA4C84-15F1-8AC2-05FF-34FEBE93DED8}"/>
              </a:ext>
            </a:extLst>
          </p:cNvPr>
          <p:cNvSpPr>
            <a:spLocks noGrp="1"/>
          </p:cNvSpPr>
          <p:nvPr>
            <p:ph type="dt" sz="half" idx="10"/>
          </p:nvPr>
        </p:nvSpPr>
        <p:spPr/>
        <p:txBody>
          <a:bodyPr/>
          <a:lstStyle/>
          <a:p>
            <a:fld id="{61E30282-ABFD-464E-9C9B-954E1729771F}" type="datetimeFigureOut">
              <a:rPr lang="es-MX" smtClean="0"/>
              <a:t>12/01/2025</a:t>
            </a:fld>
            <a:endParaRPr lang="es-MX"/>
          </a:p>
        </p:txBody>
      </p:sp>
      <p:sp>
        <p:nvSpPr>
          <p:cNvPr id="5" name="Marcador de pie de página 4">
            <a:extLst>
              <a:ext uri="{FF2B5EF4-FFF2-40B4-BE49-F238E27FC236}">
                <a16:creationId xmlns:a16="http://schemas.microsoft.com/office/drawing/2014/main" id="{15715716-DE0A-C3E9-65C2-9DBD9125B23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56160D8-6220-A5BB-B8E3-68A1CA1DA087}"/>
              </a:ext>
            </a:extLst>
          </p:cNvPr>
          <p:cNvSpPr>
            <a:spLocks noGrp="1"/>
          </p:cNvSpPr>
          <p:nvPr>
            <p:ph type="sldNum" sz="quarter" idx="12"/>
          </p:nvPr>
        </p:nvSpPr>
        <p:spPr/>
        <p:txBody>
          <a:bodyPr/>
          <a:lstStyle/>
          <a:p>
            <a:fld id="{96CA6F79-A9A9-4720-AB14-E5D7556C76AE}" type="slidenum">
              <a:rPr lang="es-MX" smtClean="0"/>
              <a:t>‹Nº›</a:t>
            </a:fld>
            <a:endParaRPr lang="es-MX"/>
          </a:p>
        </p:txBody>
      </p:sp>
    </p:spTree>
    <p:extLst>
      <p:ext uri="{BB962C8B-B14F-4D97-AF65-F5344CB8AC3E}">
        <p14:creationId xmlns:p14="http://schemas.microsoft.com/office/powerpoint/2010/main" val="3213606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B1743D-4695-1E8B-8304-E8DB741918F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9DEFA69-AFBB-F0B6-D837-0D98A755BBF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80F2506-D367-FE79-D76A-F10DA5105ADF}"/>
              </a:ext>
            </a:extLst>
          </p:cNvPr>
          <p:cNvSpPr>
            <a:spLocks noGrp="1"/>
          </p:cNvSpPr>
          <p:nvPr>
            <p:ph type="dt" sz="half" idx="10"/>
          </p:nvPr>
        </p:nvSpPr>
        <p:spPr/>
        <p:txBody>
          <a:bodyPr/>
          <a:lstStyle/>
          <a:p>
            <a:fld id="{61E30282-ABFD-464E-9C9B-954E1729771F}" type="datetimeFigureOut">
              <a:rPr lang="es-MX" smtClean="0"/>
              <a:t>12/01/2025</a:t>
            </a:fld>
            <a:endParaRPr lang="es-MX"/>
          </a:p>
        </p:txBody>
      </p:sp>
      <p:sp>
        <p:nvSpPr>
          <p:cNvPr id="5" name="Marcador de pie de página 4">
            <a:extLst>
              <a:ext uri="{FF2B5EF4-FFF2-40B4-BE49-F238E27FC236}">
                <a16:creationId xmlns:a16="http://schemas.microsoft.com/office/drawing/2014/main" id="{26D242E1-6909-8F5E-6AB9-ABA9A4170AD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73F83F0-2311-631B-224F-1D3E9496CAB8}"/>
              </a:ext>
            </a:extLst>
          </p:cNvPr>
          <p:cNvSpPr>
            <a:spLocks noGrp="1"/>
          </p:cNvSpPr>
          <p:nvPr>
            <p:ph type="sldNum" sz="quarter" idx="12"/>
          </p:nvPr>
        </p:nvSpPr>
        <p:spPr/>
        <p:txBody>
          <a:bodyPr/>
          <a:lstStyle/>
          <a:p>
            <a:fld id="{96CA6F79-A9A9-4720-AB14-E5D7556C76AE}" type="slidenum">
              <a:rPr lang="es-MX" smtClean="0"/>
              <a:t>‹Nº›</a:t>
            </a:fld>
            <a:endParaRPr lang="es-MX"/>
          </a:p>
        </p:txBody>
      </p:sp>
    </p:spTree>
    <p:extLst>
      <p:ext uri="{BB962C8B-B14F-4D97-AF65-F5344CB8AC3E}">
        <p14:creationId xmlns:p14="http://schemas.microsoft.com/office/powerpoint/2010/main" val="4202374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3B6E6F-7A41-036C-897B-BDBB07626D1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8D8B71BF-FE4F-A460-BC3E-CFD524A7F6C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FC6E952-7EC8-81EF-A316-49A092E9598B}"/>
              </a:ext>
            </a:extLst>
          </p:cNvPr>
          <p:cNvSpPr>
            <a:spLocks noGrp="1"/>
          </p:cNvSpPr>
          <p:nvPr>
            <p:ph type="dt" sz="half" idx="10"/>
          </p:nvPr>
        </p:nvSpPr>
        <p:spPr/>
        <p:txBody>
          <a:bodyPr/>
          <a:lstStyle/>
          <a:p>
            <a:fld id="{61E30282-ABFD-464E-9C9B-954E1729771F}" type="datetimeFigureOut">
              <a:rPr lang="es-MX" smtClean="0"/>
              <a:t>12/01/2025</a:t>
            </a:fld>
            <a:endParaRPr lang="es-MX"/>
          </a:p>
        </p:txBody>
      </p:sp>
      <p:sp>
        <p:nvSpPr>
          <p:cNvPr id="5" name="Marcador de pie de página 4">
            <a:extLst>
              <a:ext uri="{FF2B5EF4-FFF2-40B4-BE49-F238E27FC236}">
                <a16:creationId xmlns:a16="http://schemas.microsoft.com/office/drawing/2014/main" id="{A4AAD913-8DEA-8FC3-135F-A0C7DABE63F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47F52C9-F602-64A1-D169-17035CAB84A8}"/>
              </a:ext>
            </a:extLst>
          </p:cNvPr>
          <p:cNvSpPr>
            <a:spLocks noGrp="1"/>
          </p:cNvSpPr>
          <p:nvPr>
            <p:ph type="sldNum" sz="quarter" idx="12"/>
          </p:nvPr>
        </p:nvSpPr>
        <p:spPr/>
        <p:txBody>
          <a:bodyPr/>
          <a:lstStyle/>
          <a:p>
            <a:fld id="{96CA6F79-A9A9-4720-AB14-E5D7556C76AE}" type="slidenum">
              <a:rPr lang="es-MX" smtClean="0"/>
              <a:t>‹Nº›</a:t>
            </a:fld>
            <a:endParaRPr lang="es-MX"/>
          </a:p>
        </p:txBody>
      </p:sp>
    </p:spTree>
    <p:extLst>
      <p:ext uri="{BB962C8B-B14F-4D97-AF65-F5344CB8AC3E}">
        <p14:creationId xmlns:p14="http://schemas.microsoft.com/office/powerpoint/2010/main" val="1116797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293F94-CF2E-6EA5-1793-0DD2C9E0EE1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E4233EB-9178-C7DB-E83A-96083083B3E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9D464170-7DCC-4A06-8636-0D19BE608F9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7357FA2D-A73D-5E34-B65D-B418773AFB36}"/>
              </a:ext>
            </a:extLst>
          </p:cNvPr>
          <p:cNvSpPr>
            <a:spLocks noGrp="1"/>
          </p:cNvSpPr>
          <p:nvPr>
            <p:ph type="dt" sz="half" idx="10"/>
          </p:nvPr>
        </p:nvSpPr>
        <p:spPr/>
        <p:txBody>
          <a:bodyPr/>
          <a:lstStyle/>
          <a:p>
            <a:fld id="{61E30282-ABFD-464E-9C9B-954E1729771F}" type="datetimeFigureOut">
              <a:rPr lang="es-MX" smtClean="0"/>
              <a:t>12/01/2025</a:t>
            </a:fld>
            <a:endParaRPr lang="es-MX"/>
          </a:p>
        </p:txBody>
      </p:sp>
      <p:sp>
        <p:nvSpPr>
          <p:cNvPr id="6" name="Marcador de pie de página 5">
            <a:extLst>
              <a:ext uri="{FF2B5EF4-FFF2-40B4-BE49-F238E27FC236}">
                <a16:creationId xmlns:a16="http://schemas.microsoft.com/office/drawing/2014/main" id="{E90F6C6B-D365-BE40-19CF-82E18FEFE10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917860F-7704-7067-1BA3-2F3036B7A52A}"/>
              </a:ext>
            </a:extLst>
          </p:cNvPr>
          <p:cNvSpPr>
            <a:spLocks noGrp="1"/>
          </p:cNvSpPr>
          <p:nvPr>
            <p:ph type="sldNum" sz="quarter" idx="12"/>
          </p:nvPr>
        </p:nvSpPr>
        <p:spPr/>
        <p:txBody>
          <a:bodyPr/>
          <a:lstStyle/>
          <a:p>
            <a:fld id="{96CA6F79-A9A9-4720-AB14-E5D7556C76AE}" type="slidenum">
              <a:rPr lang="es-MX" smtClean="0"/>
              <a:t>‹Nº›</a:t>
            </a:fld>
            <a:endParaRPr lang="es-MX"/>
          </a:p>
        </p:txBody>
      </p:sp>
    </p:spTree>
    <p:extLst>
      <p:ext uri="{BB962C8B-B14F-4D97-AF65-F5344CB8AC3E}">
        <p14:creationId xmlns:p14="http://schemas.microsoft.com/office/powerpoint/2010/main" val="177526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390311-FA4C-E9A1-43CC-FB1315C787B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9B92696-0CE4-AB14-8BEC-9B4AA490BE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6AF5EBB-016B-EF9C-03E4-40D46DE803B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662477EE-9DEE-0355-A69F-595E0F8AFA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B3F5CDB-B5DE-31F0-8C25-B9F0E432316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4909787F-E612-A3D5-7076-8F9B72F6D688}"/>
              </a:ext>
            </a:extLst>
          </p:cNvPr>
          <p:cNvSpPr>
            <a:spLocks noGrp="1"/>
          </p:cNvSpPr>
          <p:nvPr>
            <p:ph type="dt" sz="half" idx="10"/>
          </p:nvPr>
        </p:nvSpPr>
        <p:spPr/>
        <p:txBody>
          <a:bodyPr/>
          <a:lstStyle/>
          <a:p>
            <a:fld id="{61E30282-ABFD-464E-9C9B-954E1729771F}" type="datetimeFigureOut">
              <a:rPr lang="es-MX" smtClean="0"/>
              <a:t>12/01/2025</a:t>
            </a:fld>
            <a:endParaRPr lang="es-MX"/>
          </a:p>
        </p:txBody>
      </p:sp>
      <p:sp>
        <p:nvSpPr>
          <p:cNvPr id="8" name="Marcador de pie de página 7">
            <a:extLst>
              <a:ext uri="{FF2B5EF4-FFF2-40B4-BE49-F238E27FC236}">
                <a16:creationId xmlns:a16="http://schemas.microsoft.com/office/drawing/2014/main" id="{65745E47-9150-3CA0-3A9D-EA3BD29A047A}"/>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FCB4AA00-2CDA-5A28-97B5-4939C957B20B}"/>
              </a:ext>
            </a:extLst>
          </p:cNvPr>
          <p:cNvSpPr>
            <a:spLocks noGrp="1"/>
          </p:cNvSpPr>
          <p:nvPr>
            <p:ph type="sldNum" sz="quarter" idx="12"/>
          </p:nvPr>
        </p:nvSpPr>
        <p:spPr/>
        <p:txBody>
          <a:bodyPr/>
          <a:lstStyle/>
          <a:p>
            <a:fld id="{96CA6F79-A9A9-4720-AB14-E5D7556C76AE}" type="slidenum">
              <a:rPr lang="es-MX" smtClean="0"/>
              <a:t>‹Nº›</a:t>
            </a:fld>
            <a:endParaRPr lang="es-MX"/>
          </a:p>
        </p:txBody>
      </p:sp>
    </p:spTree>
    <p:extLst>
      <p:ext uri="{BB962C8B-B14F-4D97-AF65-F5344CB8AC3E}">
        <p14:creationId xmlns:p14="http://schemas.microsoft.com/office/powerpoint/2010/main" val="2649982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57B07A-AEE5-7A71-264E-6D808C92C25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B2980801-518F-C7C9-D579-F84B059217AC}"/>
              </a:ext>
            </a:extLst>
          </p:cNvPr>
          <p:cNvSpPr>
            <a:spLocks noGrp="1"/>
          </p:cNvSpPr>
          <p:nvPr>
            <p:ph type="dt" sz="half" idx="10"/>
          </p:nvPr>
        </p:nvSpPr>
        <p:spPr/>
        <p:txBody>
          <a:bodyPr/>
          <a:lstStyle/>
          <a:p>
            <a:fld id="{61E30282-ABFD-464E-9C9B-954E1729771F}" type="datetimeFigureOut">
              <a:rPr lang="es-MX" smtClean="0"/>
              <a:t>12/01/2025</a:t>
            </a:fld>
            <a:endParaRPr lang="es-MX"/>
          </a:p>
        </p:txBody>
      </p:sp>
      <p:sp>
        <p:nvSpPr>
          <p:cNvPr id="4" name="Marcador de pie de página 3">
            <a:extLst>
              <a:ext uri="{FF2B5EF4-FFF2-40B4-BE49-F238E27FC236}">
                <a16:creationId xmlns:a16="http://schemas.microsoft.com/office/drawing/2014/main" id="{200D3162-A4E4-4FC4-61F3-920A51FB04D9}"/>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AB074839-06DF-BD8B-5562-7B8A46A4BA2B}"/>
              </a:ext>
            </a:extLst>
          </p:cNvPr>
          <p:cNvSpPr>
            <a:spLocks noGrp="1"/>
          </p:cNvSpPr>
          <p:nvPr>
            <p:ph type="sldNum" sz="quarter" idx="12"/>
          </p:nvPr>
        </p:nvSpPr>
        <p:spPr/>
        <p:txBody>
          <a:bodyPr/>
          <a:lstStyle/>
          <a:p>
            <a:fld id="{96CA6F79-A9A9-4720-AB14-E5D7556C76AE}" type="slidenum">
              <a:rPr lang="es-MX" smtClean="0"/>
              <a:t>‹Nº›</a:t>
            </a:fld>
            <a:endParaRPr lang="es-MX"/>
          </a:p>
        </p:txBody>
      </p:sp>
    </p:spTree>
    <p:extLst>
      <p:ext uri="{BB962C8B-B14F-4D97-AF65-F5344CB8AC3E}">
        <p14:creationId xmlns:p14="http://schemas.microsoft.com/office/powerpoint/2010/main" val="3544782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6BF7EC0-3ADC-520F-ECE3-E362EA2F8F65}"/>
              </a:ext>
            </a:extLst>
          </p:cNvPr>
          <p:cNvSpPr>
            <a:spLocks noGrp="1"/>
          </p:cNvSpPr>
          <p:nvPr>
            <p:ph type="dt" sz="half" idx="10"/>
          </p:nvPr>
        </p:nvSpPr>
        <p:spPr/>
        <p:txBody>
          <a:bodyPr/>
          <a:lstStyle/>
          <a:p>
            <a:fld id="{61E30282-ABFD-464E-9C9B-954E1729771F}" type="datetimeFigureOut">
              <a:rPr lang="es-MX" smtClean="0"/>
              <a:t>12/01/2025</a:t>
            </a:fld>
            <a:endParaRPr lang="es-MX"/>
          </a:p>
        </p:txBody>
      </p:sp>
      <p:sp>
        <p:nvSpPr>
          <p:cNvPr id="3" name="Marcador de pie de página 2">
            <a:extLst>
              <a:ext uri="{FF2B5EF4-FFF2-40B4-BE49-F238E27FC236}">
                <a16:creationId xmlns:a16="http://schemas.microsoft.com/office/drawing/2014/main" id="{BB5AE5AF-193A-6B9F-B82B-90149EC5B011}"/>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DBD434F7-F4DE-907E-A70B-7AE9F0626DB7}"/>
              </a:ext>
            </a:extLst>
          </p:cNvPr>
          <p:cNvSpPr>
            <a:spLocks noGrp="1"/>
          </p:cNvSpPr>
          <p:nvPr>
            <p:ph type="sldNum" sz="quarter" idx="12"/>
          </p:nvPr>
        </p:nvSpPr>
        <p:spPr/>
        <p:txBody>
          <a:bodyPr/>
          <a:lstStyle/>
          <a:p>
            <a:fld id="{96CA6F79-A9A9-4720-AB14-E5D7556C76AE}" type="slidenum">
              <a:rPr lang="es-MX" smtClean="0"/>
              <a:t>‹Nº›</a:t>
            </a:fld>
            <a:endParaRPr lang="es-MX"/>
          </a:p>
        </p:txBody>
      </p:sp>
    </p:spTree>
    <p:extLst>
      <p:ext uri="{BB962C8B-B14F-4D97-AF65-F5344CB8AC3E}">
        <p14:creationId xmlns:p14="http://schemas.microsoft.com/office/powerpoint/2010/main" val="1335756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0F91CE-6F4B-0490-A4FE-A1B58FF3C3A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3C5093C-1B67-7848-AC03-8627D2C559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F5B93317-CE70-44CF-BDCD-620687595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D5E8D52-CCD4-9C7C-7A96-1411216A4F23}"/>
              </a:ext>
            </a:extLst>
          </p:cNvPr>
          <p:cNvSpPr>
            <a:spLocks noGrp="1"/>
          </p:cNvSpPr>
          <p:nvPr>
            <p:ph type="dt" sz="half" idx="10"/>
          </p:nvPr>
        </p:nvSpPr>
        <p:spPr/>
        <p:txBody>
          <a:bodyPr/>
          <a:lstStyle/>
          <a:p>
            <a:fld id="{61E30282-ABFD-464E-9C9B-954E1729771F}" type="datetimeFigureOut">
              <a:rPr lang="es-MX" smtClean="0"/>
              <a:t>12/01/2025</a:t>
            </a:fld>
            <a:endParaRPr lang="es-MX"/>
          </a:p>
        </p:txBody>
      </p:sp>
      <p:sp>
        <p:nvSpPr>
          <p:cNvPr id="6" name="Marcador de pie de página 5">
            <a:extLst>
              <a:ext uri="{FF2B5EF4-FFF2-40B4-BE49-F238E27FC236}">
                <a16:creationId xmlns:a16="http://schemas.microsoft.com/office/drawing/2014/main" id="{4BEAB7C1-942D-7312-3C03-76CD8147BDB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9BBC3EB-6DAD-6B0D-C9EB-68ACF72BDFA0}"/>
              </a:ext>
            </a:extLst>
          </p:cNvPr>
          <p:cNvSpPr>
            <a:spLocks noGrp="1"/>
          </p:cNvSpPr>
          <p:nvPr>
            <p:ph type="sldNum" sz="quarter" idx="12"/>
          </p:nvPr>
        </p:nvSpPr>
        <p:spPr/>
        <p:txBody>
          <a:bodyPr/>
          <a:lstStyle/>
          <a:p>
            <a:fld id="{96CA6F79-A9A9-4720-AB14-E5D7556C76AE}" type="slidenum">
              <a:rPr lang="es-MX" smtClean="0"/>
              <a:t>‹Nº›</a:t>
            </a:fld>
            <a:endParaRPr lang="es-MX"/>
          </a:p>
        </p:txBody>
      </p:sp>
    </p:spTree>
    <p:extLst>
      <p:ext uri="{BB962C8B-B14F-4D97-AF65-F5344CB8AC3E}">
        <p14:creationId xmlns:p14="http://schemas.microsoft.com/office/powerpoint/2010/main" val="1206420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5D1B95-7F7E-E680-E7BC-7CFC990CD80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AE5B5B1A-4EAC-DC4E-7D2A-20C87CBB63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E30F1563-B9A6-D98B-9E3E-464636F5A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8E539F9-E898-8E82-3B7F-A5394FB442A9}"/>
              </a:ext>
            </a:extLst>
          </p:cNvPr>
          <p:cNvSpPr>
            <a:spLocks noGrp="1"/>
          </p:cNvSpPr>
          <p:nvPr>
            <p:ph type="dt" sz="half" idx="10"/>
          </p:nvPr>
        </p:nvSpPr>
        <p:spPr/>
        <p:txBody>
          <a:bodyPr/>
          <a:lstStyle/>
          <a:p>
            <a:fld id="{61E30282-ABFD-464E-9C9B-954E1729771F}" type="datetimeFigureOut">
              <a:rPr lang="es-MX" smtClean="0"/>
              <a:t>12/01/2025</a:t>
            </a:fld>
            <a:endParaRPr lang="es-MX"/>
          </a:p>
        </p:txBody>
      </p:sp>
      <p:sp>
        <p:nvSpPr>
          <p:cNvPr id="6" name="Marcador de pie de página 5">
            <a:extLst>
              <a:ext uri="{FF2B5EF4-FFF2-40B4-BE49-F238E27FC236}">
                <a16:creationId xmlns:a16="http://schemas.microsoft.com/office/drawing/2014/main" id="{1927B379-16A6-1136-2BC3-F4CE9659A20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5EF30EF-EF75-CF79-FB2B-4E7F9D59B9E5}"/>
              </a:ext>
            </a:extLst>
          </p:cNvPr>
          <p:cNvSpPr>
            <a:spLocks noGrp="1"/>
          </p:cNvSpPr>
          <p:nvPr>
            <p:ph type="sldNum" sz="quarter" idx="12"/>
          </p:nvPr>
        </p:nvSpPr>
        <p:spPr/>
        <p:txBody>
          <a:bodyPr/>
          <a:lstStyle/>
          <a:p>
            <a:fld id="{96CA6F79-A9A9-4720-AB14-E5D7556C76AE}" type="slidenum">
              <a:rPr lang="es-MX" smtClean="0"/>
              <a:t>‹Nº›</a:t>
            </a:fld>
            <a:endParaRPr lang="es-MX"/>
          </a:p>
        </p:txBody>
      </p:sp>
    </p:spTree>
    <p:extLst>
      <p:ext uri="{BB962C8B-B14F-4D97-AF65-F5344CB8AC3E}">
        <p14:creationId xmlns:p14="http://schemas.microsoft.com/office/powerpoint/2010/main" val="2009609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BCEDE22-F597-0E01-5D66-060420ED2C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F83F4D7-83D3-5C8A-9928-092256033A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5A3D209-FE3D-FAA6-3898-6D308705C2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1E30282-ABFD-464E-9C9B-954E1729771F}" type="datetimeFigureOut">
              <a:rPr lang="es-MX" smtClean="0"/>
              <a:t>12/01/2025</a:t>
            </a:fld>
            <a:endParaRPr lang="es-MX"/>
          </a:p>
        </p:txBody>
      </p:sp>
      <p:sp>
        <p:nvSpPr>
          <p:cNvPr id="5" name="Marcador de pie de página 4">
            <a:extLst>
              <a:ext uri="{FF2B5EF4-FFF2-40B4-BE49-F238E27FC236}">
                <a16:creationId xmlns:a16="http://schemas.microsoft.com/office/drawing/2014/main" id="{C21DC1AF-61DD-B72E-B871-4AC7BFC57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8C294D25-903A-E199-0047-90BB928493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6CA6F79-A9A9-4720-AB14-E5D7556C76AE}" type="slidenum">
              <a:rPr lang="es-MX" smtClean="0"/>
              <a:t>‹Nº›</a:t>
            </a:fld>
            <a:endParaRPr lang="es-MX"/>
          </a:p>
        </p:txBody>
      </p:sp>
    </p:spTree>
    <p:extLst>
      <p:ext uri="{BB962C8B-B14F-4D97-AF65-F5344CB8AC3E}">
        <p14:creationId xmlns:p14="http://schemas.microsoft.com/office/powerpoint/2010/main" val="1794039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CEFD0F-8AA8-C1C5-F79F-F1A1A1800A2D}"/>
              </a:ext>
            </a:extLst>
          </p:cNvPr>
          <p:cNvSpPr>
            <a:spLocks noGrp="1"/>
          </p:cNvSpPr>
          <p:nvPr>
            <p:ph type="ctrTitle"/>
          </p:nvPr>
        </p:nvSpPr>
        <p:spPr>
          <a:xfrm>
            <a:off x="1524000" y="745845"/>
            <a:ext cx="9144000" cy="2387600"/>
          </a:xfrm>
        </p:spPr>
        <p:txBody>
          <a:bodyPr/>
          <a:lstStyle/>
          <a:p>
            <a:r>
              <a:rPr lang="es-MX" b="0" i="0" dirty="0">
                <a:solidFill>
                  <a:srgbClr val="303030"/>
                </a:solidFill>
                <a:effectLst/>
                <a:latin typeface="Lato" panose="020F0502020204030203" pitchFamily="34" charset="0"/>
              </a:rPr>
              <a:t>Diploma in Data </a:t>
            </a:r>
            <a:r>
              <a:rPr lang="es-MX" b="0" i="0" dirty="0" err="1">
                <a:solidFill>
                  <a:srgbClr val="303030"/>
                </a:solidFill>
                <a:effectLst/>
                <a:latin typeface="Lato" panose="020F0502020204030203" pitchFamily="34" charset="0"/>
              </a:rPr>
              <a:t>Analytics</a:t>
            </a:r>
            <a:endParaRPr lang="es-MX" dirty="0"/>
          </a:p>
        </p:txBody>
      </p:sp>
      <p:pic>
        <p:nvPicPr>
          <p:cNvPr id="5" name="Imagen 4">
            <a:extLst>
              <a:ext uri="{FF2B5EF4-FFF2-40B4-BE49-F238E27FC236}">
                <a16:creationId xmlns:a16="http://schemas.microsoft.com/office/drawing/2014/main" id="{83A45BE9-9A8E-1A27-D8AB-0A6CB71EEA29}"/>
              </a:ext>
            </a:extLst>
          </p:cNvPr>
          <p:cNvPicPr>
            <a:picLocks noChangeAspect="1"/>
          </p:cNvPicPr>
          <p:nvPr/>
        </p:nvPicPr>
        <p:blipFill>
          <a:blip r:embed="rId2"/>
          <a:stretch>
            <a:fillRect/>
          </a:stretch>
        </p:blipFill>
        <p:spPr>
          <a:xfrm>
            <a:off x="3481107" y="4069976"/>
            <a:ext cx="4338077" cy="851647"/>
          </a:xfrm>
          <a:prstGeom prst="rect">
            <a:avLst/>
          </a:prstGeom>
        </p:spPr>
      </p:pic>
    </p:spTree>
    <p:extLst>
      <p:ext uri="{BB962C8B-B14F-4D97-AF65-F5344CB8AC3E}">
        <p14:creationId xmlns:p14="http://schemas.microsoft.com/office/powerpoint/2010/main" val="3818353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799AC1A-E626-278E-5277-C8E82BF84EF0}"/>
              </a:ext>
            </a:extLst>
          </p:cNvPr>
          <p:cNvSpPr>
            <a:spLocks noGrp="1"/>
          </p:cNvSpPr>
          <p:nvPr>
            <p:ph idx="1"/>
          </p:nvPr>
        </p:nvSpPr>
        <p:spPr>
          <a:xfrm>
            <a:off x="369794" y="171637"/>
            <a:ext cx="11452412" cy="2074022"/>
          </a:xfrm>
        </p:spPr>
        <p:txBody>
          <a:bodyPr>
            <a:normAutofit/>
          </a:bodyPr>
          <a:lstStyle/>
          <a:p>
            <a:pPr algn="just"/>
            <a:r>
              <a:rPr lang="en-US" sz="2000" b="1" u="sng" dirty="0">
                <a:effectLst/>
                <a:latin typeface="Lucida Sans Unicode" panose="020B0602030504020204" pitchFamily="34" charset="0"/>
              </a:rPr>
              <a:t>TYPES OF DATA</a:t>
            </a:r>
            <a:endParaRPr lang="en-US" sz="2000" b="1" dirty="0">
              <a:effectLst/>
            </a:endParaRPr>
          </a:p>
          <a:p>
            <a:pPr marL="0" indent="0" algn="just">
              <a:buNone/>
            </a:pPr>
            <a:r>
              <a:rPr lang="en-US" sz="2000" b="1" dirty="0">
                <a:effectLst/>
                <a:latin typeface="Lucida Sans Unicode" panose="020B0602030504020204" pitchFamily="34" charset="0"/>
              </a:rPr>
              <a:t>The word Data means a set of known fact</a:t>
            </a:r>
            <a:r>
              <a:rPr lang="en-US" sz="2000" dirty="0">
                <a:effectLst/>
                <a:latin typeface="Lucida Sans Unicode" panose="020B0602030504020204" pitchFamily="34" charset="0"/>
              </a:rPr>
              <a:t>s. There are different types of data because there are different ways in which facts are gathered. Some data may exist because specific things have characteristics that have been categorized whereas other data may exist as a result of things being counted, or measured on some sort of scale.</a:t>
            </a:r>
            <a:endParaRPr lang="en-US" sz="2000" dirty="0">
              <a:effectLst/>
            </a:endParaRPr>
          </a:p>
        </p:txBody>
      </p:sp>
      <p:pic>
        <p:nvPicPr>
          <p:cNvPr id="5122" name="Picture 2">
            <a:extLst>
              <a:ext uri="{FF2B5EF4-FFF2-40B4-BE49-F238E27FC236}">
                <a16:creationId xmlns:a16="http://schemas.microsoft.com/office/drawing/2014/main" id="{23A5C297-2568-53EC-EDB2-084889F40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318" y="1712503"/>
            <a:ext cx="9566069" cy="5145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693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4C4AD78-F254-2D56-4D05-006BEAEF62BF}"/>
              </a:ext>
            </a:extLst>
          </p:cNvPr>
          <p:cNvSpPr>
            <a:spLocks noGrp="1"/>
          </p:cNvSpPr>
          <p:nvPr>
            <p:ph idx="1"/>
          </p:nvPr>
        </p:nvSpPr>
        <p:spPr>
          <a:xfrm>
            <a:off x="665629" y="522054"/>
            <a:ext cx="10860742" cy="5813892"/>
          </a:xfrm>
        </p:spPr>
        <p:txBody>
          <a:bodyPr>
            <a:normAutofit lnSpcReduction="10000"/>
          </a:bodyPr>
          <a:lstStyle/>
          <a:p>
            <a:pPr marL="0" indent="0" algn="just">
              <a:buNone/>
            </a:pPr>
            <a:r>
              <a:rPr lang="en-US" sz="1600" dirty="0">
                <a:effectLst/>
                <a:latin typeface="Lucida Sans Unicode" panose="020B0602030504020204" pitchFamily="34" charset="0"/>
              </a:rPr>
              <a:t>The first important distinction to make is between</a:t>
            </a:r>
            <a:r>
              <a:rPr lang="en-US" sz="1600" b="1" dirty="0">
                <a:effectLst/>
                <a:latin typeface="Lucida Sans Unicode" panose="020B0602030504020204" pitchFamily="34" charset="0"/>
              </a:rPr>
              <a:t> Qualitative Data and Quantitative Data.</a:t>
            </a:r>
            <a:r>
              <a:rPr lang="en-US" sz="1600" dirty="0">
                <a:effectLst/>
                <a:latin typeface="Lucida Sans Unicode" panose="020B0602030504020204" pitchFamily="34" charset="0"/>
              </a:rPr>
              <a:t> </a:t>
            </a:r>
            <a:r>
              <a:rPr lang="en-US" sz="1600" b="1" dirty="0">
                <a:solidFill>
                  <a:schemeClr val="accent5"/>
                </a:solidFill>
                <a:effectLst/>
                <a:latin typeface="Lucida Sans Unicode" panose="020B0602030504020204" pitchFamily="34" charset="0"/>
              </a:rPr>
              <a:t>Qualitative data consists of categories or types of a characteristic or attribute</a:t>
            </a:r>
            <a:r>
              <a:rPr lang="en-US" sz="1600" b="1" dirty="0">
                <a:effectLst/>
                <a:latin typeface="Lucida Sans Unicode" panose="020B0602030504020204" pitchFamily="34" charset="0"/>
              </a:rPr>
              <a:t>.</a:t>
            </a:r>
            <a:r>
              <a:rPr lang="en-US" sz="1600" dirty="0">
                <a:effectLst/>
                <a:latin typeface="Lucida Sans Unicode" panose="020B0602030504020204" pitchFamily="34" charset="0"/>
              </a:rPr>
              <a:t> These categories form the basis of the analysis of qualitative data. The socio-economic definitions, social class A, B, C1, and so on, would be qualitative data, whereas the numbers of houses or amount of income would be quantitative data. </a:t>
            </a:r>
            <a:r>
              <a:rPr lang="en-US" sz="1600" b="1" dirty="0">
                <a:solidFill>
                  <a:srgbClr val="00B050"/>
                </a:solidFill>
                <a:effectLst/>
                <a:latin typeface="Lucida Sans Unicode" panose="020B0602030504020204" pitchFamily="34" charset="0"/>
              </a:rPr>
              <a:t>Quantitative Data is based on counting or measuring</a:t>
            </a:r>
            <a:r>
              <a:rPr lang="en-US" sz="1600" b="1" dirty="0">
                <a:effectLst/>
                <a:latin typeface="Lucida Sans Unicode" panose="020B0602030504020204" pitchFamily="34" charset="0"/>
              </a:rPr>
              <a:t>. The numerical scale used to produce the figures forms the basis of the analysis of Quantitative Data.</a:t>
            </a:r>
            <a:endParaRPr lang="en-US" sz="1600" dirty="0">
              <a:effectLst/>
            </a:endParaRPr>
          </a:p>
          <a:p>
            <a:pPr marL="0" indent="0" algn="just">
              <a:buNone/>
            </a:pPr>
            <a:r>
              <a:rPr lang="en-US" sz="1600" dirty="0">
                <a:effectLst/>
                <a:latin typeface="Lucida Sans Unicode" panose="020B0602030504020204" pitchFamily="34" charset="0"/>
              </a:rPr>
              <a:t>The second important distinction to make is between the two different types of quantitative data: </a:t>
            </a:r>
            <a:r>
              <a:rPr lang="en-US" sz="1600" b="1" dirty="0">
                <a:effectLst/>
                <a:latin typeface="Lucida Sans Unicode" panose="020B0602030504020204" pitchFamily="34" charset="0"/>
              </a:rPr>
              <a:t>Discrete and Continuous.</a:t>
            </a:r>
            <a:endParaRPr lang="en-US" sz="1600" dirty="0">
              <a:effectLst/>
            </a:endParaRPr>
          </a:p>
          <a:p>
            <a:pPr algn="just"/>
            <a:r>
              <a:rPr lang="en-US" sz="1600" b="1" dirty="0">
                <a:effectLst/>
                <a:latin typeface="Lucida Sans Unicode" panose="020B0602030504020204" pitchFamily="34" charset="0"/>
              </a:rPr>
              <a:t>Discrete Data</a:t>
            </a:r>
            <a:endParaRPr lang="en-US" sz="1600" dirty="0">
              <a:effectLst/>
            </a:endParaRPr>
          </a:p>
          <a:p>
            <a:pPr marL="0" indent="0" algn="just">
              <a:buNone/>
            </a:pPr>
            <a:r>
              <a:rPr lang="en-US" sz="1600" dirty="0">
                <a:effectLst/>
                <a:latin typeface="Lucida Sans Unicode" panose="020B0602030504020204" pitchFamily="34" charset="0"/>
              </a:rPr>
              <a:t>Discrete data is quantitative data that </a:t>
            </a:r>
            <a:r>
              <a:rPr lang="en-US" sz="1600" dirty="0">
                <a:solidFill>
                  <a:srgbClr val="00B050"/>
                </a:solidFill>
                <a:effectLst/>
                <a:latin typeface="Lucida Sans Unicode" panose="020B0602030504020204" pitchFamily="34" charset="0"/>
              </a:rPr>
              <a:t>can take only a limited number of values </a:t>
            </a:r>
            <a:r>
              <a:rPr lang="en-US" sz="1600" dirty="0">
                <a:effectLst/>
                <a:latin typeface="Lucida Sans Unicode" panose="020B0602030504020204" pitchFamily="34" charset="0"/>
              </a:rPr>
              <a:t>because it is produced by counting in distinct or “discrete” steps or measuring against a scale made up of distinct steps.</a:t>
            </a:r>
            <a:endParaRPr lang="en-US" sz="1600" dirty="0">
              <a:effectLst/>
            </a:endParaRPr>
          </a:p>
          <a:p>
            <a:pPr marL="0" indent="0" algn="just">
              <a:buNone/>
            </a:pPr>
            <a:r>
              <a:rPr lang="en-US" sz="1600" b="1" dirty="0">
                <a:effectLst/>
                <a:latin typeface="Lucida Sans Unicode" panose="020B0602030504020204" pitchFamily="34" charset="0"/>
              </a:rPr>
              <a:t>There are Three types of Discrete Data that You May have to Deal with,</a:t>
            </a:r>
            <a:endParaRPr lang="en-US" sz="1600" dirty="0">
              <a:effectLst/>
            </a:endParaRPr>
          </a:p>
          <a:p>
            <a:pPr algn="just">
              <a:buFont typeface="Arial" panose="020B0604020202020204" pitchFamily="34" charset="0"/>
              <a:buChar char="•"/>
            </a:pPr>
            <a:r>
              <a:rPr lang="en-US" sz="1600" dirty="0">
                <a:effectLst/>
                <a:latin typeface="Lucida Sans Unicode" panose="020B0602030504020204" pitchFamily="34" charset="0"/>
              </a:rPr>
              <a:t>Data that can only take certain values because </a:t>
            </a:r>
            <a:r>
              <a:rPr lang="en-US" sz="1600" b="1" dirty="0">
                <a:effectLst/>
                <a:latin typeface="Lucida Sans Unicode" panose="020B0602030504020204" pitchFamily="34" charset="0"/>
              </a:rPr>
              <a:t>other values simply cannot occur,</a:t>
            </a:r>
            <a:r>
              <a:rPr lang="en-US" sz="1600" dirty="0">
                <a:effectLst/>
                <a:latin typeface="Lucida Sans Unicode" panose="020B0602030504020204" pitchFamily="34" charset="0"/>
              </a:rPr>
              <a:t> </a:t>
            </a:r>
            <a:r>
              <a:rPr lang="en-US" sz="1600" b="1" dirty="0">
                <a:effectLst/>
                <a:latin typeface="Lucida Sans Unicode" panose="020B0602030504020204" pitchFamily="34" charset="0"/>
              </a:rPr>
              <a:t>for example</a:t>
            </a:r>
            <a:r>
              <a:rPr lang="en-US" sz="1600" dirty="0">
                <a:effectLst/>
                <a:latin typeface="Lucida Sans Unicode" panose="020B0602030504020204" pitchFamily="34" charset="0"/>
              </a:rPr>
              <a:t>, the number of t-shirts sold by a clothing retailer in a day. There could be 12 sold one day and 7 on another, but selling 9.3 t-shirts in a day is not possible because there is no such thing as 0.3 of a t-shirt.</a:t>
            </a:r>
            <a:endParaRPr lang="en-US" sz="1600" dirty="0">
              <a:effectLst/>
            </a:endParaRPr>
          </a:p>
          <a:p>
            <a:pPr algn="just">
              <a:buFont typeface="Arial" panose="020B0604020202020204" pitchFamily="34" charset="0"/>
              <a:buChar char="•"/>
            </a:pPr>
            <a:r>
              <a:rPr lang="en-US" sz="1600" dirty="0">
                <a:effectLst/>
                <a:latin typeface="Lucida Sans Unicode" panose="020B0602030504020204" pitchFamily="34" charset="0"/>
              </a:rPr>
              <a:t>Data that take only certain values because </a:t>
            </a:r>
            <a:r>
              <a:rPr lang="en-US" sz="1600" b="1" dirty="0">
                <a:effectLst/>
                <a:latin typeface="Lucida Sans Unicode" panose="020B0602030504020204" pitchFamily="34" charset="0"/>
              </a:rPr>
              <a:t>those are the ones that have been established by long-standing customers and practice, for example</a:t>
            </a:r>
            <a:r>
              <a:rPr lang="en-US" sz="1600" dirty="0">
                <a:effectLst/>
                <a:latin typeface="Lucida Sans Unicode" panose="020B0602030504020204" pitchFamily="34" charset="0"/>
              </a:rPr>
              <a:t>, public houses in the UK sell draught beer in whole and half-pints. You could try asking for three-quarters of a pint, but the bar staff would no doubt insist that you purchase the smaller or larger quantity.</a:t>
            </a:r>
            <a:endParaRPr lang="en-US" sz="1600" dirty="0">
              <a:effectLst/>
            </a:endParaRPr>
          </a:p>
          <a:p>
            <a:pPr algn="just">
              <a:buFont typeface="Arial" panose="020B0604020202020204" pitchFamily="34" charset="0"/>
              <a:buChar char="•"/>
            </a:pPr>
            <a:r>
              <a:rPr lang="en-US" sz="1600" dirty="0">
                <a:effectLst/>
                <a:latin typeface="Lucida Sans Unicode" panose="020B0602030504020204" pitchFamily="34" charset="0"/>
              </a:rPr>
              <a:t>Data that only takes certain values because the </a:t>
            </a:r>
            <a:r>
              <a:rPr lang="en-US" sz="1600" b="1" dirty="0">
                <a:effectLst/>
                <a:latin typeface="Lucida Sans Unicode" panose="020B0602030504020204" pitchFamily="34" charset="0"/>
              </a:rPr>
              <a:t>people who have provided the data or the analysis have decided, for convenience</a:t>
            </a:r>
            <a:r>
              <a:rPr lang="en-US" sz="1600" dirty="0">
                <a:effectLst/>
                <a:latin typeface="Lucida Sans Unicode" panose="020B0602030504020204" pitchFamily="34" charset="0"/>
              </a:rPr>
              <a:t>, to round values that don’t have to be discrete. </a:t>
            </a:r>
            <a:r>
              <a:rPr lang="en-US" sz="1600" b="1" dirty="0">
                <a:effectLst/>
                <a:latin typeface="Lucida Sans Unicode" panose="020B0602030504020204" pitchFamily="34" charset="0"/>
              </a:rPr>
              <a:t>For example</a:t>
            </a:r>
            <a:r>
              <a:rPr lang="en-US" sz="1600" dirty="0">
                <a:effectLst/>
                <a:latin typeface="Lucida Sans Unicode" panose="020B0602030504020204" pitchFamily="34" charset="0"/>
              </a:rPr>
              <a:t> This is what you are doing when you give your age to the last full year. Similarly, the temperatures given in weather reports are rounded to the nearest degree, and the distances on road signs are usually rounded to the nearest mile. Such data is discrete by convention rather than by definition. It is really continuous data.</a:t>
            </a:r>
            <a:endParaRPr lang="en-US" sz="1600" dirty="0">
              <a:effectLst/>
            </a:endParaRPr>
          </a:p>
        </p:txBody>
      </p:sp>
    </p:spTree>
    <p:extLst>
      <p:ext uri="{BB962C8B-B14F-4D97-AF65-F5344CB8AC3E}">
        <p14:creationId xmlns:p14="http://schemas.microsoft.com/office/powerpoint/2010/main" val="2737059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DB14792-F8DD-E4B0-4B80-9D57FFA14AA1}"/>
              </a:ext>
            </a:extLst>
          </p:cNvPr>
          <p:cNvSpPr>
            <a:spLocks noGrp="1"/>
          </p:cNvSpPr>
          <p:nvPr>
            <p:ph idx="1"/>
          </p:nvPr>
        </p:nvSpPr>
        <p:spPr>
          <a:xfrm>
            <a:off x="387724" y="4768365"/>
            <a:ext cx="11658600" cy="2089635"/>
          </a:xfrm>
        </p:spPr>
        <p:txBody>
          <a:bodyPr>
            <a:normAutofit/>
          </a:bodyPr>
          <a:lstStyle/>
          <a:p>
            <a:pPr algn="just">
              <a:buFont typeface="Arial" panose="020B0604020202020204" pitchFamily="34" charset="0"/>
              <a:buChar char="•"/>
            </a:pPr>
            <a:r>
              <a:rPr lang="en-US" sz="1800" b="1" dirty="0">
                <a:effectLst/>
                <a:latin typeface="Lucida Sans Unicode" panose="020B0602030504020204" pitchFamily="34" charset="0"/>
              </a:rPr>
              <a:t>Continuous Data</a:t>
            </a:r>
            <a:endParaRPr lang="en-US" sz="1800" dirty="0">
              <a:effectLst/>
            </a:endParaRPr>
          </a:p>
          <a:p>
            <a:pPr marL="0" indent="0" algn="just">
              <a:buNone/>
            </a:pPr>
            <a:r>
              <a:rPr lang="en-US" sz="1800" dirty="0">
                <a:effectLst/>
                <a:latin typeface="Lucida Sans Unicode" panose="020B0602030504020204" pitchFamily="34" charset="0"/>
              </a:rPr>
              <a:t>The precision of </a:t>
            </a:r>
            <a:r>
              <a:rPr lang="en-US" sz="1800" b="1" dirty="0">
                <a:effectLst/>
                <a:latin typeface="Lucida Sans Unicode" panose="020B0602030504020204" pitchFamily="34" charset="0"/>
              </a:rPr>
              <a:t>Continuous Data</a:t>
            </a:r>
            <a:r>
              <a:rPr lang="en-US" sz="1800" dirty="0">
                <a:effectLst/>
                <a:latin typeface="Lucida Sans Unicode" panose="020B0602030504020204" pitchFamily="34" charset="0"/>
              </a:rPr>
              <a:t> is limited only by how precisely the quantities are measured. </a:t>
            </a:r>
            <a:r>
              <a:rPr lang="en-US" sz="1800" b="1" dirty="0">
                <a:effectLst/>
                <a:latin typeface="Lucida Sans Unicode" panose="020B0602030504020204" pitchFamily="34" charset="0"/>
              </a:rPr>
              <a:t>For instance, </a:t>
            </a:r>
            <a:r>
              <a:rPr lang="en-US" sz="1800" dirty="0">
                <a:effectLst/>
                <a:latin typeface="Lucida Sans Unicode" panose="020B0602030504020204" pitchFamily="34" charset="0"/>
              </a:rPr>
              <a:t>we measure both the length of bus journey and athletic performances using the scale of time. In the first case, a clock or a wristwatch is sufficiently accurate, but in the second case, we would use a stopwatch or an even more sophisticated timing device. Further on you will find the terms discrete variable and continuous variable. </a:t>
            </a:r>
            <a:r>
              <a:rPr lang="en-US" sz="1800" b="1" dirty="0">
                <a:effectLst/>
                <a:latin typeface="Lucida Sans Unicode" panose="020B0602030504020204" pitchFamily="34" charset="0"/>
              </a:rPr>
              <a:t>A discrete variable has discrete values whereas a continuous variable has continuous values.</a:t>
            </a:r>
            <a:endParaRPr lang="en-US" sz="1800" dirty="0">
              <a:effectLst/>
            </a:endParaRPr>
          </a:p>
          <a:p>
            <a:endParaRPr lang="es-MX" sz="1800" dirty="0"/>
          </a:p>
        </p:txBody>
      </p:sp>
      <p:pic>
        <p:nvPicPr>
          <p:cNvPr id="7170" name="Picture 2">
            <a:extLst>
              <a:ext uri="{FF2B5EF4-FFF2-40B4-BE49-F238E27FC236}">
                <a16:creationId xmlns:a16="http://schemas.microsoft.com/office/drawing/2014/main" id="{C3F2F5C7-3AE9-3BD5-80C3-39F6E13426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0318" y="467948"/>
            <a:ext cx="8631118" cy="4300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772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C08BFD04-D16F-007C-D870-680397D8D5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025" y="0"/>
            <a:ext cx="89979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274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3E2A530-6378-761A-110B-25B46BB2E18C}"/>
              </a:ext>
            </a:extLst>
          </p:cNvPr>
          <p:cNvSpPr>
            <a:spLocks noGrp="1"/>
          </p:cNvSpPr>
          <p:nvPr>
            <p:ph idx="1"/>
          </p:nvPr>
        </p:nvSpPr>
        <p:spPr>
          <a:xfrm>
            <a:off x="677056" y="1435661"/>
            <a:ext cx="3961518" cy="695588"/>
          </a:xfrm>
        </p:spPr>
        <p:txBody>
          <a:bodyPr>
            <a:normAutofit/>
          </a:bodyPr>
          <a:lstStyle/>
          <a:p>
            <a:pPr marL="0" indent="0">
              <a:buNone/>
            </a:pPr>
            <a:r>
              <a:rPr lang="es-MX" sz="4000" b="1" dirty="0">
                <a:solidFill>
                  <a:srgbClr val="7030A0"/>
                </a:solidFill>
              </a:rPr>
              <a:t>Types of Data</a:t>
            </a:r>
          </a:p>
        </p:txBody>
      </p:sp>
      <p:pic>
        <p:nvPicPr>
          <p:cNvPr id="5" name="Imagen 4">
            <a:extLst>
              <a:ext uri="{FF2B5EF4-FFF2-40B4-BE49-F238E27FC236}">
                <a16:creationId xmlns:a16="http://schemas.microsoft.com/office/drawing/2014/main" id="{8A898B46-B3AD-983A-02B6-A8B8EE13C731}"/>
              </a:ext>
            </a:extLst>
          </p:cNvPr>
          <p:cNvPicPr>
            <a:picLocks noChangeAspect="1"/>
          </p:cNvPicPr>
          <p:nvPr/>
        </p:nvPicPr>
        <p:blipFill>
          <a:blip r:embed="rId2"/>
          <a:stretch>
            <a:fillRect/>
          </a:stretch>
        </p:blipFill>
        <p:spPr>
          <a:xfrm>
            <a:off x="5686988" y="329409"/>
            <a:ext cx="6290448" cy="3603680"/>
          </a:xfrm>
          <a:prstGeom prst="rect">
            <a:avLst/>
          </a:prstGeom>
        </p:spPr>
      </p:pic>
      <p:pic>
        <p:nvPicPr>
          <p:cNvPr id="7" name="Imagen 6">
            <a:extLst>
              <a:ext uri="{FF2B5EF4-FFF2-40B4-BE49-F238E27FC236}">
                <a16:creationId xmlns:a16="http://schemas.microsoft.com/office/drawing/2014/main" id="{4570AEFE-6C4B-260A-1D2C-7E0AB2C163AD}"/>
              </a:ext>
            </a:extLst>
          </p:cNvPr>
          <p:cNvPicPr>
            <a:picLocks noChangeAspect="1"/>
          </p:cNvPicPr>
          <p:nvPr/>
        </p:nvPicPr>
        <p:blipFill>
          <a:blip r:embed="rId3"/>
          <a:stretch>
            <a:fillRect/>
          </a:stretch>
        </p:blipFill>
        <p:spPr>
          <a:xfrm>
            <a:off x="214564" y="3589946"/>
            <a:ext cx="6090121" cy="2909593"/>
          </a:xfrm>
          <a:prstGeom prst="rect">
            <a:avLst/>
          </a:prstGeom>
        </p:spPr>
      </p:pic>
    </p:spTree>
    <p:extLst>
      <p:ext uri="{BB962C8B-B14F-4D97-AF65-F5344CB8AC3E}">
        <p14:creationId xmlns:p14="http://schemas.microsoft.com/office/powerpoint/2010/main" val="3780572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541B1D7-D5B0-9BB6-5566-E3788013572E}"/>
              </a:ext>
            </a:extLst>
          </p:cNvPr>
          <p:cNvPicPr>
            <a:picLocks noChangeAspect="1"/>
          </p:cNvPicPr>
          <p:nvPr/>
        </p:nvPicPr>
        <p:blipFill>
          <a:blip r:embed="rId2"/>
          <a:stretch>
            <a:fillRect/>
          </a:stretch>
        </p:blipFill>
        <p:spPr>
          <a:xfrm>
            <a:off x="659009" y="89684"/>
            <a:ext cx="10873982" cy="6678631"/>
          </a:xfrm>
          <a:prstGeom prst="rect">
            <a:avLst/>
          </a:prstGeom>
        </p:spPr>
      </p:pic>
    </p:spTree>
    <p:extLst>
      <p:ext uri="{BB962C8B-B14F-4D97-AF65-F5344CB8AC3E}">
        <p14:creationId xmlns:p14="http://schemas.microsoft.com/office/powerpoint/2010/main" val="2414637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2637569-A5E1-E917-EC51-618E530586E3}"/>
              </a:ext>
            </a:extLst>
          </p:cNvPr>
          <p:cNvSpPr>
            <a:spLocks noGrp="1"/>
          </p:cNvSpPr>
          <p:nvPr>
            <p:ph idx="1"/>
          </p:nvPr>
        </p:nvSpPr>
        <p:spPr>
          <a:xfrm>
            <a:off x="201705" y="159777"/>
            <a:ext cx="11672048" cy="6538445"/>
          </a:xfrm>
        </p:spPr>
        <p:txBody>
          <a:bodyPr>
            <a:normAutofit fontScale="92500" lnSpcReduction="20000"/>
          </a:bodyPr>
          <a:lstStyle/>
          <a:p>
            <a:pPr marL="0" indent="0" algn="just">
              <a:buNone/>
            </a:pPr>
            <a:r>
              <a:rPr lang="en-US" sz="2000" b="1" dirty="0">
                <a:effectLst/>
                <a:latin typeface="Abadi" panose="020B0604020104020204" pitchFamily="34" charset="0"/>
              </a:rPr>
              <a:t>		TYPES OF DATA (Continue)</a:t>
            </a:r>
          </a:p>
          <a:p>
            <a:pPr algn="just">
              <a:buFont typeface="Arial" panose="020B0604020202020204" pitchFamily="34" charset="0"/>
              <a:buChar char="•"/>
            </a:pPr>
            <a:r>
              <a:rPr lang="en-US" sz="2000" b="1" dirty="0">
                <a:effectLst/>
                <a:latin typeface="Abadi" panose="020B0604020104020204" pitchFamily="34" charset="0"/>
              </a:rPr>
              <a:t>Structure Data</a:t>
            </a:r>
            <a:endParaRPr lang="en-US" sz="2000" dirty="0">
              <a:effectLst/>
              <a:latin typeface="Abadi" panose="020B0604020104020204" pitchFamily="34" charset="0"/>
            </a:endParaRPr>
          </a:p>
          <a:p>
            <a:pPr marL="0" indent="0" algn="just">
              <a:buNone/>
            </a:pPr>
            <a:r>
              <a:rPr lang="en-US" sz="2000" dirty="0">
                <a:effectLst/>
                <a:latin typeface="Abadi" panose="020B0604020104020204" pitchFamily="34" charset="0"/>
              </a:rPr>
              <a:t>term used</a:t>
            </a:r>
            <a:r>
              <a:rPr lang="en-US" sz="2000" b="1" dirty="0">
                <a:effectLst/>
                <a:latin typeface="Abadi" panose="020B0604020104020204" pitchFamily="34" charset="0"/>
              </a:rPr>
              <a:t> </a:t>
            </a:r>
            <a:r>
              <a:rPr lang="en-US" sz="2000" b="1" dirty="0">
                <a:solidFill>
                  <a:srgbClr val="7030A0"/>
                </a:solidFill>
                <a:effectLst/>
                <a:latin typeface="Abadi" panose="020B0604020104020204" pitchFamily="34" charset="0"/>
              </a:rPr>
              <a:t>when it is clear what data elements exist, where, and in what form</a:t>
            </a:r>
            <a:r>
              <a:rPr lang="en-US" sz="2000" b="1" dirty="0">
                <a:effectLst/>
                <a:latin typeface="Abadi" panose="020B0604020104020204" pitchFamily="34" charset="0"/>
              </a:rPr>
              <a:t>.</a:t>
            </a:r>
            <a:r>
              <a:rPr lang="en-US" sz="2000" dirty="0">
                <a:effectLst/>
                <a:latin typeface="Abadi" panose="020B0604020104020204" pitchFamily="34" charset="0"/>
              </a:rPr>
              <a:t> In its most simple form, </a:t>
            </a:r>
            <a:r>
              <a:rPr lang="en-US" sz="2000" b="1" dirty="0">
                <a:effectLst/>
                <a:latin typeface="Abadi" panose="020B0604020104020204" pitchFamily="34" charset="0"/>
              </a:rPr>
              <a:t>structured data is a fixed record layout; </a:t>
            </a:r>
            <a:r>
              <a:rPr lang="en-US" sz="2000" dirty="0">
                <a:effectLst/>
                <a:latin typeface="Abadi" panose="020B0604020104020204" pitchFamily="34" charset="0"/>
              </a:rPr>
              <a:t>however, there are variable record layouts, including XML that make it clear what data points exist, where, and in what form.</a:t>
            </a:r>
          </a:p>
          <a:p>
            <a:pPr marL="0" indent="0">
              <a:buNone/>
            </a:pPr>
            <a:r>
              <a:rPr lang="en-US" sz="2000" dirty="0">
                <a:effectLst/>
                <a:latin typeface="Abadi" panose="020B0604020104020204" pitchFamily="34" charset="0"/>
              </a:rPr>
              <a:t>The most common form of structured data is</a:t>
            </a:r>
            <a:r>
              <a:rPr lang="en-US" sz="2000" b="1" dirty="0">
                <a:effectLst/>
                <a:latin typeface="Abadi" panose="020B0604020104020204" pitchFamily="34" charset="0"/>
              </a:rPr>
              <a:t> file and database data.</a:t>
            </a:r>
            <a:r>
              <a:rPr lang="en-US" sz="2000" dirty="0">
                <a:effectLst/>
                <a:latin typeface="Abadi" panose="020B0604020104020204" pitchFamily="34" charset="0"/>
              </a:rPr>
              <a:t> This includes the content of the many databases and files within an enterprise company where there is a formal file layout or database schema. This data is typically the result of business applications collecting books and records data for the enterprise.</a:t>
            </a:r>
          </a:p>
          <a:p>
            <a:pPr algn="just">
              <a:buFont typeface="Arial" panose="020B0604020202020204" pitchFamily="34" charset="0"/>
              <a:buChar char="•"/>
            </a:pPr>
            <a:r>
              <a:rPr lang="en-US" sz="2000" b="1" dirty="0">
                <a:effectLst/>
                <a:latin typeface="Abadi" panose="020B0604020104020204" pitchFamily="34" charset="0"/>
              </a:rPr>
              <a:t>Unstructured Data</a:t>
            </a:r>
            <a:endParaRPr lang="en-US" sz="2000" dirty="0">
              <a:effectLst/>
              <a:latin typeface="Abadi" panose="020B0604020104020204" pitchFamily="34" charset="0"/>
            </a:endParaRPr>
          </a:p>
          <a:p>
            <a:pPr marL="0" indent="0" algn="just">
              <a:buNone/>
            </a:pPr>
            <a:r>
              <a:rPr lang="en-US" sz="2000" dirty="0">
                <a:effectLst/>
                <a:latin typeface="Abadi" panose="020B0604020104020204" pitchFamily="34" charset="0"/>
              </a:rPr>
              <a:t>term used </a:t>
            </a:r>
            <a:r>
              <a:rPr lang="en-US" sz="2000" b="1" dirty="0">
                <a:solidFill>
                  <a:srgbClr val="7030A0"/>
                </a:solidFill>
                <a:effectLst/>
                <a:latin typeface="Abadi" panose="020B0604020104020204" pitchFamily="34" charset="0"/>
              </a:rPr>
              <a:t>when it is not clear what data elements exist, where they exist, and the form they may be in</a:t>
            </a:r>
            <a:r>
              <a:rPr lang="en-US" sz="2000" dirty="0">
                <a:solidFill>
                  <a:srgbClr val="7030A0"/>
                </a:solidFill>
                <a:effectLst/>
                <a:latin typeface="Abadi" panose="020B0604020104020204" pitchFamily="34" charset="0"/>
              </a:rPr>
              <a:t>. </a:t>
            </a:r>
            <a:r>
              <a:rPr lang="en-US" sz="2000" dirty="0">
                <a:effectLst/>
                <a:latin typeface="Abadi" panose="020B0604020104020204" pitchFamily="34" charset="0"/>
              </a:rPr>
              <a:t>Common </a:t>
            </a:r>
            <a:r>
              <a:rPr lang="en-US" sz="2000" b="1" dirty="0">
                <a:effectLst/>
                <a:latin typeface="Abadi" panose="020B0604020104020204" pitchFamily="34" charset="0"/>
              </a:rPr>
              <a:t>examples</a:t>
            </a:r>
            <a:r>
              <a:rPr lang="en-US" sz="2000" dirty="0">
                <a:effectLst/>
                <a:latin typeface="Abadi" panose="020B0604020104020204" pitchFamily="34" charset="0"/>
              </a:rPr>
              <a:t> include written or spoken language, although heuristics can often be applied to discern some sampling of structured data from them.</a:t>
            </a:r>
          </a:p>
          <a:p>
            <a:pPr marL="0" indent="0" algn="just">
              <a:buNone/>
            </a:pPr>
            <a:r>
              <a:rPr lang="en-US" sz="2000" dirty="0">
                <a:effectLst/>
                <a:latin typeface="Abadi" panose="020B0604020104020204" pitchFamily="34" charset="0"/>
              </a:rPr>
              <a:t>The most unstructured data</a:t>
            </a:r>
            <a:r>
              <a:rPr lang="en-US" sz="2000" b="1" dirty="0">
                <a:effectLst/>
                <a:latin typeface="Abadi" panose="020B0604020104020204" pitchFamily="34" charset="0"/>
              </a:rPr>
              <a:t> does not even have data elements.</a:t>
            </a:r>
            <a:r>
              <a:rPr lang="en-US" sz="2000" dirty="0">
                <a:effectLst/>
                <a:latin typeface="Abadi" panose="020B0604020104020204" pitchFamily="34" charset="0"/>
              </a:rPr>
              <a:t> These forms of unstructured data include signal feeds from sensors involving streaming video, sound, radar, radio waves, sonar, light sensors, and charged particle detectors.</a:t>
            </a:r>
          </a:p>
          <a:p>
            <a:pPr marL="0" indent="0" algn="just">
              <a:buNone/>
            </a:pPr>
            <a:r>
              <a:rPr lang="en-US" sz="2000" dirty="0">
                <a:effectLst/>
                <a:latin typeface="Abadi" panose="020B0604020104020204" pitchFamily="34" charset="0"/>
              </a:rPr>
              <a:t>Often some degree of structured data may be known or inferred with even these forms of unstructured data, such as its time, location, source, and direction.</a:t>
            </a:r>
          </a:p>
          <a:p>
            <a:pPr algn="just">
              <a:buFont typeface="Arial" panose="020B0604020202020204" pitchFamily="34" charset="0"/>
              <a:buChar char="•"/>
            </a:pPr>
            <a:r>
              <a:rPr lang="en-US" sz="2000" b="1" dirty="0">
                <a:effectLst/>
                <a:latin typeface="Abadi" panose="020B0604020104020204" pitchFamily="34" charset="0"/>
              </a:rPr>
              <a:t>Semi-Structured Data</a:t>
            </a:r>
            <a:endParaRPr lang="en-US" sz="2000" dirty="0">
              <a:effectLst/>
              <a:latin typeface="Abadi" panose="020B0604020104020204" pitchFamily="34" charset="0"/>
            </a:endParaRPr>
          </a:p>
          <a:p>
            <a:pPr marL="0" indent="0" algn="just">
              <a:buNone/>
            </a:pPr>
            <a:r>
              <a:rPr lang="en-US" sz="2000" dirty="0">
                <a:effectLst/>
                <a:latin typeface="Abadi" panose="020B0604020104020204" pitchFamily="34" charset="0"/>
              </a:rPr>
              <a:t>term used </a:t>
            </a:r>
            <a:r>
              <a:rPr lang="en-US" sz="2000" b="1" dirty="0">
                <a:effectLst/>
                <a:latin typeface="Abadi" panose="020B0604020104020204" pitchFamily="34" charset="0"/>
              </a:rPr>
              <a:t>when it is clear that there is some </a:t>
            </a:r>
            <a:r>
              <a:rPr lang="en-US" sz="2000" b="1" dirty="0">
                <a:solidFill>
                  <a:srgbClr val="7030A0"/>
                </a:solidFill>
                <a:effectLst/>
                <a:latin typeface="Abadi" panose="020B0604020104020204" pitchFamily="34" charset="0"/>
              </a:rPr>
              <a:t>combination of structured and unstructured data</a:t>
            </a:r>
            <a:r>
              <a:rPr lang="en-US" sz="2000" b="1" dirty="0">
                <a:effectLst/>
                <a:latin typeface="Abadi" panose="020B0604020104020204" pitchFamily="34" charset="0"/>
              </a:rPr>
              <a:t>,</a:t>
            </a:r>
            <a:r>
              <a:rPr lang="en-US" sz="2000" dirty="0">
                <a:effectLst/>
                <a:latin typeface="Abadi" panose="020B0604020104020204" pitchFamily="34" charset="0"/>
              </a:rPr>
              <a:t> which often represents the largest amount of data in size across almost every enterprise.</a:t>
            </a:r>
          </a:p>
          <a:p>
            <a:pPr marL="0" indent="0" algn="just">
              <a:buNone/>
            </a:pPr>
            <a:r>
              <a:rPr lang="en-US" sz="2000" dirty="0">
                <a:effectLst/>
                <a:latin typeface="Abadi" panose="020B0604020104020204" pitchFamily="34" charset="0"/>
              </a:rPr>
              <a:t>The </a:t>
            </a:r>
            <a:r>
              <a:rPr lang="en-US" sz="2000" b="1" dirty="0">
                <a:effectLst/>
                <a:latin typeface="Abadi" panose="020B0604020104020204" pitchFamily="34" charset="0"/>
              </a:rPr>
              <a:t>most common forms</a:t>
            </a:r>
            <a:r>
              <a:rPr lang="en-US" sz="2000" dirty="0">
                <a:effectLst/>
                <a:latin typeface="Abadi" panose="020B0604020104020204" pitchFamily="34" charset="0"/>
              </a:rPr>
              <a:t> of semi-structured data</a:t>
            </a:r>
            <a:r>
              <a:rPr lang="en-US" sz="2000" b="1" dirty="0">
                <a:effectLst/>
                <a:latin typeface="Abadi" panose="020B0604020104020204" pitchFamily="34" charset="0"/>
              </a:rPr>
              <a:t> include electronic documents,</a:t>
            </a:r>
            <a:r>
              <a:rPr lang="en-US" sz="2000" dirty="0">
                <a:effectLst/>
                <a:latin typeface="Abadi" panose="020B0604020104020204" pitchFamily="34" charset="0"/>
              </a:rPr>
              <a:t> such as PDFs, diagrams, presentations, word processing documents, and spreadsheet documents, as distinct from spreadsheets that strictly represent flat files of structured data. Another common form of semi-structured data includes messages that originate from individuals, such as </a:t>
            </a:r>
            <a:r>
              <a:rPr lang="en-US" sz="2000" b="1" dirty="0">
                <a:effectLst/>
                <a:latin typeface="Abadi" panose="020B0604020104020204" pitchFamily="34" charset="0"/>
              </a:rPr>
              <a:t>email, text messages, and tweets.</a:t>
            </a:r>
            <a:endParaRPr lang="en-US" sz="2000" dirty="0">
              <a:effectLst/>
              <a:latin typeface="Abadi" panose="020B0604020104020204" pitchFamily="34" charset="0"/>
            </a:endParaRPr>
          </a:p>
        </p:txBody>
      </p:sp>
    </p:spTree>
    <p:extLst>
      <p:ext uri="{BB962C8B-B14F-4D97-AF65-F5344CB8AC3E}">
        <p14:creationId xmlns:p14="http://schemas.microsoft.com/office/powerpoint/2010/main" val="1102766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269A32B-A661-ED92-5BD6-0D54CA990D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86" b="3170"/>
          <a:stretch/>
        </p:blipFill>
        <p:spPr bwMode="auto">
          <a:xfrm>
            <a:off x="803644" y="0"/>
            <a:ext cx="1058471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76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4DD5BC8-4293-9091-9A99-2493F9350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252413"/>
            <a:ext cx="12077700" cy="635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293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5A00E03-1066-0FCC-003F-8D149FD4DFEA}"/>
              </a:ext>
            </a:extLst>
          </p:cNvPr>
          <p:cNvSpPr>
            <a:spLocks noGrp="1"/>
          </p:cNvSpPr>
          <p:nvPr>
            <p:ph idx="1"/>
          </p:nvPr>
        </p:nvSpPr>
        <p:spPr>
          <a:xfrm>
            <a:off x="448234" y="413684"/>
            <a:ext cx="11156577" cy="6014010"/>
          </a:xfrm>
        </p:spPr>
        <p:txBody>
          <a:bodyPr>
            <a:normAutofit fontScale="70000" lnSpcReduction="20000"/>
          </a:bodyPr>
          <a:lstStyle/>
          <a:p>
            <a:pPr algn="just">
              <a:buFont typeface="Arial" panose="020B0604020202020204" pitchFamily="34" charset="0"/>
              <a:buChar char="•"/>
            </a:pPr>
            <a:r>
              <a:rPr lang="en-US" b="1" dirty="0">
                <a:solidFill>
                  <a:srgbClr val="00B050"/>
                </a:solidFill>
                <a:effectLst/>
                <a:latin typeface="Lucida Sans Unicode" panose="020B0602030504020204" pitchFamily="34" charset="0"/>
              </a:rPr>
              <a:t>Interval (or Scale) Data</a:t>
            </a:r>
            <a:r>
              <a:rPr lang="en-US" dirty="0">
                <a:solidFill>
                  <a:srgbClr val="00B050"/>
                </a:solidFill>
                <a:effectLst/>
                <a:latin typeface="Lucida Sans Unicode" panose="020B0602030504020204" pitchFamily="34" charset="0"/>
              </a:rPr>
              <a:t> </a:t>
            </a:r>
            <a:r>
              <a:rPr lang="en-US" dirty="0">
                <a:effectLst/>
                <a:latin typeface="Lucida Sans Unicode" panose="020B0602030504020204" pitchFamily="34" charset="0"/>
              </a:rPr>
              <a:t>are values recorded along </a:t>
            </a:r>
            <a:r>
              <a:rPr lang="en-US" dirty="0">
                <a:solidFill>
                  <a:srgbClr val="00B050"/>
                </a:solidFill>
                <a:effectLst/>
                <a:latin typeface="Lucida Sans Unicode" panose="020B0602030504020204" pitchFamily="34" charset="0"/>
              </a:rPr>
              <a:t>a </a:t>
            </a:r>
            <a:r>
              <a:rPr lang="en-US" b="1" dirty="0">
                <a:solidFill>
                  <a:srgbClr val="00B050"/>
                </a:solidFill>
                <a:effectLst/>
                <a:latin typeface="Lucida Sans Unicode" panose="020B0602030504020204" pitchFamily="34" charset="0"/>
              </a:rPr>
              <a:t>numeric scale</a:t>
            </a:r>
            <a:r>
              <a:rPr lang="en-US" b="1" dirty="0">
                <a:effectLst/>
                <a:latin typeface="Lucida Sans Unicode" panose="020B0602030504020204" pitchFamily="34" charset="0"/>
              </a:rPr>
              <a:t>, e.g.</a:t>
            </a:r>
            <a:r>
              <a:rPr lang="en-US" dirty="0">
                <a:effectLst/>
                <a:latin typeface="Lucida Sans Unicode" panose="020B0602030504020204" pitchFamily="34" charset="0"/>
              </a:rPr>
              <a:t> reading the length along a ruler, or noting an output reading on a PH meter. The differences (intervals) on the scale represent true measures, e.g. the difference between 40 degrees Celsius and 80 degrees Celsius is twice the temperature difference between 0 degrees Celsius and 20 degrees Celsius.  </a:t>
            </a:r>
            <a:r>
              <a:rPr lang="en-US" b="1" dirty="0">
                <a:effectLst/>
                <a:latin typeface="Lucida Sans Unicode" panose="020B0602030504020204" pitchFamily="34" charset="0"/>
              </a:rPr>
              <a:t>Interval data can be discrete,</a:t>
            </a:r>
            <a:r>
              <a:rPr lang="en-US" dirty="0">
                <a:effectLst/>
                <a:latin typeface="Lucida Sans Unicode" panose="020B0602030504020204" pitchFamily="34" charset="0"/>
              </a:rPr>
              <a:t> where values are recorded to a limited precision or continuous, in which values can be recorded to any possible precision.</a:t>
            </a:r>
            <a:endParaRPr lang="en-US" dirty="0">
              <a:effectLst/>
            </a:endParaRPr>
          </a:p>
          <a:p>
            <a:pPr algn="just">
              <a:buFont typeface="Arial" panose="020B0604020202020204" pitchFamily="34" charset="0"/>
              <a:buChar char="•"/>
            </a:pPr>
            <a:r>
              <a:rPr lang="en-US" b="1" dirty="0">
                <a:solidFill>
                  <a:srgbClr val="FF0000"/>
                </a:solidFill>
                <a:effectLst/>
                <a:latin typeface="Lucida Sans Unicode" panose="020B0602030504020204" pitchFamily="34" charset="0"/>
              </a:rPr>
              <a:t>Ordinal Data</a:t>
            </a:r>
            <a:r>
              <a:rPr lang="en-US" dirty="0">
                <a:solidFill>
                  <a:srgbClr val="FF0000"/>
                </a:solidFill>
                <a:effectLst/>
                <a:latin typeface="Lucida Sans Unicode" panose="020B0602030504020204" pitchFamily="34" charset="0"/>
              </a:rPr>
              <a:t> </a:t>
            </a:r>
            <a:r>
              <a:rPr lang="en-US" dirty="0">
                <a:effectLst/>
                <a:latin typeface="Lucida Sans Unicode" panose="020B0602030504020204" pitchFamily="34" charset="0"/>
              </a:rPr>
              <a:t>is </a:t>
            </a:r>
            <a:r>
              <a:rPr lang="en-US" b="1" dirty="0">
                <a:effectLst/>
                <a:latin typeface="Lucida Sans Unicode" panose="020B0602030504020204" pitchFamily="34" charset="0"/>
              </a:rPr>
              <a:t>nominal </a:t>
            </a:r>
            <a:r>
              <a:rPr lang="en-US" b="1" dirty="0">
                <a:solidFill>
                  <a:srgbClr val="FF0000"/>
                </a:solidFill>
                <a:effectLst/>
                <a:latin typeface="Lucida Sans Unicode" panose="020B0602030504020204" pitchFamily="34" charset="0"/>
              </a:rPr>
              <a:t>data where the different categories show a sense of progression that can be represented by numerical values</a:t>
            </a:r>
            <a:r>
              <a:rPr lang="en-US" b="1" dirty="0">
                <a:effectLst/>
                <a:latin typeface="Lucida Sans Unicode" panose="020B0602030504020204" pitchFamily="34" charset="0"/>
              </a:rPr>
              <a:t>. For example, </a:t>
            </a:r>
            <a:r>
              <a:rPr lang="en-US" dirty="0">
                <a:effectLst/>
                <a:latin typeface="Lucida Sans Unicode" panose="020B0602030504020204" pitchFamily="34" charset="0"/>
              </a:rPr>
              <a:t>the assessment of quality defined by poor, satisfactory good, excellent, could also be defined by 1,2,3,4. However, the values are not interval data because of the difference between excellent 4. And satisfactory 2. Cannot be assumed to be twice the difference between the good 3. And satisfactory.</a:t>
            </a:r>
            <a:endParaRPr lang="en-US" dirty="0">
              <a:effectLst/>
            </a:endParaRPr>
          </a:p>
          <a:p>
            <a:pPr algn="just">
              <a:buFont typeface="Arial" panose="020B0604020202020204" pitchFamily="34" charset="0"/>
              <a:buChar char="•"/>
            </a:pPr>
            <a:r>
              <a:rPr lang="en-US" b="1" dirty="0">
                <a:solidFill>
                  <a:srgbClr val="00B0F0"/>
                </a:solidFill>
                <a:effectLst/>
                <a:latin typeface="Lucida Sans Unicode" panose="020B0602030504020204" pitchFamily="34" charset="0"/>
              </a:rPr>
              <a:t>Categorical Data</a:t>
            </a:r>
            <a:r>
              <a:rPr lang="en-US" dirty="0">
                <a:solidFill>
                  <a:srgbClr val="00B0F0"/>
                </a:solidFill>
                <a:effectLst/>
                <a:latin typeface="Lucida Sans Unicode" panose="020B0602030504020204" pitchFamily="34" charset="0"/>
              </a:rPr>
              <a:t> </a:t>
            </a:r>
            <a:r>
              <a:rPr lang="en-US" dirty="0">
                <a:effectLst/>
                <a:latin typeface="Lucida Sans Unicode" panose="020B0602030504020204" pitchFamily="34" charset="0"/>
              </a:rPr>
              <a:t>is data that has been put into </a:t>
            </a:r>
            <a:r>
              <a:rPr lang="en-US" b="1" dirty="0">
                <a:solidFill>
                  <a:srgbClr val="00B0F0"/>
                </a:solidFill>
                <a:effectLst/>
                <a:latin typeface="Lucida Sans Unicode" panose="020B0602030504020204" pitchFamily="34" charset="0"/>
              </a:rPr>
              <a:t>specific categories</a:t>
            </a:r>
            <a:r>
              <a:rPr lang="en-US" dirty="0">
                <a:solidFill>
                  <a:srgbClr val="00B0F0"/>
                </a:solidFill>
                <a:effectLst/>
                <a:latin typeface="Lucida Sans Unicode" panose="020B0602030504020204" pitchFamily="34" charset="0"/>
              </a:rPr>
              <a:t>. </a:t>
            </a:r>
            <a:r>
              <a:rPr lang="en-US" dirty="0">
                <a:effectLst/>
                <a:latin typeface="Lucida Sans Unicode" panose="020B0602030504020204" pitchFamily="34" charset="0"/>
              </a:rPr>
              <a:t>Nominal data is a natural example of categorical data, but</a:t>
            </a:r>
            <a:r>
              <a:rPr lang="en-US" b="1" dirty="0">
                <a:effectLst/>
                <a:latin typeface="Lucida Sans Unicode" panose="020B0602030504020204" pitchFamily="34" charset="0"/>
              </a:rPr>
              <a:t> </a:t>
            </a:r>
            <a:r>
              <a:rPr lang="en-US" b="1" dirty="0">
                <a:solidFill>
                  <a:srgbClr val="00B0F0"/>
                </a:solidFill>
                <a:effectLst/>
                <a:latin typeface="Lucida Sans Unicode" panose="020B0602030504020204" pitchFamily="34" charset="0"/>
              </a:rPr>
              <a:t>ordinal data with a limited number of values can also be treated as categorical data</a:t>
            </a:r>
            <a:r>
              <a:rPr lang="en-US" b="1" dirty="0">
                <a:effectLst/>
                <a:latin typeface="Lucida Sans Unicode" panose="020B0602030504020204" pitchFamily="34" charset="0"/>
              </a:rPr>
              <a:t>.</a:t>
            </a:r>
            <a:r>
              <a:rPr lang="en-US" dirty="0">
                <a:effectLst/>
                <a:latin typeface="Lucida Sans Unicode" panose="020B0602030504020204" pitchFamily="34" charset="0"/>
              </a:rPr>
              <a:t> Interval data can be grouped into categories by binning (8.1.8), and the number (frequencies) of values in each category can be ‘counted’ using tabulation (8.1.7). The analysis of categorical data is developed with chi-squared analysis in section 3.7.</a:t>
            </a:r>
            <a:endParaRPr lang="en-US" dirty="0">
              <a:effectLst/>
            </a:endParaRPr>
          </a:p>
          <a:p>
            <a:pPr algn="just">
              <a:buFont typeface="Arial" panose="020B0604020202020204" pitchFamily="34" charset="0"/>
              <a:buChar char="•"/>
            </a:pPr>
            <a:r>
              <a:rPr lang="en-US" b="1" dirty="0">
                <a:solidFill>
                  <a:srgbClr val="7030A0"/>
                </a:solidFill>
                <a:effectLst/>
                <a:latin typeface="Lucida Sans Unicode" panose="020B0602030504020204" pitchFamily="34" charset="0"/>
              </a:rPr>
              <a:t>Ratio Data </a:t>
            </a:r>
            <a:r>
              <a:rPr lang="en-US" dirty="0">
                <a:effectLst/>
                <a:latin typeface="Lucida Sans Unicode" panose="020B0602030504020204" pitchFamily="34" charset="0"/>
              </a:rPr>
              <a:t>is </a:t>
            </a:r>
            <a:r>
              <a:rPr lang="en-US" b="1" dirty="0">
                <a:solidFill>
                  <a:srgbClr val="7030A0"/>
                </a:solidFill>
                <a:effectLst/>
                <a:latin typeface="Lucida Sans Unicode" panose="020B0602030504020204" pitchFamily="34" charset="0"/>
              </a:rPr>
              <a:t>interval data where the ‘0’ value equates to a true zero in a scientific context. </a:t>
            </a:r>
            <a:r>
              <a:rPr lang="en-US" b="1" dirty="0">
                <a:effectLst/>
                <a:latin typeface="Lucida Sans Unicode" panose="020B0602030504020204" pitchFamily="34" charset="0"/>
              </a:rPr>
              <a:t>For example,</a:t>
            </a:r>
            <a:r>
              <a:rPr lang="en-US" dirty="0">
                <a:effectLst/>
                <a:latin typeface="Lucida Sans Unicode" panose="020B0602030504020204" pitchFamily="34" charset="0"/>
              </a:rPr>
              <a:t> the Kelvin and Celsius temperature scales both have the same interval of one degree, but the Kelvin scale is not ratio data because it only defined o degree Celsius as the triple point of water. 100 degree K is twice the thermodynamic temperature of 50 degree Celsius K, but 100 degree Celsius (373 degrees K) is not twice the thermodynamic temperature of 50 degree Celsius (323 degrees K). </a:t>
            </a:r>
            <a:endParaRPr lang="en-US" dirty="0">
              <a:effectLst/>
            </a:endParaRPr>
          </a:p>
          <a:p>
            <a:endParaRPr lang="es-MX" dirty="0"/>
          </a:p>
        </p:txBody>
      </p:sp>
    </p:spTree>
    <p:extLst>
      <p:ext uri="{BB962C8B-B14F-4D97-AF65-F5344CB8AC3E}">
        <p14:creationId xmlns:p14="http://schemas.microsoft.com/office/powerpoint/2010/main" val="139034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63202E-23CC-F18C-3142-D826C1A746F3}"/>
              </a:ext>
            </a:extLst>
          </p:cNvPr>
          <p:cNvSpPr>
            <a:spLocks noGrp="1"/>
          </p:cNvSpPr>
          <p:nvPr>
            <p:ph type="title"/>
          </p:nvPr>
        </p:nvSpPr>
        <p:spPr>
          <a:xfrm>
            <a:off x="407894" y="217208"/>
            <a:ext cx="10515600" cy="1046816"/>
          </a:xfrm>
        </p:spPr>
        <p:txBody>
          <a:bodyPr>
            <a:normAutofit/>
          </a:bodyPr>
          <a:lstStyle/>
          <a:p>
            <a:r>
              <a:rPr lang="es-MX" sz="6000" b="1" dirty="0">
                <a:solidFill>
                  <a:schemeClr val="accent5"/>
                </a:solidFill>
              </a:rPr>
              <a:t>Concept</a:t>
            </a:r>
          </a:p>
        </p:txBody>
      </p:sp>
      <p:pic>
        <p:nvPicPr>
          <p:cNvPr id="8" name="Imagen 7">
            <a:extLst>
              <a:ext uri="{FF2B5EF4-FFF2-40B4-BE49-F238E27FC236}">
                <a16:creationId xmlns:a16="http://schemas.microsoft.com/office/drawing/2014/main" id="{9B3D63CB-2EAD-1FDC-72AE-B96E52958775}"/>
              </a:ext>
            </a:extLst>
          </p:cNvPr>
          <p:cNvPicPr>
            <a:picLocks noChangeAspect="1"/>
          </p:cNvPicPr>
          <p:nvPr/>
        </p:nvPicPr>
        <p:blipFill>
          <a:blip r:embed="rId2"/>
          <a:stretch>
            <a:fillRect/>
          </a:stretch>
        </p:blipFill>
        <p:spPr>
          <a:xfrm>
            <a:off x="7150307" y="253276"/>
            <a:ext cx="5088521" cy="3872451"/>
          </a:xfrm>
          <a:prstGeom prst="rect">
            <a:avLst/>
          </a:prstGeom>
        </p:spPr>
      </p:pic>
      <p:pic>
        <p:nvPicPr>
          <p:cNvPr id="9" name="Imagen 8">
            <a:extLst>
              <a:ext uri="{FF2B5EF4-FFF2-40B4-BE49-F238E27FC236}">
                <a16:creationId xmlns:a16="http://schemas.microsoft.com/office/drawing/2014/main" id="{2FFF4800-68AF-7C89-E527-D63E71455921}"/>
              </a:ext>
            </a:extLst>
          </p:cNvPr>
          <p:cNvPicPr>
            <a:picLocks noChangeAspect="1"/>
          </p:cNvPicPr>
          <p:nvPr/>
        </p:nvPicPr>
        <p:blipFill>
          <a:blip r:embed="rId3"/>
          <a:stretch>
            <a:fillRect/>
          </a:stretch>
        </p:blipFill>
        <p:spPr>
          <a:xfrm>
            <a:off x="372939" y="1750267"/>
            <a:ext cx="9020668" cy="4387437"/>
          </a:xfrm>
          <a:prstGeom prst="rect">
            <a:avLst/>
          </a:prstGeom>
        </p:spPr>
      </p:pic>
    </p:spTree>
    <p:extLst>
      <p:ext uri="{BB962C8B-B14F-4D97-AF65-F5344CB8AC3E}">
        <p14:creationId xmlns:p14="http://schemas.microsoft.com/office/powerpoint/2010/main" val="1258926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A590FB4-5D00-1223-0798-EA5C6AEF7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244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100540F-3D70-89B2-5623-5DD05DB704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74" y="387935"/>
            <a:ext cx="5182715" cy="2145403"/>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3E91AF6A-B403-4F84-36DE-089B0B28D55B}"/>
              </a:ext>
            </a:extLst>
          </p:cNvPr>
          <p:cNvPicPr>
            <a:picLocks noChangeAspect="1"/>
          </p:cNvPicPr>
          <p:nvPr/>
        </p:nvPicPr>
        <p:blipFill>
          <a:blip r:embed="rId3"/>
          <a:stretch>
            <a:fillRect/>
          </a:stretch>
        </p:blipFill>
        <p:spPr>
          <a:xfrm>
            <a:off x="5622741" y="53877"/>
            <a:ext cx="6713099" cy="4308614"/>
          </a:xfrm>
          <a:prstGeom prst="rect">
            <a:avLst/>
          </a:prstGeom>
        </p:spPr>
      </p:pic>
      <p:sp>
        <p:nvSpPr>
          <p:cNvPr id="7" name="CuadroTexto 6">
            <a:extLst>
              <a:ext uri="{FF2B5EF4-FFF2-40B4-BE49-F238E27FC236}">
                <a16:creationId xmlns:a16="http://schemas.microsoft.com/office/drawing/2014/main" id="{58AB00CB-7B11-BED4-007B-131A650B3159}"/>
              </a:ext>
            </a:extLst>
          </p:cNvPr>
          <p:cNvSpPr txBox="1"/>
          <p:nvPr/>
        </p:nvSpPr>
        <p:spPr>
          <a:xfrm>
            <a:off x="224537" y="4649816"/>
            <a:ext cx="11703004" cy="2031325"/>
          </a:xfrm>
          <a:prstGeom prst="rect">
            <a:avLst/>
          </a:prstGeom>
          <a:noFill/>
        </p:spPr>
        <p:txBody>
          <a:bodyPr wrap="square" rtlCol="0">
            <a:spAutoFit/>
          </a:bodyPr>
          <a:lstStyle/>
          <a:p>
            <a:pPr algn="just">
              <a:buFont typeface="Arial" panose="020B0604020202020204" pitchFamily="34" charset="0"/>
              <a:buChar char="•"/>
            </a:pPr>
            <a:r>
              <a:rPr lang="en-US" b="1" dirty="0">
                <a:effectLst/>
                <a:latin typeface="Lucida Sans Unicode" panose="020B0602030504020204" pitchFamily="34" charset="0"/>
              </a:rPr>
              <a:t>Primary data</a:t>
            </a:r>
            <a:r>
              <a:rPr lang="en-US" dirty="0">
                <a:effectLst/>
                <a:latin typeface="Lucida Sans Unicode" panose="020B0602030504020204" pitchFamily="34" charset="0"/>
              </a:rPr>
              <a:t> is what we usually mean by data: the content of documents or databases, or messages transferred over a network, or sensor readings.</a:t>
            </a:r>
            <a:endParaRPr lang="en-US" dirty="0">
              <a:effectLst/>
            </a:endParaRPr>
          </a:p>
          <a:p>
            <a:pPr algn="just">
              <a:buFont typeface="Arial" panose="020B0604020202020204" pitchFamily="34" charset="0"/>
              <a:buChar char="•"/>
            </a:pPr>
            <a:r>
              <a:rPr lang="en-US" b="1" dirty="0">
                <a:effectLst/>
                <a:latin typeface="Lucida Sans Unicode" panose="020B0602030504020204" pitchFamily="34" charset="0"/>
              </a:rPr>
              <a:t>Metadata </a:t>
            </a:r>
            <a:r>
              <a:rPr lang="en-US" dirty="0">
                <a:effectLst/>
                <a:latin typeface="Lucida Sans Unicode" panose="020B0602030504020204" pitchFamily="34" charset="0"/>
              </a:rPr>
              <a:t>refers to primary data by describing its format, version, status, and so forth. Metadata is data about data.</a:t>
            </a:r>
            <a:endParaRPr lang="en-US" dirty="0">
              <a:effectLst/>
            </a:endParaRPr>
          </a:p>
          <a:p>
            <a:pPr algn="just">
              <a:buFont typeface="Arial" panose="020B0604020202020204" pitchFamily="34" charset="0"/>
              <a:buChar char="•"/>
            </a:pPr>
            <a:r>
              <a:rPr lang="en-US" b="1" dirty="0">
                <a:effectLst/>
                <a:latin typeface="Lucida Sans Unicode" panose="020B0602030504020204" pitchFamily="34" charset="0"/>
              </a:rPr>
              <a:t>Operative Data</a:t>
            </a:r>
            <a:r>
              <a:rPr lang="en-US" dirty="0">
                <a:effectLst/>
                <a:latin typeface="Lucida Sans Unicode" panose="020B0602030504020204" pitchFamily="34" charset="0"/>
              </a:rPr>
              <a:t> is a subtype of metadata describing how data is to be used.</a:t>
            </a:r>
            <a:endParaRPr lang="en-US" dirty="0">
              <a:effectLst/>
            </a:endParaRPr>
          </a:p>
          <a:p>
            <a:pPr algn="just">
              <a:buFont typeface="Arial" panose="020B0604020202020204" pitchFamily="34" charset="0"/>
              <a:buChar char="•"/>
            </a:pPr>
            <a:r>
              <a:rPr lang="en-US" b="1" dirty="0">
                <a:effectLst/>
                <a:latin typeface="Lucida Sans Unicode" panose="020B0602030504020204" pitchFamily="34" charset="0"/>
              </a:rPr>
              <a:t>Derivative Data</a:t>
            </a:r>
            <a:r>
              <a:rPr lang="en-US" dirty="0">
                <a:effectLst/>
                <a:latin typeface="Lucida Sans Unicode" panose="020B0602030504020204" pitchFamily="34" charset="0"/>
              </a:rPr>
              <a:t> is derived from the three above-mentioned data types. It can be used to sort, organize, or search for patterns in the above-mentioned types of data.</a:t>
            </a:r>
            <a:endParaRPr lang="en-US" dirty="0">
              <a:effectLst/>
            </a:endParaRPr>
          </a:p>
        </p:txBody>
      </p:sp>
    </p:spTree>
    <p:extLst>
      <p:ext uri="{BB962C8B-B14F-4D97-AF65-F5344CB8AC3E}">
        <p14:creationId xmlns:p14="http://schemas.microsoft.com/office/powerpoint/2010/main" val="2889834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722F75D-D6B8-2799-648F-4AAF13DF0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114300"/>
            <a:ext cx="10458450" cy="662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858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4B83D3F-8CEF-21D7-BDDB-5D7B72EB8E9B}"/>
              </a:ext>
            </a:extLst>
          </p:cNvPr>
          <p:cNvSpPr>
            <a:spLocks noGrp="1"/>
          </p:cNvSpPr>
          <p:nvPr>
            <p:ph idx="1"/>
          </p:nvPr>
        </p:nvSpPr>
        <p:spPr>
          <a:xfrm>
            <a:off x="784414" y="924671"/>
            <a:ext cx="10080810" cy="4351338"/>
          </a:xfrm>
        </p:spPr>
        <p:txBody>
          <a:bodyPr>
            <a:normAutofit fontScale="62500" lnSpcReduction="20000"/>
          </a:bodyPr>
          <a:lstStyle/>
          <a:p>
            <a:pPr algn="just"/>
            <a:r>
              <a:rPr lang="en-US" b="1" dirty="0">
                <a:effectLst/>
                <a:latin typeface="Lucida Sans Unicode" panose="020B0602030504020204" pitchFamily="34" charset="0"/>
              </a:rPr>
              <a:t>Definition of Information</a:t>
            </a:r>
            <a:endParaRPr lang="en-US" b="1" dirty="0">
              <a:effectLst/>
            </a:endParaRPr>
          </a:p>
          <a:p>
            <a:pPr marL="0" indent="0" algn="just">
              <a:buNone/>
            </a:pPr>
            <a:r>
              <a:rPr lang="en-US" dirty="0">
                <a:effectLst/>
                <a:latin typeface="Lucida Sans Unicode" panose="020B0602030504020204" pitchFamily="34" charset="0"/>
              </a:rPr>
              <a:t>Information is</a:t>
            </a:r>
            <a:r>
              <a:rPr lang="en-US" b="1" dirty="0">
                <a:effectLst/>
                <a:latin typeface="Lucida Sans Unicode" panose="020B0602030504020204" pitchFamily="34" charset="0"/>
              </a:rPr>
              <a:t> well-formed data with meaning</a:t>
            </a:r>
            <a:r>
              <a:rPr lang="en-US" dirty="0">
                <a:effectLst/>
                <a:latin typeface="Lucida Sans Unicode" panose="020B0602030504020204" pitchFamily="34" charset="0"/>
              </a:rPr>
              <a:t>. Data must follow syntactical rules. Information goes beyond that by adding meaning. There is a reference to the </a:t>
            </a:r>
            <a:r>
              <a:rPr lang="en-US" b="1" dirty="0">
                <a:effectLst/>
                <a:latin typeface="Lucida Sans Unicode" panose="020B0602030504020204" pitchFamily="34" charset="0"/>
              </a:rPr>
              <a:t>“well-formedness” </a:t>
            </a:r>
            <a:r>
              <a:rPr lang="en-US" dirty="0">
                <a:effectLst/>
                <a:latin typeface="Lucida Sans Unicode" panose="020B0602030504020204" pitchFamily="34" charset="0"/>
              </a:rPr>
              <a:t>of the combined data elements because meaning cannot be assigned to terms that violate syntax rules.</a:t>
            </a:r>
            <a:endParaRPr lang="en-US" dirty="0">
              <a:effectLst/>
            </a:endParaRPr>
          </a:p>
          <a:p>
            <a:pPr marL="0" indent="0" algn="just">
              <a:buNone/>
            </a:pPr>
            <a:r>
              <a:rPr lang="en-US" b="1" dirty="0">
                <a:effectLst/>
                <a:latin typeface="Lucida Sans Unicode" panose="020B0602030504020204" pitchFamily="34" charset="0"/>
              </a:rPr>
              <a:t>Different data can mean the same thing. Vice versa,</a:t>
            </a:r>
            <a:r>
              <a:rPr lang="en-US" dirty="0">
                <a:effectLst/>
                <a:latin typeface="Lucida Sans Unicode" panose="020B0602030504020204" pitchFamily="34" charset="0"/>
              </a:rPr>
              <a:t> the same data can mean different things - if it is interpreted differently. Because information consists of data and assigned meaning, different data can never be the same information (but can mean the same thing).</a:t>
            </a:r>
            <a:endParaRPr lang="en-US" dirty="0">
              <a:effectLst/>
            </a:endParaRPr>
          </a:p>
          <a:p>
            <a:pPr algn="just"/>
            <a:r>
              <a:rPr lang="en-US" b="1" dirty="0">
                <a:effectLst/>
                <a:latin typeface="Lucida Sans Unicode" panose="020B0602030504020204" pitchFamily="34" charset="0"/>
              </a:rPr>
              <a:t>Knowledge</a:t>
            </a:r>
            <a:endParaRPr lang="en-US" b="1" dirty="0">
              <a:effectLst/>
            </a:endParaRPr>
          </a:p>
          <a:p>
            <a:pPr marL="0" indent="0" algn="just">
              <a:buNone/>
            </a:pPr>
            <a:r>
              <a:rPr lang="en-US" b="1" i="1" dirty="0">
                <a:effectLst/>
                <a:latin typeface="Lucida Sans Unicode" panose="020B0602030504020204" pitchFamily="34" charset="0"/>
              </a:rPr>
              <a:t>“</a:t>
            </a:r>
            <a:r>
              <a:rPr lang="en-US" b="1" dirty="0">
                <a:effectLst/>
                <a:latin typeface="Lucida Sans Unicode" panose="020B0602030504020204" pitchFamily="34" charset="0"/>
              </a:rPr>
              <a:t>Knowledge is the human expertise stored in a person’s mind, gained through experience and interaction with the person’s environment”.</a:t>
            </a:r>
            <a:endParaRPr lang="en-US" dirty="0">
              <a:effectLst/>
            </a:endParaRPr>
          </a:p>
          <a:p>
            <a:pPr marL="0" indent="0" algn="just">
              <a:buNone/>
            </a:pPr>
            <a:r>
              <a:rPr lang="en-US" dirty="0">
                <a:effectLst/>
                <a:latin typeface="Lucida Sans Unicode" panose="020B0602030504020204" pitchFamily="34" charset="0"/>
              </a:rPr>
              <a:t>This definition provides a link to interaction and experience, and it emphasizes: knowledge resides in the mind. When knowledge management refers to the organizational dimension of learning, knowledge must be spread. In the sense of this can only mean converting the knowledge of person A into information and finally into data. Data can be stored and information re-created by again assigning meaning and context.</a:t>
            </a:r>
            <a:endParaRPr lang="en-US" dirty="0">
              <a:effectLst/>
            </a:endParaRPr>
          </a:p>
          <a:p>
            <a:pPr marL="0" indent="0">
              <a:buNone/>
            </a:pPr>
            <a:endParaRPr lang="es-MX" dirty="0"/>
          </a:p>
        </p:txBody>
      </p:sp>
    </p:spTree>
    <p:extLst>
      <p:ext uri="{BB962C8B-B14F-4D97-AF65-F5344CB8AC3E}">
        <p14:creationId xmlns:p14="http://schemas.microsoft.com/office/powerpoint/2010/main" val="1660221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0D91AFE-EFF8-ABEC-B10B-F8B548559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493" y="477376"/>
            <a:ext cx="10442708" cy="5903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08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2E5FA-E30A-D322-A95F-B81DD581106D}"/>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AB196782-095F-4691-4407-DB893E888FE2}"/>
              </a:ext>
            </a:extLst>
          </p:cNvPr>
          <p:cNvSpPr txBox="1"/>
          <p:nvPr/>
        </p:nvSpPr>
        <p:spPr>
          <a:xfrm>
            <a:off x="860575" y="828207"/>
            <a:ext cx="10470850" cy="4524315"/>
          </a:xfrm>
          <a:prstGeom prst="rect">
            <a:avLst/>
          </a:prstGeom>
          <a:noFill/>
        </p:spPr>
        <p:txBody>
          <a:bodyPr wrap="square" rtlCol="0">
            <a:spAutoFit/>
          </a:bodyPr>
          <a:lstStyle/>
          <a:p>
            <a:pPr algn="just"/>
            <a:r>
              <a:rPr lang="en-US" dirty="0">
                <a:effectLst/>
                <a:latin typeface="Lucida Sans Unicode" panose="020B0602030504020204" pitchFamily="34" charset="0"/>
              </a:rPr>
              <a:t>Information and knowledge are the outcomes of human action that engage signs, signals, and artifacts in social and physical settings.</a:t>
            </a:r>
            <a:r>
              <a:rPr lang="en-US" b="1" dirty="0">
                <a:effectLst/>
                <a:latin typeface="Lucida Sans Unicode" panose="020B0602030504020204" pitchFamily="34" charset="0"/>
              </a:rPr>
              <a:t> </a:t>
            </a:r>
          </a:p>
          <a:p>
            <a:pPr algn="just"/>
            <a:r>
              <a:rPr lang="en-US" b="1" dirty="0">
                <a:effectLst/>
                <a:latin typeface="Lucida Sans Unicode" panose="020B0602030504020204" pitchFamily="34" charset="0"/>
              </a:rPr>
              <a:t>Knowledge</a:t>
            </a:r>
            <a:r>
              <a:rPr lang="en-US" dirty="0">
                <a:effectLst/>
                <a:latin typeface="Lucida Sans Unicode" panose="020B0602030504020204" pitchFamily="34" charset="0"/>
              </a:rPr>
              <a:t> builds on an accumulation of experience.</a:t>
            </a:r>
            <a:r>
              <a:rPr lang="en-US" b="1" dirty="0">
                <a:effectLst/>
                <a:latin typeface="Lucida Sans Unicode" panose="020B0602030504020204" pitchFamily="34" charset="0"/>
              </a:rPr>
              <a:t> </a:t>
            </a:r>
          </a:p>
          <a:p>
            <a:pPr algn="just"/>
            <a:r>
              <a:rPr lang="en-US" b="1" dirty="0">
                <a:effectLst/>
                <a:latin typeface="Lucida Sans Unicode" panose="020B0602030504020204" pitchFamily="34" charset="0"/>
              </a:rPr>
              <a:t>Information </a:t>
            </a:r>
            <a:r>
              <a:rPr lang="en-US" dirty="0">
                <a:effectLst/>
                <a:latin typeface="Lucida Sans Unicode" panose="020B0602030504020204" pitchFamily="34" charset="0"/>
              </a:rPr>
              <a:t>depends on an aggregation of data. The transformation of data into information and then into knowledge requires a human cognitive effort that results in the perception of structure and the attribution of meaning and significance. Consider a document containing a table of numbers indicating product sales for the quarter. As they stand, these numbers are data. An executive reads these numbers, recognizes the name and nature of the product, and notices that the numbers are lower than the corresponding figures of the last three quarters, thus indicating a downward trend.</a:t>
            </a:r>
          </a:p>
          <a:p>
            <a:pPr algn="just"/>
            <a:r>
              <a:rPr lang="en-US" b="1" dirty="0">
                <a:effectLst/>
                <a:latin typeface="Lucida Sans Unicode" panose="020B0602030504020204" pitchFamily="34" charset="0"/>
              </a:rPr>
              <a:t>Data </a:t>
            </a:r>
            <a:r>
              <a:rPr lang="en-US" dirty="0">
                <a:effectLst/>
                <a:latin typeface="Lucida Sans Unicode" panose="020B0602030504020204" pitchFamily="34" charset="0"/>
              </a:rPr>
              <a:t>has become information. The individual considers possible explanations for the product decline and concludes that the product is no longer attractive to its customer. This new belief, derived from reasoning and reflection, is knowledge. </a:t>
            </a:r>
            <a:r>
              <a:rPr lang="en-US" b="1" dirty="0">
                <a:effectLst/>
                <a:latin typeface="Lucida Sans Unicode" panose="020B0602030504020204" pitchFamily="34" charset="0"/>
              </a:rPr>
              <a:t>Based on this knowledge, the individual may decide to take some action </a:t>
            </a:r>
            <a:r>
              <a:rPr lang="en-US" dirty="0">
                <a:effectLst/>
                <a:latin typeface="Lucida Sans Unicode" panose="020B0602030504020204" pitchFamily="34" charset="0"/>
              </a:rPr>
              <a:t>(such as adding new product features or identifying new markets). In this way, information is data given context and vested with meaning and significance.</a:t>
            </a:r>
            <a:endParaRPr lang="es-MX" dirty="0"/>
          </a:p>
        </p:txBody>
      </p:sp>
    </p:spTree>
    <p:extLst>
      <p:ext uri="{BB962C8B-B14F-4D97-AF65-F5344CB8AC3E}">
        <p14:creationId xmlns:p14="http://schemas.microsoft.com/office/powerpoint/2010/main" val="948741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a:extLst>
              <a:ext uri="{FF2B5EF4-FFF2-40B4-BE49-F238E27FC236}">
                <a16:creationId xmlns:a16="http://schemas.microsoft.com/office/drawing/2014/main" id="{00C79CB5-6AF0-D58F-F685-3B5FB7454EF2}"/>
              </a:ext>
            </a:extLst>
          </p:cNvPr>
          <p:cNvPicPr>
            <a:picLocks noGrp="1" noChangeAspect="1"/>
          </p:cNvPicPr>
          <p:nvPr>
            <p:ph idx="1"/>
          </p:nvPr>
        </p:nvPicPr>
        <p:blipFill>
          <a:blip r:embed="rId2"/>
          <a:stretch>
            <a:fillRect/>
          </a:stretch>
        </p:blipFill>
        <p:spPr>
          <a:xfrm>
            <a:off x="4329692" y="1264024"/>
            <a:ext cx="7592485" cy="971686"/>
          </a:xfrm>
        </p:spPr>
      </p:pic>
      <p:sp>
        <p:nvSpPr>
          <p:cNvPr id="4" name="Título 1">
            <a:extLst>
              <a:ext uri="{FF2B5EF4-FFF2-40B4-BE49-F238E27FC236}">
                <a16:creationId xmlns:a16="http://schemas.microsoft.com/office/drawing/2014/main" id="{11867CB8-B8B3-5D03-483C-CB9A3279A802}"/>
              </a:ext>
            </a:extLst>
          </p:cNvPr>
          <p:cNvSpPr>
            <a:spLocks noGrp="1"/>
          </p:cNvSpPr>
          <p:nvPr>
            <p:ph type="title"/>
          </p:nvPr>
        </p:nvSpPr>
        <p:spPr>
          <a:xfrm>
            <a:off x="407894" y="217208"/>
            <a:ext cx="10515600" cy="1046816"/>
          </a:xfrm>
        </p:spPr>
        <p:txBody>
          <a:bodyPr>
            <a:normAutofit/>
          </a:bodyPr>
          <a:lstStyle/>
          <a:p>
            <a:r>
              <a:rPr lang="es-MX" sz="6000" b="1" dirty="0">
                <a:solidFill>
                  <a:schemeClr val="accent5"/>
                </a:solidFill>
              </a:rPr>
              <a:t>Types of data</a:t>
            </a:r>
          </a:p>
        </p:txBody>
      </p:sp>
      <p:pic>
        <p:nvPicPr>
          <p:cNvPr id="8" name="Imagen 7">
            <a:extLst>
              <a:ext uri="{FF2B5EF4-FFF2-40B4-BE49-F238E27FC236}">
                <a16:creationId xmlns:a16="http://schemas.microsoft.com/office/drawing/2014/main" id="{E77DEF18-CA42-BE1E-A503-600DD8EA3A8E}"/>
              </a:ext>
            </a:extLst>
          </p:cNvPr>
          <p:cNvPicPr>
            <a:picLocks noChangeAspect="1"/>
          </p:cNvPicPr>
          <p:nvPr/>
        </p:nvPicPr>
        <p:blipFill>
          <a:blip r:embed="rId3"/>
          <a:stretch>
            <a:fillRect/>
          </a:stretch>
        </p:blipFill>
        <p:spPr>
          <a:xfrm>
            <a:off x="189254" y="2656939"/>
            <a:ext cx="6980227" cy="3670136"/>
          </a:xfrm>
          <a:prstGeom prst="rect">
            <a:avLst/>
          </a:prstGeom>
        </p:spPr>
      </p:pic>
      <p:pic>
        <p:nvPicPr>
          <p:cNvPr id="10" name="Imagen 9">
            <a:extLst>
              <a:ext uri="{FF2B5EF4-FFF2-40B4-BE49-F238E27FC236}">
                <a16:creationId xmlns:a16="http://schemas.microsoft.com/office/drawing/2014/main" id="{D909429C-96D3-779C-F389-FC449572060E}"/>
              </a:ext>
            </a:extLst>
          </p:cNvPr>
          <p:cNvPicPr>
            <a:picLocks noChangeAspect="1"/>
          </p:cNvPicPr>
          <p:nvPr/>
        </p:nvPicPr>
        <p:blipFill>
          <a:blip r:embed="rId4"/>
          <a:stretch>
            <a:fillRect/>
          </a:stretch>
        </p:blipFill>
        <p:spPr>
          <a:xfrm>
            <a:off x="7355366" y="3282526"/>
            <a:ext cx="4455063" cy="2577144"/>
          </a:xfrm>
          <a:prstGeom prst="rect">
            <a:avLst/>
          </a:prstGeom>
        </p:spPr>
      </p:pic>
    </p:spTree>
    <p:extLst>
      <p:ext uri="{BB962C8B-B14F-4D97-AF65-F5344CB8AC3E}">
        <p14:creationId xmlns:p14="http://schemas.microsoft.com/office/powerpoint/2010/main" val="1322864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668FA3E-76BF-F651-EBB3-5B6AE638754D}"/>
              </a:ext>
            </a:extLst>
          </p:cNvPr>
          <p:cNvPicPr>
            <a:picLocks noChangeAspect="1"/>
          </p:cNvPicPr>
          <p:nvPr/>
        </p:nvPicPr>
        <p:blipFill>
          <a:blip r:embed="rId2"/>
          <a:stretch>
            <a:fillRect/>
          </a:stretch>
        </p:blipFill>
        <p:spPr>
          <a:xfrm>
            <a:off x="2247363" y="1447523"/>
            <a:ext cx="7697274" cy="3962953"/>
          </a:xfrm>
          <a:prstGeom prst="rect">
            <a:avLst/>
          </a:prstGeom>
        </p:spPr>
      </p:pic>
    </p:spTree>
    <p:extLst>
      <p:ext uri="{BB962C8B-B14F-4D97-AF65-F5344CB8AC3E}">
        <p14:creationId xmlns:p14="http://schemas.microsoft.com/office/powerpoint/2010/main" val="54237503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2306</TotalTime>
  <Words>1792</Words>
  <Application>Microsoft Office PowerPoint</Application>
  <PresentationFormat>Panorámica</PresentationFormat>
  <Paragraphs>45</Paragraphs>
  <Slides>20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Abadi</vt:lpstr>
      <vt:lpstr>Aptos</vt:lpstr>
      <vt:lpstr>Aptos Display</vt:lpstr>
      <vt:lpstr>Arial</vt:lpstr>
      <vt:lpstr>Lato</vt:lpstr>
      <vt:lpstr>Lucida Sans Unicode</vt:lpstr>
      <vt:lpstr>Tema de Office</vt:lpstr>
      <vt:lpstr>Diploma in Data Analytics</vt:lpstr>
      <vt:lpstr>Concept</vt:lpstr>
      <vt:lpstr>Presentación de PowerPoint</vt:lpstr>
      <vt:lpstr>Presentación de PowerPoint</vt:lpstr>
      <vt:lpstr>Presentación de PowerPoint</vt:lpstr>
      <vt:lpstr>Presentación de PowerPoint</vt:lpstr>
      <vt:lpstr>Presentación de PowerPoint</vt:lpstr>
      <vt:lpstr>Types of data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Idelfonso Iturbe Nepomuceno</dc:creator>
  <cp:lastModifiedBy>Idelfonso Iturbe Nepomuceno</cp:lastModifiedBy>
  <cp:revision>29</cp:revision>
  <dcterms:created xsi:type="dcterms:W3CDTF">2025-01-10T18:18:27Z</dcterms:created>
  <dcterms:modified xsi:type="dcterms:W3CDTF">2025-01-13T05:59:46Z</dcterms:modified>
</cp:coreProperties>
</file>