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8A24C9-E98C-DB04-3C4B-93C69017D64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B470521C-6470-062C-56A7-7C9C05836C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3D0862A-6F3C-6B82-5B84-8035800CE21A}"/>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5" name="Marcador de pie de página 4">
            <a:extLst>
              <a:ext uri="{FF2B5EF4-FFF2-40B4-BE49-F238E27FC236}">
                <a16:creationId xmlns:a16="http://schemas.microsoft.com/office/drawing/2014/main" id="{1246AE25-F81C-966B-07C8-262FAC89137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7981A76-BBE6-0D70-A8A3-A6BD427FC846}"/>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1553914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FE49EC-CDA3-998E-6BEF-9FFA01CBE15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8BF38A0-DA00-EE1F-B596-8EF069126350}"/>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243CFC64-2FB7-3313-F052-DE4BD6F68D20}"/>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5" name="Marcador de pie de página 4">
            <a:extLst>
              <a:ext uri="{FF2B5EF4-FFF2-40B4-BE49-F238E27FC236}">
                <a16:creationId xmlns:a16="http://schemas.microsoft.com/office/drawing/2014/main" id="{AF3ABD7C-9BAB-108B-AB30-0B8B3DF73168}"/>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48974971-B740-3B42-A475-321E8594F00B}"/>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4095244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C674C00-E966-7BDE-C858-81F0BE228B4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113958BC-7DED-F496-6DC2-62CD4DFB5FC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DF23542-7603-D760-E9E6-D4C858E7F750}"/>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5" name="Marcador de pie de página 4">
            <a:extLst>
              <a:ext uri="{FF2B5EF4-FFF2-40B4-BE49-F238E27FC236}">
                <a16:creationId xmlns:a16="http://schemas.microsoft.com/office/drawing/2014/main" id="{F189F711-05B1-0CD2-C561-21692C8F956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F788A08-E483-57AF-0B4B-5DA60AEDC3B6}"/>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19687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5D70E-EB9A-806F-D105-4F10C4348BC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B85BF30-8572-9FAD-E66C-7DDFEAC51DD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D92C769A-A436-67E0-F16B-CF5838216816}"/>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5" name="Marcador de pie de página 4">
            <a:extLst>
              <a:ext uri="{FF2B5EF4-FFF2-40B4-BE49-F238E27FC236}">
                <a16:creationId xmlns:a16="http://schemas.microsoft.com/office/drawing/2014/main" id="{6CA5F681-2306-B488-0278-60D665B259D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6029A16-555F-8420-9A19-A565CAF41218}"/>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1598158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C70C0F-FD12-A312-7B91-6D0DCF88660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72F58EC-1145-CFDB-0DA9-4EFE971E96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B0994FA-C42F-A22B-C4FD-8A675AC40CCB}"/>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5" name="Marcador de pie de página 4">
            <a:extLst>
              <a:ext uri="{FF2B5EF4-FFF2-40B4-BE49-F238E27FC236}">
                <a16:creationId xmlns:a16="http://schemas.microsoft.com/office/drawing/2014/main" id="{54A02FB2-47DC-8B55-A215-E7E0CF64DA0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63802BA-331C-B34F-E178-9F38F5859E53}"/>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86669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11F0A-A323-3784-2D50-9913A2C3098D}"/>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D3A041F0-632A-947E-7A70-BA7DEA8F73F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934E5C6-5290-CEC0-F7A9-3B91F372BC82}"/>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38063C81-D984-7348-F360-5023EBF98267}"/>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6" name="Marcador de pie de página 5">
            <a:extLst>
              <a:ext uri="{FF2B5EF4-FFF2-40B4-BE49-F238E27FC236}">
                <a16:creationId xmlns:a16="http://schemas.microsoft.com/office/drawing/2014/main" id="{15F31EC1-4286-2911-7D66-ED0CAA35FEF8}"/>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3ACBAEF-BC26-3A00-0ED3-4E175578D3AF}"/>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112899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0E93B5-449E-2124-AB51-D1E4D6710F0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2ABEA01-E61D-92E6-7124-EF050FF15C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FC1F975-6DB1-9B0E-685E-7863A3FE8CF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1A637A0B-5D00-7950-862B-5457E0A66C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174E1F7-3CDD-9946-12AF-C8CAE5FF9F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2DFA995F-04FD-FFC1-DD03-8C3E20D608D6}"/>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8" name="Marcador de pie de página 7">
            <a:extLst>
              <a:ext uri="{FF2B5EF4-FFF2-40B4-BE49-F238E27FC236}">
                <a16:creationId xmlns:a16="http://schemas.microsoft.com/office/drawing/2014/main" id="{F9B8F89E-DC06-D4A6-477E-D07DCB8401F2}"/>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9ED9E37-303E-C913-CCF8-A9D45CEB8C37}"/>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271605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0456D-9AA0-166A-6D3D-028F6F7E675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FADAA117-6FE7-14A1-23CC-BAB0E847768B}"/>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4" name="Marcador de pie de página 3">
            <a:extLst>
              <a:ext uri="{FF2B5EF4-FFF2-40B4-BE49-F238E27FC236}">
                <a16:creationId xmlns:a16="http://schemas.microsoft.com/office/drawing/2014/main" id="{C355EAB1-4062-4411-8F9F-6BA3CB570030}"/>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4BEE18F-6C88-955B-601C-020E897FB6B2}"/>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122933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41FA6F1-758A-32A4-4CF6-5D7247CB6B31}"/>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3" name="Marcador de pie de página 2">
            <a:extLst>
              <a:ext uri="{FF2B5EF4-FFF2-40B4-BE49-F238E27FC236}">
                <a16:creationId xmlns:a16="http://schemas.microsoft.com/office/drawing/2014/main" id="{CA214F16-FB29-BC48-D978-556B06F1AC3C}"/>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ACD37D90-01FA-A887-C210-FD99432DD777}"/>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2537229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FF7B5-A3C7-9B49-2D6B-8693F7ADD1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FAFB6D60-9A46-DF6A-BD04-427C98DCD4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5270AA48-1B24-B082-3584-A1B20B5BF1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1A802A-926B-01A4-4188-CBE6AE6C5517}"/>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6" name="Marcador de pie de página 5">
            <a:extLst>
              <a:ext uri="{FF2B5EF4-FFF2-40B4-BE49-F238E27FC236}">
                <a16:creationId xmlns:a16="http://schemas.microsoft.com/office/drawing/2014/main" id="{167AD3BC-77C9-979B-4ADE-C1B55DEFBB9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1FE8620-82CF-2FAF-2B97-A3E826AEEDEC}"/>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265851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8ED6F3-625A-8677-C3ED-8EF3271BB24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D1544B0C-643B-FCCF-B11B-8F2C36FFE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F29A6D1E-76A4-63CB-7CFE-3D651B4FBF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C9ACD0DC-E202-90B9-385A-90617E1A1A81}"/>
              </a:ext>
            </a:extLst>
          </p:cNvPr>
          <p:cNvSpPr>
            <a:spLocks noGrp="1"/>
          </p:cNvSpPr>
          <p:nvPr>
            <p:ph type="dt" sz="half" idx="10"/>
          </p:nvPr>
        </p:nvSpPr>
        <p:spPr/>
        <p:txBody>
          <a:bodyPr/>
          <a:lstStyle/>
          <a:p>
            <a:fld id="{5B4B2238-D44A-4782-B0E8-60C0AD8064D0}" type="datetimeFigureOut">
              <a:rPr lang="es-MX" smtClean="0"/>
              <a:t>21/01/2025</a:t>
            </a:fld>
            <a:endParaRPr lang="es-MX"/>
          </a:p>
        </p:txBody>
      </p:sp>
      <p:sp>
        <p:nvSpPr>
          <p:cNvPr id="6" name="Marcador de pie de página 5">
            <a:extLst>
              <a:ext uri="{FF2B5EF4-FFF2-40B4-BE49-F238E27FC236}">
                <a16:creationId xmlns:a16="http://schemas.microsoft.com/office/drawing/2014/main" id="{F74D6594-CE29-4EEB-FC95-2F988419D31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9C2446E-961E-510D-2A4F-F26F106B9F73}"/>
              </a:ext>
            </a:extLst>
          </p:cNvPr>
          <p:cNvSpPr>
            <a:spLocks noGrp="1"/>
          </p:cNvSpPr>
          <p:nvPr>
            <p:ph type="sldNum" sz="quarter" idx="12"/>
          </p:nvPr>
        </p:nvSpPr>
        <p:spPr/>
        <p:txBody>
          <a:bodyPr/>
          <a:lstStyle/>
          <a:p>
            <a:fld id="{4EF1D24F-BBDA-4EAF-8A43-2874E204C397}" type="slidenum">
              <a:rPr lang="es-MX" smtClean="0"/>
              <a:t>‹Nº›</a:t>
            </a:fld>
            <a:endParaRPr lang="es-MX"/>
          </a:p>
        </p:txBody>
      </p:sp>
    </p:spTree>
    <p:extLst>
      <p:ext uri="{BB962C8B-B14F-4D97-AF65-F5344CB8AC3E}">
        <p14:creationId xmlns:p14="http://schemas.microsoft.com/office/powerpoint/2010/main" val="378812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3469DEF-88A1-6904-7123-A90A7C8741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3DFF69D5-2E9D-1126-D299-D6C89ECA91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382D040-0735-1314-28EA-EEFD936D5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B4B2238-D44A-4782-B0E8-60C0AD8064D0}" type="datetimeFigureOut">
              <a:rPr lang="es-MX" smtClean="0"/>
              <a:t>21/01/2025</a:t>
            </a:fld>
            <a:endParaRPr lang="es-MX"/>
          </a:p>
        </p:txBody>
      </p:sp>
      <p:sp>
        <p:nvSpPr>
          <p:cNvPr id="5" name="Marcador de pie de página 4">
            <a:extLst>
              <a:ext uri="{FF2B5EF4-FFF2-40B4-BE49-F238E27FC236}">
                <a16:creationId xmlns:a16="http://schemas.microsoft.com/office/drawing/2014/main" id="{A4889B18-E238-C4E2-B114-160CE7FE72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0D8C8CE1-ABAA-1096-B058-35E47BA37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F1D24F-BBDA-4EAF-8A43-2874E204C397}" type="slidenum">
              <a:rPr lang="es-MX" smtClean="0"/>
              <a:t>‹Nº›</a:t>
            </a:fld>
            <a:endParaRPr lang="es-MX"/>
          </a:p>
        </p:txBody>
      </p:sp>
    </p:spTree>
    <p:extLst>
      <p:ext uri="{BB962C8B-B14F-4D97-AF65-F5344CB8AC3E}">
        <p14:creationId xmlns:p14="http://schemas.microsoft.com/office/powerpoint/2010/main" val="29682260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622257A-4F37-2C38-7FAF-DB3B921B0B54}"/>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Decision Making</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210081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E9A8F02-4265-2691-F893-ADD4917AD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071" y="171450"/>
            <a:ext cx="11161057" cy="65151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6D8832F9-DD70-F48D-00C0-7B517FE5AE3F}"/>
              </a:ext>
            </a:extLst>
          </p:cNvPr>
          <p:cNvPicPr>
            <a:picLocks noChangeAspect="1"/>
          </p:cNvPicPr>
          <p:nvPr/>
        </p:nvPicPr>
        <p:blipFill>
          <a:blip r:embed="rId3"/>
          <a:stretch>
            <a:fillRect/>
          </a:stretch>
        </p:blipFill>
        <p:spPr>
          <a:xfrm>
            <a:off x="4311042" y="3148612"/>
            <a:ext cx="3380675" cy="560776"/>
          </a:xfrm>
          <a:prstGeom prst="rect">
            <a:avLst/>
          </a:prstGeom>
        </p:spPr>
      </p:pic>
    </p:spTree>
    <p:extLst>
      <p:ext uri="{BB962C8B-B14F-4D97-AF65-F5344CB8AC3E}">
        <p14:creationId xmlns:p14="http://schemas.microsoft.com/office/powerpoint/2010/main" val="113620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F2D53F0-1FA1-4248-4C5D-83D90D6D5EB3}"/>
              </a:ext>
            </a:extLst>
          </p:cNvPr>
          <p:cNvPicPr>
            <a:picLocks noChangeAspect="1"/>
          </p:cNvPicPr>
          <p:nvPr/>
        </p:nvPicPr>
        <p:blipFill>
          <a:blip r:embed="rId2"/>
          <a:stretch>
            <a:fillRect/>
          </a:stretch>
        </p:blipFill>
        <p:spPr>
          <a:xfrm>
            <a:off x="233305" y="107677"/>
            <a:ext cx="8764748" cy="3669844"/>
          </a:xfrm>
          <a:prstGeom prst="rect">
            <a:avLst/>
          </a:prstGeom>
        </p:spPr>
      </p:pic>
      <p:pic>
        <p:nvPicPr>
          <p:cNvPr id="7" name="Imagen 6">
            <a:extLst>
              <a:ext uri="{FF2B5EF4-FFF2-40B4-BE49-F238E27FC236}">
                <a16:creationId xmlns:a16="http://schemas.microsoft.com/office/drawing/2014/main" id="{08B7242A-C7C4-1167-F0BA-5512ED8DE8E1}"/>
              </a:ext>
            </a:extLst>
          </p:cNvPr>
          <p:cNvPicPr>
            <a:picLocks noChangeAspect="1"/>
          </p:cNvPicPr>
          <p:nvPr/>
        </p:nvPicPr>
        <p:blipFill>
          <a:blip r:embed="rId3"/>
          <a:stretch>
            <a:fillRect/>
          </a:stretch>
        </p:blipFill>
        <p:spPr>
          <a:xfrm>
            <a:off x="5156616" y="3417126"/>
            <a:ext cx="7035384" cy="3333198"/>
          </a:xfrm>
          <a:prstGeom prst="rect">
            <a:avLst/>
          </a:prstGeom>
        </p:spPr>
      </p:pic>
    </p:spTree>
    <p:extLst>
      <p:ext uri="{BB962C8B-B14F-4D97-AF65-F5344CB8AC3E}">
        <p14:creationId xmlns:p14="http://schemas.microsoft.com/office/powerpoint/2010/main" val="3953200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73E571C-134B-9CF8-2EF7-DF80A6628E65}"/>
              </a:ext>
            </a:extLst>
          </p:cNvPr>
          <p:cNvPicPr>
            <a:picLocks noChangeAspect="1"/>
          </p:cNvPicPr>
          <p:nvPr/>
        </p:nvPicPr>
        <p:blipFill>
          <a:blip r:embed="rId2"/>
          <a:stretch>
            <a:fillRect/>
          </a:stretch>
        </p:blipFill>
        <p:spPr>
          <a:xfrm>
            <a:off x="311925" y="219179"/>
            <a:ext cx="7097904" cy="3693916"/>
          </a:xfrm>
          <a:prstGeom prst="rect">
            <a:avLst/>
          </a:prstGeom>
        </p:spPr>
      </p:pic>
      <p:pic>
        <p:nvPicPr>
          <p:cNvPr id="7" name="Imagen 6">
            <a:extLst>
              <a:ext uri="{FF2B5EF4-FFF2-40B4-BE49-F238E27FC236}">
                <a16:creationId xmlns:a16="http://schemas.microsoft.com/office/drawing/2014/main" id="{FFA34844-70DE-1EDA-771F-7E347878068C}"/>
              </a:ext>
            </a:extLst>
          </p:cNvPr>
          <p:cNvPicPr>
            <a:picLocks noChangeAspect="1"/>
          </p:cNvPicPr>
          <p:nvPr/>
        </p:nvPicPr>
        <p:blipFill>
          <a:blip r:embed="rId3"/>
          <a:stretch>
            <a:fillRect/>
          </a:stretch>
        </p:blipFill>
        <p:spPr>
          <a:xfrm>
            <a:off x="6303252" y="3405061"/>
            <a:ext cx="5721046" cy="3452939"/>
          </a:xfrm>
          <a:prstGeom prst="rect">
            <a:avLst/>
          </a:prstGeom>
        </p:spPr>
      </p:pic>
    </p:spTree>
    <p:extLst>
      <p:ext uri="{BB962C8B-B14F-4D97-AF65-F5344CB8AC3E}">
        <p14:creationId xmlns:p14="http://schemas.microsoft.com/office/powerpoint/2010/main" val="3757953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26B1010-609F-627B-6299-B676CC999DF7}"/>
              </a:ext>
            </a:extLst>
          </p:cNvPr>
          <p:cNvSpPr>
            <a:spLocks noGrp="1"/>
          </p:cNvSpPr>
          <p:nvPr>
            <p:ph idx="1"/>
          </p:nvPr>
        </p:nvSpPr>
        <p:spPr>
          <a:xfrm>
            <a:off x="605117" y="556311"/>
            <a:ext cx="10981764" cy="4351338"/>
          </a:xfrm>
        </p:spPr>
        <p:txBody>
          <a:bodyPr>
            <a:normAutofit/>
          </a:bodyPr>
          <a:lstStyle/>
          <a:p>
            <a:pPr algn="just"/>
            <a:r>
              <a:rPr lang="en-US" sz="2400" b="1" u="sng" dirty="0">
                <a:effectLst/>
                <a:latin typeface="Lucida Sans Unicode" panose="020B0602030504020204" pitchFamily="34" charset="0"/>
              </a:rPr>
              <a:t>DECISION MAKING IN ORGANIZATION</a:t>
            </a:r>
            <a:endParaRPr lang="en-US" sz="2400" b="1" dirty="0">
              <a:effectLst/>
            </a:endParaRPr>
          </a:p>
          <a:p>
            <a:pPr marL="0" indent="0" algn="just">
              <a:buNone/>
            </a:pPr>
            <a:r>
              <a:rPr lang="en-US" sz="2400" dirty="0">
                <a:effectLst/>
                <a:latin typeface="Lucida Sans Unicode" panose="020B0602030504020204" pitchFamily="34" charset="0"/>
              </a:rPr>
              <a:t>Fewer top-performing companies (</a:t>
            </a:r>
            <a:r>
              <a:rPr lang="en-US" sz="2400" b="1" dirty="0">
                <a:effectLst/>
                <a:latin typeface="Lucida Sans Unicode" panose="020B0602030504020204" pitchFamily="34" charset="0"/>
              </a:rPr>
              <a:t>40%</a:t>
            </a:r>
            <a:r>
              <a:rPr lang="en-US" sz="2400" dirty="0">
                <a:effectLst/>
                <a:latin typeface="Lucida Sans Unicode" panose="020B0602030504020204" pitchFamily="34" charset="0"/>
              </a:rPr>
              <a:t>) than laggards base the majority of their business decisions on gut feel or experience (</a:t>
            </a:r>
            <a:r>
              <a:rPr lang="en-US" sz="2400" b="1" dirty="0">
                <a:effectLst/>
                <a:latin typeface="Lucida Sans Unicode" panose="020B0602030504020204" pitchFamily="34" charset="0"/>
              </a:rPr>
              <a:t>70%</a:t>
            </a:r>
            <a:r>
              <a:rPr lang="en-US" sz="2400" dirty="0">
                <a:effectLst/>
                <a:latin typeface="Lucida Sans Unicode" panose="020B0602030504020204" pitchFamily="34" charset="0"/>
              </a:rPr>
              <a:t>). In other words, more organizations that make data-driven decisions are at the top of their game than businesses whose decisions are driven by instinct.</a:t>
            </a:r>
            <a:endParaRPr lang="en-US" sz="2400" dirty="0">
              <a:effectLst/>
            </a:endParaRPr>
          </a:p>
          <a:p>
            <a:endParaRPr lang="es-MX" sz="2400" dirty="0"/>
          </a:p>
        </p:txBody>
      </p:sp>
      <p:pic>
        <p:nvPicPr>
          <p:cNvPr id="4098" name="Picture 2">
            <a:extLst>
              <a:ext uri="{FF2B5EF4-FFF2-40B4-BE49-F238E27FC236}">
                <a16:creationId xmlns:a16="http://schemas.microsoft.com/office/drawing/2014/main" id="{D741F824-A014-F2D7-F557-498115EDA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5794" y="2891026"/>
            <a:ext cx="3780411" cy="361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53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AAF6404-3CFC-F74B-7757-512866575FAF}"/>
              </a:ext>
            </a:extLst>
          </p:cNvPr>
          <p:cNvSpPr>
            <a:spLocks noGrp="1"/>
          </p:cNvSpPr>
          <p:nvPr>
            <p:ph idx="1"/>
          </p:nvPr>
        </p:nvSpPr>
        <p:spPr>
          <a:xfrm>
            <a:off x="618284" y="428718"/>
            <a:ext cx="5576049" cy="6000563"/>
          </a:xfrm>
        </p:spPr>
        <p:txBody>
          <a:bodyPr>
            <a:normAutofit/>
          </a:bodyPr>
          <a:lstStyle/>
          <a:p>
            <a:pPr marL="0" indent="0" algn="just">
              <a:buNone/>
            </a:pPr>
            <a:r>
              <a:rPr lang="en-US" sz="2000" b="1" dirty="0">
                <a:effectLst/>
                <a:latin typeface="Lucida Sans Unicode" panose="020B0602030504020204" pitchFamily="34" charset="0"/>
              </a:rPr>
              <a:t>Here are just some of the things you stand to gain by becoming a Data-Driven Organization:</a:t>
            </a:r>
            <a:endParaRPr lang="en-US" sz="2000" dirty="0">
              <a:effectLst/>
            </a:endParaRPr>
          </a:p>
          <a:p>
            <a:pPr algn="just">
              <a:buFont typeface="Arial" panose="020B0604020202020204" pitchFamily="34" charset="0"/>
              <a:buChar char="•"/>
            </a:pPr>
            <a:r>
              <a:rPr lang="en-US" sz="2000" b="1" dirty="0">
                <a:effectLst/>
                <a:latin typeface="Lucida Sans Unicode" panose="020B0602030504020204" pitchFamily="34" charset="0"/>
              </a:rPr>
              <a:t>Remain competitive</a:t>
            </a:r>
            <a:r>
              <a:rPr lang="en-US" sz="2000" dirty="0">
                <a:effectLst/>
                <a:latin typeface="Lucida Sans Unicode" panose="020B0602030504020204" pitchFamily="34" charset="0"/>
              </a:rPr>
              <a:t> among forward-thinking companies that do use data to their advantage</a:t>
            </a:r>
            <a:endParaRPr lang="en-US" sz="2000" dirty="0">
              <a:effectLst/>
            </a:endParaRPr>
          </a:p>
          <a:p>
            <a:pPr algn="just">
              <a:buFont typeface="Arial" panose="020B0604020202020204" pitchFamily="34" charset="0"/>
              <a:buChar char="•"/>
            </a:pPr>
            <a:r>
              <a:rPr lang="en-US" sz="2000" dirty="0">
                <a:effectLst/>
                <a:latin typeface="Lucida Sans Unicode" panose="020B0602030504020204" pitchFamily="34" charset="0"/>
              </a:rPr>
              <a:t>Data-driven companies are</a:t>
            </a:r>
            <a:r>
              <a:rPr lang="en-US" sz="2000" b="1" dirty="0">
                <a:effectLst/>
                <a:latin typeface="Lucida Sans Unicode" panose="020B0602030504020204" pitchFamily="34" charset="0"/>
              </a:rPr>
              <a:t> more customer-focused</a:t>
            </a:r>
            <a:r>
              <a:rPr lang="en-US" sz="2000" dirty="0">
                <a:effectLst/>
                <a:latin typeface="Lucida Sans Unicode" panose="020B0602030504020204" pitchFamily="34" charset="0"/>
              </a:rPr>
              <a:t> and enjoy a deeper insight into the customer and their journey</a:t>
            </a:r>
            <a:endParaRPr lang="en-US" sz="2000" dirty="0">
              <a:effectLst/>
            </a:endParaRPr>
          </a:p>
          <a:p>
            <a:pPr algn="just">
              <a:buFont typeface="Arial" panose="020B0604020202020204" pitchFamily="34" charset="0"/>
              <a:buChar char="•"/>
            </a:pPr>
            <a:r>
              <a:rPr lang="en-US" sz="2000" b="1" dirty="0">
                <a:effectLst/>
                <a:latin typeface="Lucida Sans Unicode" panose="020B0602030504020204" pitchFamily="34" charset="0"/>
              </a:rPr>
              <a:t>Cost-effective </a:t>
            </a:r>
            <a:r>
              <a:rPr lang="en-US" sz="2000" dirty="0">
                <a:effectLst/>
                <a:latin typeface="Lucida Sans Unicode" panose="020B0602030504020204" pitchFamily="34" charset="0"/>
              </a:rPr>
              <a:t>– it can be costly to store large volumes of data, especially if you only use it for compliance purposes</a:t>
            </a:r>
            <a:endParaRPr lang="en-US" sz="2000" dirty="0">
              <a:effectLst/>
            </a:endParaRPr>
          </a:p>
          <a:p>
            <a:pPr algn="just">
              <a:buFont typeface="Arial" panose="020B0604020202020204" pitchFamily="34" charset="0"/>
              <a:buChar char="•"/>
            </a:pPr>
            <a:r>
              <a:rPr lang="en-US" sz="2000" b="1" dirty="0">
                <a:effectLst/>
                <a:latin typeface="Lucida Sans Unicode" panose="020B0602030504020204" pitchFamily="34" charset="0"/>
              </a:rPr>
              <a:t>Detect new or missed opportunities</a:t>
            </a:r>
            <a:r>
              <a:rPr lang="en-US" sz="2000" dirty="0">
                <a:effectLst/>
                <a:latin typeface="Lucida Sans Unicode" panose="020B0602030504020204" pitchFamily="34" charset="0"/>
              </a:rPr>
              <a:t>, helping your company grow and improve regularly</a:t>
            </a:r>
            <a:endParaRPr lang="en-US" sz="2000" dirty="0">
              <a:effectLst/>
            </a:endParaRPr>
          </a:p>
          <a:p>
            <a:pPr algn="just">
              <a:buFont typeface="Arial" panose="020B0604020202020204" pitchFamily="34" charset="0"/>
              <a:buChar char="•"/>
            </a:pPr>
            <a:r>
              <a:rPr lang="en-US" sz="2000" dirty="0">
                <a:effectLst/>
                <a:latin typeface="Lucida Sans Unicode" panose="020B0602030504020204" pitchFamily="34" charset="0"/>
              </a:rPr>
              <a:t>Become </a:t>
            </a:r>
            <a:r>
              <a:rPr lang="en-US" sz="2000" b="1" dirty="0">
                <a:effectLst/>
                <a:latin typeface="Lucida Sans Unicode" panose="020B0602030504020204" pitchFamily="34" charset="0"/>
              </a:rPr>
              <a:t>more agile</a:t>
            </a:r>
            <a:r>
              <a:rPr lang="en-US" sz="2000" dirty="0">
                <a:effectLst/>
                <a:latin typeface="Lucida Sans Unicode" panose="020B0602030504020204" pitchFamily="34" charset="0"/>
              </a:rPr>
              <a:t> and better able to respond to markets</a:t>
            </a:r>
            <a:endParaRPr lang="en-US" sz="2000" dirty="0">
              <a:effectLst/>
            </a:endParaRPr>
          </a:p>
        </p:txBody>
      </p:sp>
      <p:pic>
        <p:nvPicPr>
          <p:cNvPr id="5122" name="Picture 2">
            <a:extLst>
              <a:ext uri="{FF2B5EF4-FFF2-40B4-BE49-F238E27FC236}">
                <a16:creationId xmlns:a16="http://schemas.microsoft.com/office/drawing/2014/main" id="{1AF07C1F-7E34-BBCA-8071-6638AE9F2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0603" y="0"/>
            <a:ext cx="45831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5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2BCA859-304E-A607-B73C-3E51A21ABB07}"/>
              </a:ext>
            </a:extLst>
          </p:cNvPr>
          <p:cNvSpPr>
            <a:spLocks noGrp="1"/>
          </p:cNvSpPr>
          <p:nvPr>
            <p:ph idx="1"/>
          </p:nvPr>
        </p:nvSpPr>
        <p:spPr>
          <a:xfrm>
            <a:off x="367552" y="242047"/>
            <a:ext cx="11344835" cy="6360459"/>
          </a:xfrm>
        </p:spPr>
        <p:txBody>
          <a:bodyPr>
            <a:normAutofit/>
          </a:bodyPr>
          <a:lstStyle/>
          <a:p>
            <a:pPr algn="just">
              <a:buFont typeface="Arial" panose="020B0604020202020204" pitchFamily="34" charset="0"/>
              <a:buChar char="•"/>
            </a:pPr>
            <a:r>
              <a:rPr lang="en-US" sz="1400" b="1" dirty="0">
                <a:solidFill>
                  <a:schemeClr val="tx2">
                    <a:lumMod val="75000"/>
                    <a:lumOff val="25000"/>
                  </a:schemeClr>
                </a:solidFill>
                <a:effectLst/>
                <a:latin typeface="Lucida Sans Unicode" panose="020B0602030504020204" pitchFamily="34" charset="0"/>
              </a:rPr>
              <a:t>Know your Mission</a:t>
            </a:r>
            <a:endParaRPr lang="en-US" sz="1400" dirty="0">
              <a:solidFill>
                <a:schemeClr val="tx2">
                  <a:lumMod val="75000"/>
                  <a:lumOff val="25000"/>
                </a:schemeClr>
              </a:solidFill>
              <a:effectLst/>
            </a:endParaRPr>
          </a:p>
          <a:p>
            <a:pPr marL="0" indent="0" algn="just">
              <a:buNone/>
            </a:pPr>
            <a:r>
              <a:rPr lang="en-US" sz="1400" dirty="0">
                <a:effectLst/>
                <a:latin typeface="Lucida Sans Unicode" panose="020B0602030504020204" pitchFamily="34" charset="0"/>
              </a:rPr>
              <a:t>A well-rounded data analyst knows the business well and possesses sharp organizational acumen. </a:t>
            </a:r>
            <a:r>
              <a:rPr lang="en-US" sz="1400" b="1" dirty="0">
                <a:effectLst/>
                <a:latin typeface="Lucida Sans Unicode" panose="020B0602030504020204" pitchFamily="34" charset="0"/>
              </a:rPr>
              <a:t>Ask yourself what the problems are in your given industry </a:t>
            </a:r>
            <a:r>
              <a:rPr lang="en-US" sz="1400" dirty="0">
                <a:effectLst/>
                <a:latin typeface="Lucida Sans Unicode" panose="020B0602030504020204" pitchFamily="34" charset="0"/>
              </a:rPr>
              <a:t>and competitive market. Identify and understand them thoroughly. Establishing this foundational knowledge will equip you to make better inferences with your data later on.</a:t>
            </a:r>
            <a:endParaRPr lang="en-US" sz="1400" dirty="0">
              <a:effectLst/>
            </a:endParaRPr>
          </a:p>
          <a:p>
            <a:pPr algn="just">
              <a:buFont typeface="Arial" panose="020B0604020202020204" pitchFamily="34" charset="0"/>
              <a:buChar char="•"/>
            </a:pPr>
            <a:r>
              <a:rPr lang="en-US" sz="1400" b="1" dirty="0">
                <a:solidFill>
                  <a:schemeClr val="tx2">
                    <a:lumMod val="75000"/>
                    <a:lumOff val="25000"/>
                  </a:schemeClr>
                </a:solidFill>
                <a:effectLst/>
                <a:latin typeface="Lucida Sans Unicode" panose="020B0602030504020204" pitchFamily="34" charset="0"/>
              </a:rPr>
              <a:t>Identify Data Sources</a:t>
            </a:r>
            <a:endParaRPr lang="en-US" sz="1400" dirty="0">
              <a:solidFill>
                <a:schemeClr val="tx2">
                  <a:lumMod val="75000"/>
                  <a:lumOff val="25000"/>
                </a:schemeClr>
              </a:solidFill>
              <a:effectLst/>
            </a:endParaRPr>
          </a:p>
          <a:p>
            <a:pPr marL="0" indent="0" algn="just">
              <a:buNone/>
            </a:pPr>
            <a:r>
              <a:rPr lang="en-US" sz="1400" b="1" dirty="0">
                <a:effectLst/>
                <a:latin typeface="Lucida Sans Unicode" panose="020B0602030504020204" pitchFamily="34" charset="0"/>
              </a:rPr>
              <a:t>Put together the sources from which you’ll be extracting your data.</a:t>
            </a:r>
            <a:r>
              <a:rPr lang="en-US" sz="1400" dirty="0">
                <a:effectLst/>
                <a:latin typeface="Lucida Sans Unicode" panose="020B0602030504020204" pitchFamily="34" charset="0"/>
              </a:rPr>
              <a:t> You might be coordinating information from different databases, web-driven feedback forms, and even social media.</a:t>
            </a:r>
            <a:endParaRPr lang="en-US" sz="1400" dirty="0">
              <a:effectLst/>
            </a:endParaRPr>
          </a:p>
          <a:p>
            <a:pPr algn="just">
              <a:buFont typeface="Arial" panose="020B0604020202020204" pitchFamily="34" charset="0"/>
              <a:buChar char="•"/>
            </a:pPr>
            <a:r>
              <a:rPr lang="en-US" sz="1400" b="1" dirty="0">
                <a:solidFill>
                  <a:schemeClr val="tx2">
                    <a:lumMod val="75000"/>
                    <a:lumOff val="25000"/>
                  </a:schemeClr>
                </a:solidFill>
                <a:effectLst/>
                <a:latin typeface="Lucida Sans Unicode" panose="020B0602030504020204" pitchFamily="34" charset="0"/>
              </a:rPr>
              <a:t>Clean and Organize Data</a:t>
            </a:r>
            <a:endParaRPr lang="en-US" sz="1400" dirty="0">
              <a:solidFill>
                <a:schemeClr val="tx2">
                  <a:lumMod val="75000"/>
                  <a:lumOff val="25000"/>
                </a:schemeClr>
              </a:solidFill>
              <a:effectLst/>
            </a:endParaRPr>
          </a:p>
          <a:p>
            <a:pPr marL="0" indent="0" algn="just">
              <a:buNone/>
            </a:pPr>
            <a:r>
              <a:rPr lang="en-US" sz="1400" dirty="0">
                <a:effectLst/>
                <a:latin typeface="Lucida Sans Unicode" panose="020B0602030504020204" pitchFamily="34" charset="0"/>
              </a:rPr>
              <a:t>Surprisingly</a:t>
            </a:r>
            <a:r>
              <a:rPr lang="en-US" sz="1400" b="1" dirty="0">
                <a:effectLst/>
                <a:latin typeface="Lucida Sans Unicode" panose="020B0602030504020204" pitchFamily="34" charset="0"/>
              </a:rPr>
              <a:t>, 80 percent</a:t>
            </a:r>
            <a:r>
              <a:rPr lang="en-US" sz="1400" dirty="0">
                <a:effectLst/>
                <a:latin typeface="Lucida Sans Unicode" panose="020B0602030504020204" pitchFamily="34" charset="0"/>
              </a:rPr>
              <a:t> of a data analyst’s time is devoted</a:t>
            </a:r>
            <a:r>
              <a:rPr lang="en-US" sz="1400" b="1" dirty="0">
                <a:effectLst/>
                <a:latin typeface="Lucida Sans Unicode" panose="020B0602030504020204" pitchFamily="34" charset="0"/>
              </a:rPr>
              <a:t> to cleaning and organizing data, and only 20 percent is spent actually performing analysis</a:t>
            </a:r>
            <a:r>
              <a:rPr lang="en-US" sz="1400" dirty="0">
                <a:effectLst/>
                <a:latin typeface="Lucida Sans Unicode" panose="020B0602030504020204" pitchFamily="34" charset="0"/>
              </a:rPr>
              <a:t>. This so-called </a:t>
            </a:r>
            <a:r>
              <a:rPr lang="en-US" sz="1400" b="1" dirty="0">
                <a:effectLst/>
                <a:latin typeface="Lucida Sans Unicode" panose="020B0602030504020204" pitchFamily="34" charset="0"/>
              </a:rPr>
              <a:t>“80/20 rule</a:t>
            </a:r>
            <a:r>
              <a:rPr lang="en-US" sz="1400" dirty="0">
                <a:effectLst/>
                <a:latin typeface="Lucida Sans Unicode" panose="020B0602030504020204" pitchFamily="34" charset="0"/>
              </a:rPr>
              <a:t>” illustrates the importance of having clean, orderly information before you can attempt to interpret what it might mean for your organization.</a:t>
            </a:r>
            <a:endParaRPr lang="en-US" sz="1400" dirty="0">
              <a:effectLst/>
            </a:endParaRPr>
          </a:p>
          <a:p>
            <a:pPr algn="just">
              <a:buFont typeface="Arial" panose="020B0604020202020204" pitchFamily="34" charset="0"/>
              <a:buChar char="•"/>
            </a:pPr>
            <a:r>
              <a:rPr lang="en-US" sz="1400" b="1" dirty="0">
                <a:solidFill>
                  <a:schemeClr val="tx2">
                    <a:lumMod val="75000"/>
                    <a:lumOff val="25000"/>
                  </a:schemeClr>
                </a:solidFill>
                <a:effectLst/>
                <a:latin typeface="Lucida Sans Unicode" panose="020B0602030504020204" pitchFamily="34" charset="0"/>
              </a:rPr>
              <a:t>Perform Statistical Analysis</a:t>
            </a:r>
            <a:endParaRPr lang="en-US" sz="1400" dirty="0">
              <a:solidFill>
                <a:schemeClr val="tx2">
                  <a:lumMod val="75000"/>
                  <a:lumOff val="25000"/>
                </a:schemeClr>
              </a:solidFill>
              <a:effectLst/>
            </a:endParaRPr>
          </a:p>
          <a:p>
            <a:pPr marL="0" indent="0" algn="just">
              <a:buNone/>
            </a:pPr>
            <a:r>
              <a:rPr lang="en-US" sz="1400" dirty="0">
                <a:effectLst/>
                <a:latin typeface="Lucida Sans Unicode" panose="020B0602030504020204" pitchFamily="34" charset="0"/>
              </a:rPr>
              <a:t>Once you’ve thoroughly cleaned the data, you can begin to</a:t>
            </a:r>
            <a:r>
              <a:rPr lang="en-US" sz="1400" b="1" dirty="0">
                <a:effectLst/>
                <a:latin typeface="Lucida Sans Unicode" panose="020B0602030504020204" pitchFamily="34" charset="0"/>
              </a:rPr>
              <a:t> analyze the information using statistical models. </a:t>
            </a:r>
            <a:r>
              <a:rPr lang="en-US" sz="1400" dirty="0">
                <a:effectLst/>
                <a:latin typeface="Lucida Sans Unicode" panose="020B0602030504020204" pitchFamily="34" charset="0"/>
              </a:rPr>
              <a:t>At this stage, you will start to build models to test your data and answer the business questions you identified earlier in the process.</a:t>
            </a:r>
          </a:p>
          <a:p>
            <a:pPr marL="0" indent="0" algn="just">
              <a:buNone/>
            </a:pPr>
            <a:r>
              <a:rPr lang="en-US" sz="1400" b="1" dirty="0">
                <a:effectLst/>
                <a:latin typeface="Lucida Sans Unicode" panose="020B0602030504020204" pitchFamily="34" charset="0"/>
              </a:rPr>
              <a:t>Here, you will also need to decide how to present the information in order to answer the question at hand. There are three different ways to demonstrate your findings:</a:t>
            </a:r>
            <a:endParaRPr lang="en-US" sz="1400" dirty="0">
              <a:effectLst/>
            </a:endParaRPr>
          </a:p>
          <a:p>
            <a:pPr lvl="1" algn="just"/>
            <a:r>
              <a:rPr lang="en-US" sz="1400" b="1" dirty="0">
                <a:effectLst/>
                <a:latin typeface="Lucida Sans Unicode" panose="020B0602030504020204" pitchFamily="34" charset="0"/>
              </a:rPr>
              <a:t>Descriptive Information</a:t>
            </a:r>
            <a:r>
              <a:rPr lang="en-US" sz="1400" dirty="0">
                <a:effectLst/>
                <a:latin typeface="Lucida Sans Unicode" panose="020B0602030504020204" pitchFamily="34" charset="0"/>
              </a:rPr>
              <a:t>: Just the facts.</a:t>
            </a:r>
            <a:endParaRPr lang="en-US" sz="1400" dirty="0">
              <a:effectLst/>
            </a:endParaRPr>
          </a:p>
          <a:p>
            <a:pPr lvl="1" algn="just"/>
            <a:r>
              <a:rPr lang="en-US" sz="1400" b="1" dirty="0">
                <a:effectLst/>
                <a:latin typeface="Lucida Sans Unicode" panose="020B0602030504020204" pitchFamily="34" charset="0"/>
              </a:rPr>
              <a:t>Inferential Information:</a:t>
            </a:r>
            <a:r>
              <a:rPr lang="en-US" sz="1400" dirty="0">
                <a:effectLst/>
                <a:latin typeface="Lucida Sans Unicode" panose="020B0602030504020204" pitchFamily="34" charset="0"/>
              </a:rPr>
              <a:t> The facts, plus an interpretation of what those facts indicate in the context of a particular project.</a:t>
            </a:r>
            <a:endParaRPr lang="en-US" sz="1400" dirty="0">
              <a:effectLst/>
            </a:endParaRPr>
          </a:p>
          <a:p>
            <a:pPr lvl="1" algn="just"/>
            <a:r>
              <a:rPr lang="en-US" sz="1400" b="1" dirty="0">
                <a:effectLst/>
                <a:latin typeface="Lucida Sans Unicode" panose="020B0602030504020204" pitchFamily="34" charset="0"/>
              </a:rPr>
              <a:t>Predictive Information:</a:t>
            </a:r>
            <a:r>
              <a:rPr lang="en-US" sz="1400" dirty="0">
                <a:effectLst/>
                <a:latin typeface="Lucida Sans Unicode" panose="020B0602030504020204" pitchFamily="34" charset="0"/>
              </a:rPr>
              <a:t> An inference based upon facts and advice for further action based on your reasoning.</a:t>
            </a:r>
            <a:endParaRPr lang="en-US" sz="1400" dirty="0">
              <a:effectLst/>
            </a:endParaRPr>
          </a:p>
          <a:p>
            <a:pPr algn="just">
              <a:buFont typeface="Arial" panose="020B0604020202020204" pitchFamily="34" charset="0"/>
              <a:buChar char="•"/>
            </a:pPr>
            <a:r>
              <a:rPr lang="en-US" sz="1400" b="1" dirty="0">
                <a:solidFill>
                  <a:schemeClr val="tx2">
                    <a:lumMod val="75000"/>
                    <a:lumOff val="25000"/>
                  </a:schemeClr>
                </a:solidFill>
                <a:effectLst/>
                <a:latin typeface="Lucida Sans Unicode" panose="020B0602030504020204" pitchFamily="34" charset="0"/>
              </a:rPr>
              <a:t>Draw Conclusions</a:t>
            </a:r>
            <a:endParaRPr lang="en-US" sz="1400" dirty="0">
              <a:solidFill>
                <a:schemeClr val="tx2">
                  <a:lumMod val="75000"/>
                  <a:lumOff val="25000"/>
                </a:schemeClr>
              </a:solidFill>
              <a:effectLst/>
            </a:endParaRPr>
          </a:p>
          <a:p>
            <a:pPr marL="0" indent="0" algn="just">
              <a:buNone/>
            </a:pPr>
            <a:r>
              <a:rPr lang="en-US" sz="1400" dirty="0">
                <a:effectLst/>
                <a:latin typeface="Lucida Sans Unicode" panose="020B0602030504020204" pitchFamily="34" charset="0"/>
              </a:rPr>
              <a:t>The last step in data-driven decision making is coming to a conclusion.</a:t>
            </a:r>
            <a:r>
              <a:rPr lang="en-US" sz="1400" b="1" dirty="0">
                <a:effectLst/>
                <a:latin typeface="Lucida Sans Unicode" panose="020B0602030504020204" pitchFamily="34" charset="0"/>
              </a:rPr>
              <a:t> Ask yourself, “What new information did you learn from the collection of statistics?”</a:t>
            </a:r>
            <a:r>
              <a:rPr lang="en-US" sz="1400" dirty="0">
                <a:effectLst/>
                <a:latin typeface="Lucida Sans Unicode" panose="020B0602030504020204" pitchFamily="34" charset="0"/>
              </a:rPr>
              <a:t> Despite pressure to discover something entirely new, a great place to start is by asking yourself questions to which you already know—or think you know—the answer.</a:t>
            </a:r>
            <a:endParaRPr lang="en-US" sz="1400" dirty="0">
              <a:effectLst/>
            </a:endParaRPr>
          </a:p>
          <a:p>
            <a:pPr marL="0" indent="0">
              <a:buNone/>
            </a:pPr>
            <a:endParaRPr lang="es-MX" sz="1400" dirty="0"/>
          </a:p>
        </p:txBody>
      </p:sp>
    </p:spTree>
    <p:extLst>
      <p:ext uri="{BB962C8B-B14F-4D97-AF65-F5344CB8AC3E}">
        <p14:creationId xmlns:p14="http://schemas.microsoft.com/office/powerpoint/2010/main" val="1253428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A67C01B-3D3E-CF86-3766-9F73672DE93B}"/>
              </a:ext>
            </a:extLst>
          </p:cNvPr>
          <p:cNvSpPr>
            <a:spLocks noGrp="1"/>
          </p:cNvSpPr>
          <p:nvPr>
            <p:ph idx="1"/>
          </p:nvPr>
        </p:nvSpPr>
        <p:spPr>
          <a:xfrm>
            <a:off x="193623" y="581442"/>
            <a:ext cx="11357401" cy="5994170"/>
          </a:xfrm>
        </p:spPr>
        <p:txBody>
          <a:bodyPr>
            <a:normAutofit fontScale="70000" lnSpcReduction="20000"/>
          </a:bodyPr>
          <a:lstStyle/>
          <a:p>
            <a:pPr marL="0" indent="0" algn="just">
              <a:buNone/>
            </a:pPr>
            <a:r>
              <a:rPr lang="en-US" dirty="0">
                <a:effectLst/>
                <a:latin typeface="Lucida Sans Unicode" panose="020B0602030504020204" pitchFamily="34" charset="0"/>
              </a:rPr>
              <a:t>Incidentally, the majority of the steps listed above do not generate statistics. The majority of these steps to effectively utilize data instead encourage novice data analysts to become well-rounded in their role. This process helps professionals become capable of not only analyzing, but understanding data from a holistic perspective and providing insight based upon the data as well.</a:t>
            </a:r>
            <a:endParaRPr lang="en-US" dirty="0">
              <a:effectLst/>
            </a:endParaRPr>
          </a:p>
          <a:p>
            <a:pPr marL="0" indent="0" algn="just">
              <a:buNone/>
            </a:pPr>
            <a:r>
              <a:rPr lang="en-US" b="1" dirty="0">
                <a:effectLst/>
                <a:latin typeface="Lucida Sans Unicode" panose="020B0602030504020204" pitchFamily="34" charset="0"/>
              </a:rPr>
              <a:t>Joel Schwartz,</a:t>
            </a:r>
            <a:r>
              <a:rPr lang="en-US" dirty="0">
                <a:effectLst/>
                <a:latin typeface="Lucida Sans Unicode" panose="020B0602030504020204" pitchFamily="34" charset="0"/>
              </a:rPr>
              <a:t> a non-teaching affiliate of Northeastern adds, that it’s worth asking, ‘Who isn’t utilizing data-driven decision making in my industry?’ because the most successful companies almost always are. He continues:</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Consider Netflix, for example</a:t>
            </a:r>
            <a:r>
              <a:rPr lang="en-US" dirty="0">
                <a:effectLst/>
                <a:latin typeface="Lucida Sans Unicode" panose="020B0602030504020204" pitchFamily="34" charset="0"/>
              </a:rPr>
              <a:t>. The company started as a mail-based DVD sharing business and, based on a data-driven decision, grew to internet streaming—becoming one of the most successful companies today. Without data, Netflix would not have had the basis to make such an immense and impactful decision. Moreover, without that decision, the company would not have flourished at the rate or in the direction it did.</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Amazon is another poignant example</a:t>
            </a:r>
            <a:r>
              <a:rPr lang="en-US" dirty="0">
                <a:effectLst/>
                <a:latin typeface="Lucida Sans Unicode" panose="020B0602030504020204" pitchFamily="34" charset="0"/>
              </a:rPr>
              <a:t>. What started as an online bookstore has blossomed into a massive online hub for just about any product a person could want or need.</a:t>
            </a:r>
            <a:r>
              <a:rPr lang="en-US" b="1" dirty="0">
                <a:effectLst/>
                <a:latin typeface="Lucida Sans Unicode" panose="020B0602030504020204" pitchFamily="34" charset="0"/>
              </a:rPr>
              <a:t> </a:t>
            </a:r>
            <a:r>
              <a:rPr lang="en-US" dirty="0">
                <a:effectLst/>
                <a:latin typeface="Lucida Sans Unicode" panose="020B0602030504020204" pitchFamily="34" charset="0"/>
              </a:rPr>
              <a:t>What drove them to make such enormous decisions? Data. It’s no surprise that such major (and successful) rebranding moves were made based on data collection and the inferences made as a result.</a:t>
            </a:r>
            <a:endParaRPr lang="en-US" dirty="0">
              <a:effectLst/>
            </a:endParaRPr>
          </a:p>
          <a:p>
            <a:pPr algn="just">
              <a:buFont typeface="Arial" panose="020B0604020202020204" pitchFamily="34" charset="0"/>
              <a:buChar char="•"/>
            </a:pPr>
            <a:r>
              <a:rPr lang="en-US" b="1" dirty="0">
                <a:effectLst/>
                <a:latin typeface="Lucida Sans Unicode" panose="020B0602030504020204" pitchFamily="34" charset="0"/>
              </a:rPr>
              <a:t>Without the data-driven approach to decision making, Netflix would still be mailing you an outdated mode of movie content and Amazon would be a simple online bookstore.</a:t>
            </a:r>
            <a:r>
              <a:rPr lang="en-US" dirty="0">
                <a:effectLst/>
                <a:latin typeface="Lucida Sans Unicode" panose="020B0602030504020204" pitchFamily="34" charset="0"/>
              </a:rPr>
              <a:t> The bottom line is that this data-driven approach is putting all other methods out of business. The world is becoming data-driven, and to not make data-driven decisions would be foolish.</a:t>
            </a:r>
            <a:endParaRPr lang="en-US" dirty="0">
              <a:effectLst/>
            </a:endParaRPr>
          </a:p>
          <a:p>
            <a:endParaRPr lang="es-MX" dirty="0"/>
          </a:p>
        </p:txBody>
      </p:sp>
    </p:spTree>
    <p:extLst>
      <p:ext uri="{BB962C8B-B14F-4D97-AF65-F5344CB8AC3E}">
        <p14:creationId xmlns:p14="http://schemas.microsoft.com/office/powerpoint/2010/main" val="1118430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102F3EE3-7A7A-3894-962A-87818ED241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1023938"/>
            <a:ext cx="8810625" cy="481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49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B4E9B9B-34B4-511B-6095-737AD2DCA769}"/>
              </a:ext>
            </a:extLst>
          </p:cNvPr>
          <p:cNvPicPr>
            <a:picLocks noChangeAspect="1"/>
          </p:cNvPicPr>
          <p:nvPr/>
        </p:nvPicPr>
        <p:blipFill>
          <a:blip r:embed="rId2"/>
          <a:srcRect l="1824" r="3486"/>
          <a:stretch/>
        </p:blipFill>
        <p:spPr>
          <a:xfrm>
            <a:off x="209862" y="164892"/>
            <a:ext cx="6529455" cy="4422098"/>
          </a:xfrm>
          <a:prstGeom prst="rect">
            <a:avLst/>
          </a:prstGeom>
        </p:spPr>
      </p:pic>
      <p:pic>
        <p:nvPicPr>
          <p:cNvPr id="7" name="Imagen 6">
            <a:extLst>
              <a:ext uri="{FF2B5EF4-FFF2-40B4-BE49-F238E27FC236}">
                <a16:creationId xmlns:a16="http://schemas.microsoft.com/office/drawing/2014/main" id="{580AA4C8-419D-5C29-DD98-D60A282F1903}"/>
              </a:ext>
            </a:extLst>
          </p:cNvPr>
          <p:cNvPicPr>
            <a:picLocks noChangeAspect="1"/>
          </p:cNvPicPr>
          <p:nvPr/>
        </p:nvPicPr>
        <p:blipFill>
          <a:blip r:embed="rId3"/>
          <a:srcRect l="3525" r="12904"/>
          <a:stretch/>
        </p:blipFill>
        <p:spPr>
          <a:xfrm>
            <a:off x="7210269" y="3429000"/>
            <a:ext cx="4586990" cy="2994850"/>
          </a:xfrm>
          <a:prstGeom prst="rect">
            <a:avLst/>
          </a:prstGeom>
        </p:spPr>
      </p:pic>
    </p:spTree>
    <p:extLst>
      <p:ext uri="{BB962C8B-B14F-4D97-AF65-F5344CB8AC3E}">
        <p14:creationId xmlns:p14="http://schemas.microsoft.com/office/powerpoint/2010/main" val="111511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D5D9868-A5E5-CC7B-B203-CE4FA01714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19734" y="222575"/>
            <a:ext cx="10733244" cy="6412849"/>
          </a:xfrm>
          <a:prstGeom prst="rect">
            <a:avLst/>
          </a:prstGeom>
        </p:spPr>
      </p:pic>
    </p:spTree>
    <p:extLst>
      <p:ext uri="{BB962C8B-B14F-4D97-AF65-F5344CB8AC3E}">
        <p14:creationId xmlns:p14="http://schemas.microsoft.com/office/powerpoint/2010/main" val="1714056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F832A80-0398-660D-DBF1-D8CC63473ED4}"/>
              </a:ext>
            </a:extLst>
          </p:cNvPr>
          <p:cNvSpPr>
            <a:spLocks noGrp="1"/>
          </p:cNvSpPr>
          <p:nvPr>
            <p:ph idx="1"/>
          </p:nvPr>
        </p:nvSpPr>
        <p:spPr>
          <a:xfrm>
            <a:off x="434787" y="319553"/>
            <a:ext cx="11358283" cy="5381999"/>
          </a:xfrm>
        </p:spPr>
        <p:txBody>
          <a:bodyPr>
            <a:normAutofit fontScale="77500" lnSpcReduction="20000"/>
          </a:bodyPr>
          <a:lstStyle/>
          <a:p>
            <a:pPr algn="just"/>
            <a:r>
              <a:rPr lang="en-US" b="1" u="sng" dirty="0">
                <a:effectLst/>
                <a:latin typeface="Lucida Sans Unicode" panose="020B0602030504020204" pitchFamily="34" charset="0"/>
              </a:rPr>
              <a:t>DECISION MAKING</a:t>
            </a:r>
            <a:endParaRPr lang="en-US" b="1" dirty="0">
              <a:effectLst/>
            </a:endParaRPr>
          </a:p>
          <a:p>
            <a:pPr algn="just"/>
            <a:r>
              <a:rPr lang="en-US" b="1" dirty="0">
                <a:effectLst/>
                <a:latin typeface="Lucida Sans Unicode" panose="020B0602030504020204" pitchFamily="34" charset="0"/>
              </a:rPr>
              <a:t>Decision-Making</a:t>
            </a:r>
            <a:r>
              <a:rPr lang="en-US" dirty="0">
                <a:effectLst/>
                <a:latin typeface="Lucida Sans Unicode" panose="020B0602030504020204" pitchFamily="34" charset="0"/>
              </a:rPr>
              <a:t> is said to be a psychological construct. This means that although </a:t>
            </a:r>
            <a:r>
              <a:rPr lang="en-US" b="1" dirty="0">
                <a:effectLst/>
                <a:latin typeface="Lucida Sans Unicode" panose="020B0602030504020204" pitchFamily="34" charset="0"/>
              </a:rPr>
              <a:t>we can never “see” a decision, we can infer from observable behavior that a decision has been made</a:t>
            </a:r>
            <a:r>
              <a:rPr lang="en-US" dirty="0">
                <a:effectLst/>
                <a:latin typeface="Lucida Sans Unicode" panose="020B0602030504020204" pitchFamily="34" charset="0"/>
              </a:rPr>
              <a:t>. Therefore, we conclude that a psychological event that we call “decision making” has occurred. It is a construction that imputes commitment to action. That is, based on observable actions, we assume that people have committed to effecting the action.</a:t>
            </a:r>
            <a:endParaRPr lang="en-US" dirty="0">
              <a:effectLst/>
            </a:endParaRPr>
          </a:p>
          <a:p>
            <a:pPr algn="just"/>
            <a:r>
              <a:rPr lang="en-US" b="1" dirty="0">
                <a:effectLst/>
                <a:latin typeface="Lucida Sans Unicode" panose="020B0602030504020204" pitchFamily="34" charset="0"/>
              </a:rPr>
              <a:t>“Decision making is defined as </a:t>
            </a:r>
            <a:r>
              <a:rPr lang="en-US" b="1" dirty="0">
                <a:solidFill>
                  <a:schemeClr val="tx2">
                    <a:lumMod val="75000"/>
                    <a:lumOff val="25000"/>
                  </a:schemeClr>
                </a:solidFill>
                <a:effectLst/>
                <a:latin typeface="Lucida Sans Unicode" panose="020B0602030504020204" pitchFamily="34" charset="0"/>
              </a:rPr>
              <a:t>the selection of a future course of action from among various alternatives</a:t>
            </a:r>
            <a:r>
              <a:rPr lang="en-US" b="1" dirty="0">
                <a:effectLst/>
                <a:latin typeface="Lucida Sans Unicode" panose="020B0602030504020204" pitchFamily="34" charset="0"/>
              </a:rPr>
              <a:t>.</a:t>
            </a:r>
            <a:r>
              <a:rPr lang="en-US" dirty="0">
                <a:effectLst/>
                <a:latin typeface="Lucida Sans Unicode" panose="020B0602030504020204" pitchFamily="34" charset="0"/>
              </a:rPr>
              <a:t> A decision is a choice made from available alternatives. Decision making is the process of identifying problems and opportunities and then resolving them by choosing the right solutions for that particular situation.”</a:t>
            </a:r>
            <a:endParaRPr lang="en-US" dirty="0">
              <a:effectLst/>
            </a:endParaRPr>
          </a:p>
          <a:p>
            <a:pPr marL="0" indent="0" algn="just">
              <a:buNone/>
            </a:pPr>
            <a:r>
              <a:rPr lang="en-US" b="1" dirty="0">
                <a:effectLst/>
                <a:latin typeface="Lucida Sans Unicode" panose="020B0602030504020204" pitchFamily="34" charset="0"/>
              </a:rPr>
              <a:t>	</a:t>
            </a:r>
          </a:p>
          <a:p>
            <a:pPr marL="0" indent="0" algn="just">
              <a:buNone/>
            </a:pPr>
            <a:r>
              <a:rPr lang="en-US" b="1" dirty="0">
                <a:effectLst/>
                <a:latin typeface="Lucida Sans Unicode" panose="020B0602030504020204" pitchFamily="34" charset="0"/>
              </a:rPr>
              <a:t>We may Summarize the Definition of Decision Making as follow:</a:t>
            </a:r>
            <a:endParaRPr lang="en-US" b="1" dirty="0">
              <a:effectLst/>
            </a:endParaRPr>
          </a:p>
          <a:p>
            <a:pPr algn="just">
              <a:buFont typeface="Arial" panose="020B0604020202020204" pitchFamily="34" charset="0"/>
              <a:buChar char="•"/>
            </a:pPr>
            <a:r>
              <a:rPr lang="en-US" dirty="0">
                <a:effectLst/>
                <a:latin typeface="Lucida Sans Unicode" panose="020B0602030504020204" pitchFamily="34" charset="0"/>
              </a:rPr>
              <a:t>Decision–making is the study of identifying and </a:t>
            </a:r>
            <a:r>
              <a:rPr lang="en-US" b="1" dirty="0">
                <a:effectLst/>
                <a:latin typeface="Lucida Sans Unicode" panose="020B0602030504020204" pitchFamily="34" charset="0"/>
              </a:rPr>
              <a:t>choosing alternatives</a:t>
            </a:r>
            <a:r>
              <a:rPr lang="en-US" dirty="0">
                <a:effectLst/>
                <a:latin typeface="Lucida Sans Unicode" panose="020B0602030504020204" pitchFamily="34" charset="0"/>
              </a:rPr>
              <a:t> based on the values and preferences of the decision-maker.</a:t>
            </a:r>
            <a:endParaRPr lang="en-US" dirty="0">
              <a:effectLst/>
            </a:endParaRPr>
          </a:p>
          <a:p>
            <a:pPr algn="just">
              <a:buFont typeface="Arial" panose="020B0604020202020204" pitchFamily="34" charset="0"/>
              <a:buChar char="•"/>
            </a:pPr>
            <a:r>
              <a:rPr lang="en-US" dirty="0">
                <a:effectLst/>
                <a:latin typeface="Lucida Sans Unicode" panose="020B0602030504020204" pitchFamily="34" charset="0"/>
              </a:rPr>
              <a:t>Decision–making is the process of sufficiently </a:t>
            </a:r>
            <a:r>
              <a:rPr lang="en-US" b="1" dirty="0">
                <a:effectLst/>
                <a:latin typeface="Lucida Sans Unicode" panose="020B0602030504020204" pitchFamily="34" charset="0"/>
              </a:rPr>
              <a:t>reducing uncertainty and doubts</a:t>
            </a:r>
            <a:r>
              <a:rPr lang="en-US" dirty="0">
                <a:effectLst/>
                <a:latin typeface="Lucida Sans Unicode" panose="020B0602030504020204" pitchFamily="34" charset="0"/>
              </a:rPr>
              <a:t> about alternatives to allow a reasonable choice to be made from among them.</a:t>
            </a:r>
            <a:endParaRPr lang="en-US" dirty="0">
              <a:effectLst/>
            </a:endParaRPr>
          </a:p>
          <a:p>
            <a:pPr marL="0" indent="0">
              <a:buNone/>
            </a:pPr>
            <a:endParaRPr lang="es-MX" dirty="0"/>
          </a:p>
        </p:txBody>
      </p:sp>
    </p:spTree>
    <p:extLst>
      <p:ext uri="{BB962C8B-B14F-4D97-AF65-F5344CB8AC3E}">
        <p14:creationId xmlns:p14="http://schemas.microsoft.com/office/powerpoint/2010/main" val="203158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AD5E1872-7B6E-40B8-74C7-BF39024A49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900" y="172570"/>
            <a:ext cx="76962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249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7622F3E-E540-6D62-85C6-3809FC644AE6}"/>
              </a:ext>
            </a:extLst>
          </p:cNvPr>
          <p:cNvSpPr>
            <a:spLocks noGrp="1"/>
          </p:cNvSpPr>
          <p:nvPr>
            <p:ph idx="1"/>
          </p:nvPr>
        </p:nvSpPr>
        <p:spPr>
          <a:xfrm>
            <a:off x="367553" y="373341"/>
            <a:ext cx="11331388" cy="6040905"/>
          </a:xfrm>
        </p:spPr>
        <p:txBody>
          <a:bodyPr>
            <a:normAutofit fontScale="55000" lnSpcReduction="20000"/>
          </a:bodyPr>
          <a:lstStyle/>
          <a:p>
            <a:pPr algn="just">
              <a:buFont typeface="Arial" panose="020B0604020202020204" pitchFamily="34" charset="0"/>
              <a:buChar char="•"/>
            </a:pPr>
            <a:r>
              <a:rPr lang="en-US" b="1" dirty="0">
                <a:solidFill>
                  <a:srgbClr val="0070C0"/>
                </a:solidFill>
                <a:effectLst/>
                <a:latin typeface="Lucida Sans Unicode" panose="020B0602030504020204" pitchFamily="34" charset="0"/>
              </a:rPr>
              <a:t>Define the Problem</a:t>
            </a:r>
            <a:r>
              <a:rPr lang="en-US" b="1" dirty="0">
                <a:effectLst/>
                <a:latin typeface="Lucida Sans Unicode" panose="020B0602030504020204" pitchFamily="34" charset="0"/>
              </a:rPr>
              <a:t>:</a:t>
            </a:r>
            <a:r>
              <a:rPr lang="en-US" dirty="0">
                <a:effectLst/>
                <a:latin typeface="Lucida Sans Unicode" panose="020B0602030504020204" pitchFamily="34" charset="0"/>
              </a:rPr>
              <a:t> Decision-making is</a:t>
            </a:r>
            <a:r>
              <a:rPr lang="en-US" b="1" dirty="0">
                <a:effectLst/>
                <a:latin typeface="Lucida Sans Unicode" panose="020B0602030504020204" pitchFamily="34" charset="0"/>
              </a:rPr>
              <a:t> needed only when there is a problem that needs immediate attention. </a:t>
            </a:r>
            <a:r>
              <a:rPr lang="en-US" dirty="0">
                <a:effectLst/>
                <a:latin typeface="Lucida Sans Unicode" panose="020B0602030504020204" pitchFamily="34" charset="0"/>
              </a:rPr>
              <a:t>Hence the first step in decision making is defining the problem. The problem must be correctly defined as a wrong definition leads to the wrong decision. That is why it is said that </a:t>
            </a:r>
            <a:r>
              <a:rPr lang="en-US" b="1" dirty="0">
                <a:effectLst/>
                <a:latin typeface="Lucida Sans Unicode" panose="020B0602030504020204" pitchFamily="34" charset="0"/>
              </a:rPr>
              <a:t>“A problem well defined is a problem half solved”</a:t>
            </a:r>
            <a:r>
              <a:rPr lang="en-US" dirty="0">
                <a:effectLst/>
                <a:latin typeface="Lucida Sans Unicode" panose="020B0602030504020204" pitchFamily="34" charset="0"/>
              </a:rPr>
              <a:t>. </a:t>
            </a:r>
            <a:r>
              <a:rPr lang="en-US" b="1" dirty="0">
                <a:effectLst/>
                <a:latin typeface="Lucida Sans Unicode" panose="020B0602030504020204" pitchFamily="34" charset="0"/>
              </a:rPr>
              <a:t>The problem may arise due to a gap between actual and desired results</a:t>
            </a:r>
            <a:r>
              <a:rPr lang="en-US" dirty="0">
                <a:effectLst/>
                <a:latin typeface="Lucida Sans Unicode" panose="020B0602030504020204" pitchFamily="34" charset="0"/>
              </a:rPr>
              <a:t>. It may also be due to a change in the environment which may result in an opportunity or a threat. Thus identification of problems calls for continuous monitoring of the environment and timely and correct identification of problems.</a:t>
            </a:r>
            <a:endParaRPr lang="en-US" dirty="0">
              <a:effectLst/>
            </a:endParaRPr>
          </a:p>
          <a:p>
            <a:pPr algn="just">
              <a:buFont typeface="Arial" panose="020B0604020202020204" pitchFamily="34" charset="0"/>
              <a:buChar char="•"/>
            </a:pPr>
            <a:r>
              <a:rPr lang="en-US" b="1" dirty="0">
                <a:solidFill>
                  <a:schemeClr val="accent3">
                    <a:lumMod val="75000"/>
                  </a:schemeClr>
                </a:solidFill>
                <a:effectLst/>
                <a:latin typeface="Lucida Sans Unicode" panose="020B0602030504020204" pitchFamily="34" charset="0"/>
              </a:rPr>
              <a:t>Analyze the Problem</a:t>
            </a:r>
            <a:r>
              <a:rPr lang="en-US" b="1" dirty="0">
                <a:effectLst/>
                <a:latin typeface="Lucida Sans Unicode" panose="020B0602030504020204" pitchFamily="34" charset="0"/>
              </a:rPr>
              <a:t>:</a:t>
            </a:r>
            <a:r>
              <a:rPr lang="en-US" dirty="0">
                <a:effectLst/>
                <a:latin typeface="Lucida Sans Unicode" panose="020B0602030504020204" pitchFamily="34" charset="0"/>
              </a:rPr>
              <a:t> Once the problem is identified it has to be thoroughly analyzed. Analysis of the problem in terms of</a:t>
            </a:r>
            <a:r>
              <a:rPr lang="en-US" b="1" dirty="0">
                <a:effectLst/>
                <a:latin typeface="Lucida Sans Unicode" panose="020B0602030504020204" pitchFamily="34" charset="0"/>
              </a:rPr>
              <a:t> </a:t>
            </a:r>
            <a:r>
              <a:rPr lang="en-US" b="1" dirty="0">
                <a:solidFill>
                  <a:schemeClr val="accent3">
                    <a:lumMod val="75000"/>
                  </a:schemeClr>
                </a:solidFill>
                <a:effectLst/>
                <a:latin typeface="Lucida Sans Unicode" panose="020B0602030504020204" pitchFamily="34" charset="0"/>
              </a:rPr>
              <a:t>its magnitude, its relation to other problems, the variables influencing the problem, and possible causes of the problem</a:t>
            </a:r>
            <a:r>
              <a:rPr lang="en-US" dirty="0">
                <a:solidFill>
                  <a:schemeClr val="accent3">
                    <a:lumMod val="75000"/>
                  </a:schemeClr>
                </a:solidFill>
                <a:effectLst/>
                <a:latin typeface="Lucida Sans Unicode" panose="020B0602030504020204" pitchFamily="34" charset="0"/>
              </a:rPr>
              <a:t> </a:t>
            </a:r>
            <a:r>
              <a:rPr lang="en-US" dirty="0">
                <a:effectLst/>
                <a:latin typeface="Lucida Sans Unicode" panose="020B0602030504020204" pitchFamily="34" charset="0"/>
              </a:rPr>
              <a:t>are very important and they will have a significant influence in the selection of a better solution. The problem has to be analyzed for the nature of the decision needed, the impact of a decision, and the limiting factors or constraints of the decision.</a:t>
            </a:r>
            <a:endParaRPr lang="en-US" dirty="0">
              <a:effectLst/>
            </a:endParaRPr>
          </a:p>
          <a:p>
            <a:pPr algn="just">
              <a:buFont typeface="Arial" panose="020B0604020202020204" pitchFamily="34" charset="0"/>
              <a:buChar char="•"/>
            </a:pPr>
            <a:r>
              <a:rPr lang="en-US" b="1" dirty="0">
                <a:solidFill>
                  <a:srgbClr val="C00000"/>
                </a:solidFill>
                <a:effectLst/>
                <a:latin typeface="Lucida Sans Unicode" panose="020B0602030504020204" pitchFamily="34" charset="0"/>
              </a:rPr>
              <a:t>Develop Alternatives</a:t>
            </a:r>
            <a:r>
              <a:rPr lang="en-US" b="1" dirty="0">
                <a:effectLst/>
                <a:latin typeface="Lucida Sans Unicode" panose="020B0602030504020204" pitchFamily="34" charset="0"/>
              </a:rPr>
              <a:t>:</a:t>
            </a:r>
            <a:r>
              <a:rPr lang="en-US" dirty="0">
                <a:effectLst/>
                <a:latin typeface="Lucida Sans Unicode" panose="020B0602030504020204" pitchFamily="34" charset="0"/>
              </a:rPr>
              <a:t> Every problem has many solutions and one cannot say that there are no alternatives. </a:t>
            </a:r>
            <a:r>
              <a:rPr lang="en-US" b="1" dirty="0">
                <a:effectLst/>
                <a:latin typeface="Lucida Sans Unicode" panose="020B0602030504020204" pitchFamily="34" charset="0"/>
              </a:rPr>
              <a:t>Good decision-making is all about </a:t>
            </a:r>
            <a:r>
              <a:rPr lang="en-US" b="1" dirty="0">
                <a:solidFill>
                  <a:srgbClr val="C00000"/>
                </a:solidFill>
                <a:effectLst/>
                <a:latin typeface="Lucida Sans Unicode" panose="020B0602030504020204" pitchFamily="34" charset="0"/>
              </a:rPr>
              <a:t>selecting the right alternative for the problem situation</a:t>
            </a:r>
            <a:r>
              <a:rPr lang="en-US" dirty="0">
                <a:effectLst/>
                <a:latin typeface="Lucida Sans Unicode" panose="020B0602030504020204" pitchFamily="34" charset="0"/>
              </a:rPr>
              <a:t>. Managers have to develop as many alternatives as possible so that they cannot miss the best course of action. The ability to develop as many alternatives as possible depends on the creativity and imagination of the manager. </a:t>
            </a:r>
            <a:r>
              <a:rPr lang="en-US" b="1" dirty="0">
                <a:effectLst/>
                <a:latin typeface="Lucida Sans Unicode" panose="020B0602030504020204" pitchFamily="34" charset="0"/>
              </a:rPr>
              <a:t>For complex decisions</a:t>
            </a:r>
            <a:r>
              <a:rPr lang="en-US" dirty="0">
                <a:effectLst/>
                <a:latin typeface="Lucida Sans Unicode" panose="020B0602030504020204" pitchFamily="34" charset="0"/>
              </a:rPr>
              <a:t> involving a group of people, a</a:t>
            </a:r>
            <a:r>
              <a:rPr lang="en-US" b="1" dirty="0">
                <a:effectLst/>
                <a:latin typeface="Lucida Sans Unicode" panose="020B0602030504020204" pitchFamily="34" charset="0"/>
              </a:rPr>
              <a:t> brainstorming session can generate many choices.</a:t>
            </a:r>
            <a:endParaRPr lang="en-US" dirty="0">
              <a:effectLst/>
            </a:endParaRPr>
          </a:p>
          <a:p>
            <a:pPr algn="just">
              <a:buFont typeface="Arial" panose="020B0604020202020204" pitchFamily="34" charset="0"/>
              <a:buChar char="•"/>
            </a:pPr>
            <a:r>
              <a:rPr lang="en-US" b="1" dirty="0">
                <a:solidFill>
                  <a:schemeClr val="accent5">
                    <a:lumMod val="75000"/>
                  </a:schemeClr>
                </a:solidFill>
                <a:effectLst/>
                <a:latin typeface="Lucida Sans Unicode" panose="020B0602030504020204" pitchFamily="34" charset="0"/>
              </a:rPr>
              <a:t>Evaluate each Alternative</a:t>
            </a:r>
            <a:r>
              <a:rPr lang="en-US" b="1" dirty="0">
                <a:effectLst/>
                <a:latin typeface="Lucida Sans Unicode" panose="020B0602030504020204" pitchFamily="34" charset="0"/>
              </a:rPr>
              <a:t>:</a:t>
            </a:r>
            <a:r>
              <a:rPr lang="en-US" dirty="0">
                <a:effectLst/>
                <a:latin typeface="Lucida Sans Unicode" panose="020B0602030504020204" pitchFamily="34" charset="0"/>
              </a:rPr>
              <a:t> Each alternative developed has to be evaluated and tested for its suitability. </a:t>
            </a:r>
            <a:r>
              <a:rPr lang="en-US" b="1" dirty="0">
                <a:effectLst/>
                <a:latin typeface="Lucida Sans Unicode" panose="020B0602030504020204" pitchFamily="34" charset="0"/>
              </a:rPr>
              <a:t>Alternatives have to be evaluated concerning the objectives to be achieved.</a:t>
            </a:r>
            <a:r>
              <a:rPr lang="en-US" dirty="0">
                <a:effectLst/>
                <a:latin typeface="Lucida Sans Unicode" panose="020B0602030504020204" pitchFamily="34" charset="0"/>
              </a:rPr>
              <a:t> Analysis of each alternative for cost-benefit analysis, feasibility, technical viability, availability of resources for its implementation, relative merits and demerits, etc. has to be made.</a:t>
            </a:r>
            <a:endParaRPr lang="en-US" dirty="0">
              <a:effectLst/>
            </a:endParaRPr>
          </a:p>
          <a:p>
            <a:pPr algn="just">
              <a:buFont typeface="Arial" panose="020B0604020202020204" pitchFamily="34" charset="0"/>
              <a:buChar char="•"/>
            </a:pPr>
            <a:r>
              <a:rPr lang="en-US" b="1" dirty="0">
                <a:solidFill>
                  <a:schemeClr val="accent2">
                    <a:lumMod val="75000"/>
                  </a:schemeClr>
                </a:solidFill>
                <a:effectLst/>
                <a:latin typeface="Lucida Sans Unicode" panose="020B0602030504020204" pitchFamily="34" charset="0"/>
              </a:rPr>
              <a:t>Select the</a:t>
            </a:r>
            <a:r>
              <a:rPr lang="en-US" dirty="0">
                <a:solidFill>
                  <a:schemeClr val="accent2">
                    <a:lumMod val="75000"/>
                  </a:schemeClr>
                </a:solidFill>
                <a:effectLst/>
                <a:latin typeface="Lucida Sans Unicode" panose="020B0602030504020204" pitchFamily="34" charset="0"/>
              </a:rPr>
              <a:t> </a:t>
            </a:r>
            <a:r>
              <a:rPr lang="en-US" b="1" dirty="0">
                <a:solidFill>
                  <a:schemeClr val="accent2">
                    <a:lumMod val="75000"/>
                  </a:schemeClr>
                </a:solidFill>
                <a:effectLst/>
                <a:latin typeface="Lucida Sans Unicode" panose="020B0602030504020204" pitchFamily="34" charset="0"/>
              </a:rPr>
              <a:t>best Alternative and Implement</a:t>
            </a:r>
            <a:r>
              <a:rPr lang="en-US" b="1" dirty="0">
                <a:effectLst/>
                <a:latin typeface="Lucida Sans Unicode" panose="020B0602030504020204" pitchFamily="34" charset="0"/>
              </a:rPr>
              <a:t>: </a:t>
            </a:r>
            <a:r>
              <a:rPr lang="en-US" dirty="0">
                <a:effectLst/>
                <a:latin typeface="Lucida Sans Unicode" panose="020B0602030504020204" pitchFamily="34" charset="0"/>
              </a:rPr>
              <a:t>The best alternative is one that can be implemented within the situational constraints and maximize results in terms of defined objectives of the organization. Thus situational constraints like budget resource availability, time available, etc. may influence the selection of the best alternative. </a:t>
            </a:r>
            <a:r>
              <a:rPr lang="en-US" b="1" dirty="0">
                <a:effectLst/>
                <a:latin typeface="Lucida Sans Unicode" panose="020B0602030504020204" pitchFamily="34" charset="0"/>
              </a:rPr>
              <a:t>Once an alternative is selected, it has to be implemented systematically,</a:t>
            </a:r>
            <a:r>
              <a:rPr lang="en-US" dirty="0">
                <a:effectLst/>
                <a:latin typeface="Lucida Sans Unicode" panose="020B0602030504020204" pitchFamily="34" charset="0"/>
              </a:rPr>
              <a:t> it has to be communicated to all those concerned and all the resources which are required for implementation are to be more available. </a:t>
            </a:r>
            <a:r>
              <a:rPr lang="en-US" b="1" dirty="0">
                <a:effectLst/>
                <a:latin typeface="Lucida Sans Unicode" panose="020B0602030504020204" pitchFamily="34" charset="0"/>
              </a:rPr>
              <a:t>Coordination</a:t>
            </a:r>
            <a:r>
              <a:rPr lang="en-US" dirty="0">
                <a:effectLst/>
                <a:latin typeface="Lucida Sans Unicode" panose="020B0602030504020204" pitchFamily="34" charset="0"/>
              </a:rPr>
              <a:t> of all the parties involved is very important for the successful implantation of the decision.</a:t>
            </a:r>
            <a:endParaRPr lang="en-US" dirty="0">
              <a:effectLst/>
            </a:endParaRPr>
          </a:p>
          <a:p>
            <a:pPr algn="just">
              <a:buFont typeface="Arial" panose="020B0604020202020204" pitchFamily="34" charset="0"/>
              <a:buChar char="•"/>
            </a:pPr>
            <a:r>
              <a:rPr lang="en-US" b="1" dirty="0">
                <a:solidFill>
                  <a:schemeClr val="tx2">
                    <a:lumMod val="75000"/>
                    <a:lumOff val="25000"/>
                  </a:schemeClr>
                </a:solidFill>
                <a:effectLst/>
                <a:latin typeface="Lucida Sans Unicode" panose="020B0602030504020204" pitchFamily="34" charset="0"/>
              </a:rPr>
              <a:t>Follow-Up and Feedback:</a:t>
            </a:r>
            <a:r>
              <a:rPr lang="en-US" dirty="0">
                <a:solidFill>
                  <a:schemeClr val="tx2">
                    <a:lumMod val="75000"/>
                    <a:lumOff val="25000"/>
                  </a:schemeClr>
                </a:solidFill>
                <a:effectLst/>
                <a:latin typeface="Lucida Sans Unicode" panose="020B0602030504020204" pitchFamily="34" charset="0"/>
              </a:rPr>
              <a:t> </a:t>
            </a:r>
            <a:r>
              <a:rPr lang="en-US" dirty="0">
                <a:effectLst/>
                <a:latin typeface="Lucida Sans Unicode" panose="020B0602030504020204" pitchFamily="34" charset="0"/>
              </a:rPr>
              <a:t>Implementation of decision </a:t>
            </a:r>
            <a:r>
              <a:rPr lang="en-US" b="1" dirty="0">
                <a:effectLst/>
                <a:latin typeface="Lucida Sans Unicode" panose="020B0602030504020204" pitchFamily="34" charset="0"/>
              </a:rPr>
              <a:t>requires continuous monitoring. </a:t>
            </a:r>
            <a:r>
              <a:rPr lang="en-US" dirty="0">
                <a:effectLst/>
                <a:latin typeface="Lucida Sans Unicode" panose="020B0602030504020204" pitchFamily="34" charset="0"/>
              </a:rPr>
              <a:t>Any changes in the environment may result in many hindrances to implementation or changes may even make a decision ineffective. Hence continuous follow-up and feedback can help the managers in taking timely unpleasant circumstances and ensures that decisions contribute to the achievement of objectives</a:t>
            </a:r>
            <a:endParaRPr lang="en-US" dirty="0">
              <a:effectLst/>
            </a:endParaRPr>
          </a:p>
        </p:txBody>
      </p:sp>
    </p:spTree>
    <p:extLst>
      <p:ext uri="{BB962C8B-B14F-4D97-AF65-F5344CB8AC3E}">
        <p14:creationId xmlns:p14="http://schemas.microsoft.com/office/powerpoint/2010/main" val="3885075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127148B-C551-A452-A83E-ED2BA2B0F803}"/>
              </a:ext>
            </a:extLst>
          </p:cNvPr>
          <p:cNvPicPr>
            <a:picLocks noChangeAspect="1"/>
          </p:cNvPicPr>
          <p:nvPr/>
        </p:nvPicPr>
        <p:blipFill>
          <a:blip r:embed="rId2"/>
          <a:stretch>
            <a:fillRect/>
          </a:stretch>
        </p:blipFill>
        <p:spPr>
          <a:xfrm>
            <a:off x="462173" y="661564"/>
            <a:ext cx="5001323" cy="733527"/>
          </a:xfrm>
          <a:prstGeom prst="rect">
            <a:avLst/>
          </a:prstGeom>
        </p:spPr>
      </p:pic>
      <p:pic>
        <p:nvPicPr>
          <p:cNvPr id="7" name="Imagen 6">
            <a:extLst>
              <a:ext uri="{FF2B5EF4-FFF2-40B4-BE49-F238E27FC236}">
                <a16:creationId xmlns:a16="http://schemas.microsoft.com/office/drawing/2014/main" id="{C58B98B3-A376-98B6-CAA5-1214A028F48A}"/>
              </a:ext>
            </a:extLst>
          </p:cNvPr>
          <p:cNvPicPr>
            <a:picLocks noChangeAspect="1"/>
          </p:cNvPicPr>
          <p:nvPr/>
        </p:nvPicPr>
        <p:blipFill>
          <a:blip r:embed="rId3"/>
          <a:stretch>
            <a:fillRect/>
          </a:stretch>
        </p:blipFill>
        <p:spPr>
          <a:xfrm>
            <a:off x="462173" y="1879186"/>
            <a:ext cx="5734850" cy="571580"/>
          </a:xfrm>
          <a:prstGeom prst="rect">
            <a:avLst/>
          </a:prstGeom>
        </p:spPr>
      </p:pic>
      <p:pic>
        <p:nvPicPr>
          <p:cNvPr id="9" name="Imagen 8">
            <a:extLst>
              <a:ext uri="{FF2B5EF4-FFF2-40B4-BE49-F238E27FC236}">
                <a16:creationId xmlns:a16="http://schemas.microsoft.com/office/drawing/2014/main" id="{94B51475-460C-848E-C16E-CDCECBA9D95D}"/>
              </a:ext>
            </a:extLst>
          </p:cNvPr>
          <p:cNvPicPr>
            <a:picLocks noChangeAspect="1"/>
          </p:cNvPicPr>
          <p:nvPr/>
        </p:nvPicPr>
        <p:blipFill>
          <a:blip r:embed="rId4"/>
          <a:stretch>
            <a:fillRect/>
          </a:stretch>
        </p:blipFill>
        <p:spPr>
          <a:xfrm>
            <a:off x="4290505" y="3186116"/>
            <a:ext cx="7268589" cy="3010320"/>
          </a:xfrm>
          <a:prstGeom prst="rect">
            <a:avLst/>
          </a:prstGeom>
        </p:spPr>
      </p:pic>
    </p:spTree>
    <p:extLst>
      <p:ext uri="{BB962C8B-B14F-4D97-AF65-F5344CB8AC3E}">
        <p14:creationId xmlns:p14="http://schemas.microsoft.com/office/powerpoint/2010/main" val="3502900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1859A60-054B-C2E5-A1D7-9438B4F5B90D}"/>
              </a:ext>
            </a:extLst>
          </p:cNvPr>
          <p:cNvSpPr>
            <a:spLocks noGrp="1"/>
          </p:cNvSpPr>
          <p:nvPr>
            <p:ph idx="1"/>
          </p:nvPr>
        </p:nvSpPr>
        <p:spPr>
          <a:xfrm>
            <a:off x="273422" y="669177"/>
            <a:ext cx="4177554" cy="4911352"/>
          </a:xfrm>
        </p:spPr>
        <p:txBody>
          <a:bodyPr>
            <a:normAutofit fontScale="92500"/>
          </a:bodyPr>
          <a:lstStyle/>
          <a:p>
            <a:pPr algn="just"/>
            <a:r>
              <a:rPr lang="en-US" sz="2400" b="1" u="sng" dirty="0">
                <a:effectLst/>
                <a:latin typeface="Lucida Sans Unicode" panose="020B0602030504020204" pitchFamily="34" charset="0"/>
              </a:rPr>
              <a:t>DATA TO INSIGHTS IN DECISION MAKING</a:t>
            </a:r>
            <a:endParaRPr lang="en-US" sz="2400" b="1" dirty="0">
              <a:effectLst/>
            </a:endParaRPr>
          </a:p>
          <a:p>
            <a:pPr marL="0" indent="0" algn="just">
              <a:buNone/>
            </a:pPr>
            <a:r>
              <a:rPr lang="en-US" sz="2400" b="1" dirty="0">
                <a:effectLst/>
                <a:latin typeface="Lucida Sans Unicode" panose="020B0602030504020204" pitchFamily="34" charset="0"/>
              </a:rPr>
              <a:t>	The Process of Organizational Decision Making</a:t>
            </a:r>
            <a:endParaRPr lang="en-US" sz="2400" b="1" dirty="0">
              <a:effectLst/>
            </a:endParaRPr>
          </a:p>
          <a:p>
            <a:pPr marL="0" indent="0" algn="just">
              <a:buNone/>
            </a:pPr>
            <a:r>
              <a:rPr lang="en-US" sz="2400" dirty="0">
                <a:effectLst/>
                <a:latin typeface="Lucida Sans Unicode" panose="020B0602030504020204" pitchFamily="34" charset="0"/>
              </a:rPr>
              <a:t>The theme of the preceding section, rational decision, can be applied to the levels of both the individual or to the organization, or even to the State itself. To change the level of analysis from individual to collectivity does not change the form of the analysis, in principle.</a:t>
            </a:r>
            <a:r>
              <a:rPr lang="en-US" sz="2400" b="1" dirty="0">
                <a:effectLst/>
                <a:latin typeface="Lucida Sans Unicode" panose="020B0602030504020204" pitchFamily="34" charset="0"/>
              </a:rPr>
              <a:t> </a:t>
            </a:r>
            <a:endParaRPr lang="en-US" sz="2400" dirty="0">
              <a:effectLst/>
            </a:endParaRPr>
          </a:p>
          <a:p>
            <a:pPr marL="0" indent="0">
              <a:buNone/>
            </a:pPr>
            <a:endParaRPr lang="es-MX" sz="2400" dirty="0"/>
          </a:p>
        </p:txBody>
      </p:sp>
      <p:pic>
        <p:nvPicPr>
          <p:cNvPr id="2050" name="Picture 2">
            <a:extLst>
              <a:ext uri="{FF2B5EF4-FFF2-40B4-BE49-F238E27FC236}">
                <a16:creationId xmlns:a16="http://schemas.microsoft.com/office/drawing/2014/main" id="{ED7E1661-27C0-E40D-5F79-467A1D05D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7250" y="895350"/>
            <a:ext cx="752475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315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D87FD20-0CF3-7A2F-E93C-1A510E440957}"/>
              </a:ext>
            </a:extLst>
          </p:cNvPr>
          <p:cNvSpPr>
            <a:spLocks noGrp="1"/>
          </p:cNvSpPr>
          <p:nvPr>
            <p:ph idx="1"/>
          </p:nvPr>
        </p:nvSpPr>
        <p:spPr>
          <a:xfrm>
            <a:off x="959223" y="1112931"/>
            <a:ext cx="10515600" cy="4351338"/>
          </a:xfrm>
        </p:spPr>
        <p:txBody>
          <a:bodyPr>
            <a:normAutofit fontScale="70000" lnSpcReduction="20000"/>
          </a:bodyPr>
          <a:lstStyle/>
          <a:p>
            <a:pPr algn="just"/>
            <a:r>
              <a:rPr lang="en-US" b="1" dirty="0">
                <a:effectLst/>
                <a:latin typeface="Lucida Sans Unicode" panose="020B0602030504020204" pitchFamily="34" charset="0"/>
              </a:rPr>
              <a:t>Organizations could have a single set of well-ordered goals </a:t>
            </a:r>
            <a:r>
              <a:rPr lang="en-US" dirty="0">
                <a:effectLst/>
                <a:latin typeface="Lucida Sans Unicode" panose="020B0602030504020204" pitchFamily="34" charset="0"/>
              </a:rPr>
              <a:t>to which its members are equally dedicated and which (by instruction or by the manner of their recruitment) are ranked in an official order, and where the set of feasible means to achieve those goals is a shared body of knowledge in the organization.</a:t>
            </a:r>
            <a:r>
              <a:rPr lang="en-US" b="1" dirty="0">
                <a:effectLst/>
                <a:latin typeface="Lucida Sans Unicode" panose="020B0602030504020204" pitchFamily="34" charset="0"/>
              </a:rPr>
              <a:t> In short it is possible to think of the organization as an individual</a:t>
            </a:r>
            <a:r>
              <a:rPr lang="en-US" dirty="0">
                <a:effectLst/>
                <a:latin typeface="Lucida Sans Unicode" panose="020B0602030504020204" pitchFamily="34" charset="0"/>
              </a:rPr>
              <a:t>, albeit a more knowledgeable and more consistent one than the real thing. Lindblom’s </a:t>
            </a:r>
            <a:r>
              <a:rPr lang="en-US" b="1" dirty="0">
                <a:effectLst/>
                <a:latin typeface="Lucida Sans Unicode" panose="020B0602030504020204" pitchFamily="34" charset="0"/>
              </a:rPr>
              <a:t>“disjointed incrementalism”</a:t>
            </a:r>
            <a:r>
              <a:rPr lang="en-US" dirty="0">
                <a:effectLst/>
                <a:latin typeface="Lucida Sans Unicode" panose="020B0602030504020204" pitchFamily="34" charset="0"/>
              </a:rPr>
              <a:t> could then be viewed as the result of the decision-making process amongst a number of officials whose work is smoothly coordinated (by the visible hand of the organization’s leaders) and brought to bear on the agreed and publicly stated problems which the organization is expected to solve – be it efficient education, investment analysis or national defense.</a:t>
            </a:r>
            <a:endParaRPr lang="en-US" dirty="0">
              <a:effectLst/>
            </a:endParaRPr>
          </a:p>
          <a:p>
            <a:pPr algn="just"/>
            <a:r>
              <a:rPr lang="en-US" dirty="0">
                <a:effectLst/>
                <a:latin typeface="Lucida Sans Unicode" panose="020B0602030504020204" pitchFamily="34" charset="0"/>
              </a:rPr>
              <a:t>Such a view has been held by theorists of organized decision-making. But the central thrust of modern analysis of decision making in organizations is away from this simple view towards a descriptive and analytic picture of organizations whose members as a body necessarily value goals in policy-making which are either indifferent to the organization’s purposes as defined by its masters, or even hostile to them.</a:t>
            </a:r>
            <a:endParaRPr lang="en-US" dirty="0">
              <a:effectLst/>
            </a:endParaRPr>
          </a:p>
          <a:p>
            <a:endParaRPr lang="es-MX" dirty="0"/>
          </a:p>
        </p:txBody>
      </p:sp>
    </p:spTree>
    <p:extLst>
      <p:ext uri="{BB962C8B-B14F-4D97-AF65-F5344CB8AC3E}">
        <p14:creationId xmlns:p14="http://schemas.microsoft.com/office/powerpoint/2010/main" val="18227524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151</TotalTime>
  <Words>1794</Words>
  <Application>Microsoft Office PowerPoint</Application>
  <PresentationFormat>Panorámica</PresentationFormat>
  <Paragraphs>46</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Aptos</vt:lpstr>
      <vt:lpstr>Aptos Display</vt:lpstr>
      <vt:lpstr>Arial</vt:lpstr>
      <vt:lpstr>Lucida Sans Unicode</vt:lpstr>
      <vt:lpstr>Tema de Office</vt:lpstr>
      <vt:lpstr>Decision Making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24</cp:revision>
  <dcterms:created xsi:type="dcterms:W3CDTF">2025-01-22T02:28:39Z</dcterms:created>
  <dcterms:modified xsi:type="dcterms:W3CDTF">2025-01-22T05:00:03Z</dcterms:modified>
</cp:coreProperties>
</file>