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A6776-5A57-8B24-76E0-A7B2C51B730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7913EE1-AC0F-A9AD-5DCB-3F5AB5094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A25190-00C7-FAB8-D0BA-14727183D29C}"/>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5" name="Marcador de pie de página 4">
            <a:extLst>
              <a:ext uri="{FF2B5EF4-FFF2-40B4-BE49-F238E27FC236}">
                <a16:creationId xmlns:a16="http://schemas.microsoft.com/office/drawing/2014/main" id="{5781BCB1-3AC8-38BE-1C68-19D3B9419C1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4E6A08-18E0-43CC-D1F7-35168CF04333}"/>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198370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8E9AF-7537-48F2-5535-0F024BFB5BA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02B235F-3469-6273-CCF7-A91F14024A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EB7620A-7594-3911-CE38-F5BE4BFFE5E8}"/>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5" name="Marcador de pie de página 4">
            <a:extLst>
              <a:ext uri="{FF2B5EF4-FFF2-40B4-BE49-F238E27FC236}">
                <a16:creationId xmlns:a16="http://schemas.microsoft.com/office/drawing/2014/main" id="{71AE9FF2-BC12-DA65-E342-62FC60C7E0E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390A56-3B54-934F-F4A5-60219620FE29}"/>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399065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EFC1EC-EEAD-C5F7-000B-1D7EB27D049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F036CCC-69EF-D610-7D7A-7ECD4352F56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A23E495-5A3E-2D15-958E-264156F1564A}"/>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5" name="Marcador de pie de página 4">
            <a:extLst>
              <a:ext uri="{FF2B5EF4-FFF2-40B4-BE49-F238E27FC236}">
                <a16:creationId xmlns:a16="http://schemas.microsoft.com/office/drawing/2014/main" id="{08BE3227-6CB2-71C5-9DB0-5AED4DE671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1E8A471-6A92-CB01-668B-5606A0E1FAF5}"/>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80236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119F9-3F70-D71F-FFC1-1A3B702DCCA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7DC5AB3-11F3-4ED4-846C-58217B262B4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450BBE1-992C-E111-6E5D-AD227EDF3E25}"/>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5" name="Marcador de pie de página 4">
            <a:extLst>
              <a:ext uri="{FF2B5EF4-FFF2-40B4-BE49-F238E27FC236}">
                <a16:creationId xmlns:a16="http://schemas.microsoft.com/office/drawing/2014/main" id="{B4A7DEB9-9F52-0807-B298-8C1EE9DCF78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E3ADC0A-5185-20AC-4ECD-94EE3D438658}"/>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62556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DAA2B-8898-8B07-119C-4C79849260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D9354BA-CD64-6EB1-00E1-AEAF8A25B5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1F80584-26B4-4DFF-24B5-EE4845A2D992}"/>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5" name="Marcador de pie de página 4">
            <a:extLst>
              <a:ext uri="{FF2B5EF4-FFF2-40B4-BE49-F238E27FC236}">
                <a16:creationId xmlns:a16="http://schemas.microsoft.com/office/drawing/2014/main" id="{D4890B45-8DD1-7342-5893-668B5537C0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2263C09-DCD0-9CFD-4225-E7D4319E9E6C}"/>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32170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CCF2A-B4DC-3A18-9EAC-EA6445CB8D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1C165CF-ED1F-F079-3F2B-6F571E41BA4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2AB5AAC-8EEF-A676-2046-198B68F59D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588B6D8-A048-6355-3FC2-38AF927F7FEB}"/>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6" name="Marcador de pie de página 5">
            <a:extLst>
              <a:ext uri="{FF2B5EF4-FFF2-40B4-BE49-F238E27FC236}">
                <a16:creationId xmlns:a16="http://schemas.microsoft.com/office/drawing/2014/main" id="{D3AB2B55-FEA7-139B-110E-56893183FD0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B4FB444-1223-2465-8D56-2D389C05F04F}"/>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219673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30FD-9531-AF1C-2D45-E2A2E624110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06C4494-C395-06A9-7587-0DD9D252C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BD7AB8A-0602-9D03-50F4-29902C394E7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59F1D58-5D9E-7139-C445-E1297006C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8474CD-4542-9ADE-FE2F-319920B2B3F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A2E61AB-E1E8-C2FC-E65F-0CFA4ED1A08F}"/>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8" name="Marcador de pie de página 7">
            <a:extLst>
              <a:ext uri="{FF2B5EF4-FFF2-40B4-BE49-F238E27FC236}">
                <a16:creationId xmlns:a16="http://schemas.microsoft.com/office/drawing/2014/main" id="{CECA3A64-7E8F-7A47-AEE9-9F957747820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68E5454-23FB-7414-CF5E-C31C175242F5}"/>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81122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4A280-F5A7-2DD9-2909-2D6DC1946FD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F8DD677-1185-B006-D074-72FE37224344}"/>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4" name="Marcador de pie de página 3">
            <a:extLst>
              <a:ext uri="{FF2B5EF4-FFF2-40B4-BE49-F238E27FC236}">
                <a16:creationId xmlns:a16="http://schemas.microsoft.com/office/drawing/2014/main" id="{E2078BFD-AC59-0598-7CD5-7B17DC7107B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B0A2C14-F2E3-4846-4DF1-630ABB43CBAF}"/>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185985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0A0C1E6-68AD-CF67-922A-9D706F612827}"/>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3" name="Marcador de pie de página 2">
            <a:extLst>
              <a:ext uri="{FF2B5EF4-FFF2-40B4-BE49-F238E27FC236}">
                <a16:creationId xmlns:a16="http://schemas.microsoft.com/office/drawing/2014/main" id="{492730C4-B8F9-86B4-638E-B67AC4FCD89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2AFCD44-97B0-DDE9-3103-17C2E03B3027}"/>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412345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BC94F-0D0B-EC3D-6985-F22192D60A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26C871B-ABD2-7710-EE62-134FB45EA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6CD0D55A-9264-EAFA-A03D-30F12B115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91C25C-8254-9C93-BE33-0EA4219370D4}"/>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6" name="Marcador de pie de página 5">
            <a:extLst>
              <a:ext uri="{FF2B5EF4-FFF2-40B4-BE49-F238E27FC236}">
                <a16:creationId xmlns:a16="http://schemas.microsoft.com/office/drawing/2014/main" id="{13BA19C9-87C0-E610-11B8-B5312D9CB8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3697B93-D2AB-00D0-3DAC-61B4BAE1457C}"/>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3922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070BF-A45B-F769-D7D0-E9DD3CCF071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8E7FD80-741D-814B-FAAA-5B9078502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B32AB9E-B960-8265-3AE9-D49C82155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FB02A17-4A9C-6C81-3B33-1E3CB2BEC206}"/>
              </a:ext>
            </a:extLst>
          </p:cNvPr>
          <p:cNvSpPr>
            <a:spLocks noGrp="1"/>
          </p:cNvSpPr>
          <p:nvPr>
            <p:ph type="dt" sz="half" idx="10"/>
          </p:nvPr>
        </p:nvSpPr>
        <p:spPr/>
        <p:txBody>
          <a:bodyPr/>
          <a:lstStyle/>
          <a:p>
            <a:fld id="{EF42C847-EDF6-4E27-88C9-9F931777ED55}" type="datetimeFigureOut">
              <a:rPr lang="es-MX" smtClean="0"/>
              <a:t>09/03/2025</a:t>
            </a:fld>
            <a:endParaRPr lang="es-MX"/>
          </a:p>
        </p:txBody>
      </p:sp>
      <p:sp>
        <p:nvSpPr>
          <p:cNvPr id="6" name="Marcador de pie de página 5">
            <a:extLst>
              <a:ext uri="{FF2B5EF4-FFF2-40B4-BE49-F238E27FC236}">
                <a16:creationId xmlns:a16="http://schemas.microsoft.com/office/drawing/2014/main" id="{1F8DC997-DBED-D8D1-367B-0662E16B805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2E11275-E24F-D586-3E87-D77BB58FD8DE}"/>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290813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19340FC-F83A-98DA-C009-B7817A9B4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8A32ED4-6EFE-287C-7DFE-32B553D25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61A1ACB-6C1A-B1AF-4346-1FC727B7C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42C847-EDF6-4E27-88C9-9F931777ED55}" type="datetimeFigureOut">
              <a:rPr lang="es-MX" smtClean="0"/>
              <a:t>09/03/2025</a:t>
            </a:fld>
            <a:endParaRPr lang="es-MX"/>
          </a:p>
        </p:txBody>
      </p:sp>
      <p:sp>
        <p:nvSpPr>
          <p:cNvPr id="5" name="Marcador de pie de página 4">
            <a:extLst>
              <a:ext uri="{FF2B5EF4-FFF2-40B4-BE49-F238E27FC236}">
                <a16:creationId xmlns:a16="http://schemas.microsoft.com/office/drawing/2014/main" id="{BF589FF7-E1AB-C68A-E53B-36C6FFC48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44E90906-F00D-829D-1C8D-D1628EA8E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31BE2E-1F17-4820-B0A3-BB0BAC5EFC62}" type="slidenum">
              <a:rPr lang="es-MX" smtClean="0"/>
              <a:t>‹Nº›</a:t>
            </a:fld>
            <a:endParaRPr lang="es-MX"/>
          </a:p>
        </p:txBody>
      </p:sp>
    </p:spTree>
    <p:extLst>
      <p:ext uri="{BB962C8B-B14F-4D97-AF65-F5344CB8AC3E}">
        <p14:creationId xmlns:p14="http://schemas.microsoft.com/office/powerpoint/2010/main" val="1235185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2B45E7-1138-8F63-C88F-14B2CA49801B}"/>
              </a:ext>
            </a:extLst>
          </p:cNvPr>
          <p:cNvSpPr>
            <a:spLocks noGrp="1"/>
          </p:cNvSpPr>
          <p:nvPr>
            <p:ph type="ctrTitle"/>
          </p:nvPr>
        </p:nvSpPr>
        <p:spPr>
          <a:xfrm>
            <a:off x="508681" y="2891817"/>
            <a:ext cx="5811436" cy="1944709"/>
          </a:xfrm>
        </p:spPr>
        <p:txBody>
          <a:bodyPr anchor="t">
            <a:normAutofit/>
          </a:bodyPr>
          <a:lstStyle/>
          <a:p>
            <a:pPr algn="l"/>
            <a:r>
              <a:rPr lang="es-MX" sz="2400" b="1" i="0" dirty="0">
                <a:solidFill>
                  <a:srgbClr val="0070C0"/>
                </a:solidFill>
                <a:effectLst/>
                <a:latin typeface="Source Sans Pro" panose="020B0503030403020204" pitchFamily="34" charset="0"/>
              </a:rPr>
              <a:t>Proyecto final del curso de análisis computacional de datos de Google: </a:t>
            </a:r>
            <a:br>
              <a:rPr lang="es-MX" sz="2400" b="1" i="0" dirty="0">
                <a:solidFill>
                  <a:srgbClr val="0070C0"/>
                </a:solidFill>
                <a:effectLst/>
                <a:latin typeface="Source Sans Pro" panose="020B0503030403020204" pitchFamily="34" charset="0"/>
              </a:rPr>
            </a:br>
            <a:r>
              <a:rPr lang="es-MX" sz="2400" b="1" i="0" dirty="0">
                <a:solidFill>
                  <a:srgbClr val="0070C0"/>
                </a:solidFill>
                <a:effectLst/>
                <a:latin typeface="Source Sans Pro" panose="020B0503030403020204" pitchFamily="34" charset="0"/>
              </a:rPr>
              <a:t>Caso práctico</a:t>
            </a:r>
            <a:endParaRPr lang="es-MX" sz="7200" dirty="0">
              <a:solidFill>
                <a:srgbClr val="0070C0"/>
              </a:solidFill>
            </a:endParaRPr>
          </a:p>
        </p:txBody>
      </p:sp>
      <p:grpSp>
        <p:nvGrpSpPr>
          <p:cNvPr id="1035" name="Group 1034">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036" name="Freeform: Shape 1035">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Google logo PNG transparent image download, size: 1800x700px">
            <a:extLst>
              <a:ext uri="{FF2B5EF4-FFF2-40B4-BE49-F238E27FC236}">
                <a16:creationId xmlns:a16="http://schemas.microsoft.com/office/drawing/2014/main" id="{456FC0F9-25BD-48D1-F37E-989EEB569F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2" r="6814"/>
          <a:stretch/>
        </p:blipFill>
        <p:spPr bwMode="auto">
          <a:xfrm>
            <a:off x="7299584" y="2891817"/>
            <a:ext cx="4747981" cy="212393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89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378CA6C-4D41-5A00-3AC4-3EC959B1EA88}"/>
              </a:ext>
            </a:extLst>
          </p:cNvPr>
          <p:cNvSpPr>
            <a:spLocks noGrp="1"/>
          </p:cNvSpPr>
          <p:nvPr>
            <p:ph idx="1"/>
          </p:nvPr>
        </p:nvSpPr>
        <p:spPr>
          <a:xfrm>
            <a:off x="838200" y="833718"/>
            <a:ext cx="10515600" cy="5343245"/>
          </a:xfrm>
        </p:spPr>
        <p:txBody>
          <a:bodyPr>
            <a:normAutofit fontScale="70000" lnSpcReduction="20000"/>
          </a:bodyPr>
          <a:lstStyle/>
          <a:p>
            <a:pPr algn="l">
              <a:buNone/>
            </a:pPr>
            <a:r>
              <a:rPr lang="es-MX" b="0" i="0" dirty="0">
                <a:solidFill>
                  <a:srgbClr val="1F1F1F"/>
                </a:solidFill>
                <a:effectLst/>
                <a:latin typeface="Source Sans Pro" panose="020B0503030403020204" pitchFamily="34" charset="0"/>
              </a:rPr>
              <a:t>Resumimos las partes más destacadas de esta travesía:</a:t>
            </a:r>
          </a:p>
          <a:p>
            <a:pPr algn="l">
              <a:buFont typeface="Arial" panose="020B0604020202020204" pitchFamily="34" charset="0"/>
              <a:buChar char="•"/>
            </a:pPr>
            <a:r>
              <a:rPr lang="es-MX" b="0" i="0" dirty="0">
                <a:solidFill>
                  <a:srgbClr val="1F1F1F"/>
                </a:solidFill>
                <a:effectLst/>
                <a:latin typeface="var(--cds-font-family-source-sans-pro)"/>
              </a:rPr>
              <a:t>Descubriste el análisis de datos, el análisis computacional de datos y los ecosistemas de datos, y cómo se utilizan los datos en la toma de decisiones de la organización</a:t>
            </a:r>
          </a:p>
          <a:p>
            <a:pPr algn="l">
              <a:buFont typeface="Arial" panose="020B0604020202020204" pitchFamily="34" charset="0"/>
              <a:buChar char="•"/>
            </a:pPr>
            <a:r>
              <a:rPr lang="es-MX" b="0" i="0" dirty="0">
                <a:solidFill>
                  <a:srgbClr val="1F1F1F"/>
                </a:solidFill>
                <a:effectLst/>
                <a:latin typeface="var(--cds-font-family-source-sans-pro)"/>
              </a:rPr>
              <a:t>Aprendiste a hacer preguntas INTELIGENTES para tomar decisiones basadas en datos, usar hojas de cálculo y trabajar de manera efectiva con los interesados</a:t>
            </a:r>
          </a:p>
          <a:p>
            <a:pPr algn="l">
              <a:buFont typeface="Arial" panose="020B0604020202020204" pitchFamily="34" charset="0"/>
              <a:buChar char="•"/>
            </a:pPr>
            <a:r>
              <a:rPr lang="es-MX" b="0" i="0" dirty="0">
                <a:solidFill>
                  <a:srgbClr val="1F1F1F"/>
                </a:solidFill>
                <a:effectLst/>
                <a:latin typeface="var(--cds-font-family-source-sans-pro)"/>
              </a:rPr>
              <a:t>Exploraste las destrezas del pensamiento analítico, el proceso de análisis de datos y el uso de hojas de cálculo, SQL y visualizaciones de datos como herramientas de datos centrales</a:t>
            </a:r>
          </a:p>
          <a:p>
            <a:pPr algn="l">
              <a:buFont typeface="Arial" panose="020B0604020202020204" pitchFamily="34" charset="0"/>
              <a:buChar char="•"/>
            </a:pPr>
            <a:r>
              <a:rPr lang="es-MX" b="0" i="0" dirty="0">
                <a:solidFill>
                  <a:srgbClr val="1F1F1F"/>
                </a:solidFill>
                <a:effectLst/>
                <a:latin typeface="var(--cds-font-family-source-sans-pro)"/>
              </a:rPr>
              <a:t>Practicaste la limpieza de datos en hojas de cálculo y bases de datos de SQL, y aprendiste lo importante que es verificar, documentar e informar el proceso de limpieza para garantizar la integridad de los datos</a:t>
            </a:r>
          </a:p>
          <a:p>
            <a:pPr algn="l">
              <a:buFont typeface="Arial" panose="020B0604020202020204" pitchFamily="34" charset="0"/>
              <a:buChar char="•"/>
            </a:pPr>
            <a:r>
              <a:rPr lang="es-MX" b="0" i="0" dirty="0">
                <a:solidFill>
                  <a:srgbClr val="1F1F1F"/>
                </a:solidFill>
                <a:effectLst/>
                <a:latin typeface="var(--cds-font-family-source-sans-pro)"/>
              </a:rPr>
              <a:t>Organizaste, clasificaste, filtraste y agrupaste datos para el análisis, y realizaste cálculos básicos con funciones y fórmulas en hojas de cálculo, además de consultas SQL y tablas temporales en bases de datos</a:t>
            </a:r>
          </a:p>
          <a:p>
            <a:pPr algn="l">
              <a:buFont typeface="Arial" panose="020B0604020202020204" pitchFamily="34" charset="0"/>
              <a:buChar char="•"/>
            </a:pPr>
            <a:r>
              <a:rPr lang="es-MX" b="0" i="0" dirty="0">
                <a:solidFill>
                  <a:srgbClr val="1F1F1F"/>
                </a:solidFill>
                <a:effectLst/>
                <a:latin typeface="var(--cds-font-family-source-sans-pro)"/>
              </a:rPr>
              <a:t>Aprendiste sobre la metodología de </a:t>
            </a:r>
            <a:r>
              <a:rPr lang="es-MX" b="0" i="1" dirty="0" err="1">
                <a:solidFill>
                  <a:srgbClr val="1F1F1F"/>
                </a:solidFill>
                <a:effectLst/>
                <a:latin typeface="var(--cds-font-family-source-sans-pro)"/>
              </a:rPr>
              <a:t>Design</a:t>
            </a:r>
            <a:r>
              <a:rPr lang="es-MX" b="0" i="1" dirty="0">
                <a:solidFill>
                  <a:srgbClr val="1F1F1F"/>
                </a:solidFill>
                <a:effectLst/>
                <a:latin typeface="var(--cds-font-family-source-sans-pro)"/>
              </a:rPr>
              <a:t> </a:t>
            </a:r>
            <a:r>
              <a:rPr lang="es-MX" b="0" i="1" dirty="0" err="1">
                <a:solidFill>
                  <a:srgbClr val="1F1F1F"/>
                </a:solidFill>
                <a:effectLst/>
                <a:latin typeface="var(--cds-font-family-source-sans-pro)"/>
              </a:rPr>
              <a:t>Thinking</a:t>
            </a:r>
            <a:r>
              <a:rPr lang="es-MX" b="0" i="0" dirty="0">
                <a:solidFill>
                  <a:srgbClr val="1F1F1F"/>
                </a:solidFill>
                <a:effectLst/>
                <a:latin typeface="var(--cds-font-family-source-sans-pro)"/>
              </a:rPr>
              <a:t>, creaste visualizaciones y paneles en </a:t>
            </a:r>
            <a:r>
              <a:rPr lang="es-MX" b="0" i="0" dirty="0" err="1">
                <a:solidFill>
                  <a:srgbClr val="1F1F1F"/>
                </a:solidFill>
                <a:effectLst/>
                <a:latin typeface="var(--cds-font-family-source-sans-pro)"/>
              </a:rPr>
              <a:t>Tableau</a:t>
            </a:r>
            <a:r>
              <a:rPr lang="es-MX" b="0" i="0" dirty="0">
                <a:solidFill>
                  <a:srgbClr val="1F1F1F"/>
                </a:solidFill>
                <a:effectLst/>
                <a:latin typeface="var(--cds-font-family-source-sans-pro)"/>
              </a:rPr>
              <a:t>, y trabajaste en tus destrezas de comunicación para presentar historias interesantes basadas en datos</a:t>
            </a:r>
          </a:p>
          <a:p>
            <a:pPr algn="l">
              <a:buFont typeface="Arial" panose="020B0604020202020204" pitchFamily="34" charset="0"/>
              <a:buChar char="•"/>
            </a:pPr>
            <a:r>
              <a:rPr lang="es-MX" b="0" i="0" dirty="0">
                <a:solidFill>
                  <a:srgbClr val="1F1F1F"/>
                </a:solidFill>
                <a:effectLst/>
                <a:latin typeface="var(--cds-font-family-source-sans-pro)"/>
              </a:rPr>
              <a:t>Escribiste códigos en el lenguaje de programación R para limpiar y analizar datos, usaste </a:t>
            </a:r>
            <a:r>
              <a:rPr lang="es-MX" b="0" i="0" dirty="0" err="1">
                <a:solidFill>
                  <a:srgbClr val="1F1F1F"/>
                </a:solidFill>
                <a:effectLst/>
                <a:latin typeface="var(--cds-font-family-source-sans-pro)"/>
              </a:rPr>
              <a:t>RStudio</a:t>
            </a:r>
            <a:r>
              <a:rPr lang="es-MX" b="0" i="0" dirty="0">
                <a:solidFill>
                  <a:srgbClr val="1F1F1F"/>
                </a:solidFill>
                <a:effectLst/>
                <a:latin typeface="var(--cds-font-family-source-sans-pro)"/>
              </a:rPr>
              <a:t> para editar y ejecutar tu código y creaste visualizaciones de datos detalladas en </a:t>
            </a:r>
            <a:r>
              <a:rPr lang="es-MX" b="0" i="0" dirty="0" err="1">
                <a:solidFill>
                  <a:srgbClr val="1F1F1F"/>
                </a:solidFill>
                <a:effectLst/>
                <a:latin typeface="var(--cds-font-family-source-sans-pro)"/>
              </a:rPr>
              <a:t>RStudio</a:t>
            </a:r>
            <a:endParaRPr lang="es-MX" b="0" i="0" dirty="0">
              <a:solidFill>
                <a:srgbClr val="1F1F1F"/>
              </a:solidFill>
              <a:effectLst/>
              <a:latin typeface="var(--cds-font-family-source-sans-pro)"/>
            </a:endParaRPr>
          </a:p>
          <a:p>
            <a:endParaRPr lang="es-MX" dirty="0"/>
          </a:p>
        </p:txBody>
      </p:sp>
    </p:spTree>
    <p:extLst>
      <p:ext uri="{BB962C8B-B14F-4D97-AF65-F5344CB8AC3E}">
        <p14:creationId xmlns:p14="http://schemas.microsoft.com/office/powerpoint/2010/main" val="95585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7515CB-434E-6798-58C5-9B059562F9A5}"/>
              </a:ext>
            </a:extLst>
          </p:cNvPr>
          <p:cNvSpPr>
            <a:spLocks noGrp="1"/>
          </p:cNvSpPr>
          <p:nvPr>
            <p:ph idx="1"/>
          </p:nvPr>
        </p:nvSpPr>
        <p:spPr>
          <a:xfrm>
            <a:off x="838200" y="764101"/>
            <a:ext cx="10515600" cy="5329798"/>
          </a:xfrm>
        </p:spPr>
        <p:txBody>
          <a:bodyPr>
            <a:normAutofit fontScale="85000" lnSpcReduction="20000"/>
          </a:bodyPr>
          <a:lstStyle/>
          <a:p>
            <a:pPr algn="l">
              <a:buNone/>
            </a:pPr>
            <a:r>
              <a:rPr lang="es-MX" b="1" i="0" dirty="0">
                <a:solidFill>
                  <a:srgbClr val="1F1F1F"/>
                </a:solidFill>
                <a:effectLst/>
                <a:latin typeface="unset"/>
              </a:rPr>
              <a:t>Qué esperar</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El Proyecto final del curso de análisis computacional de datos es una oportunidad para que uses muchas de las destrezas y competencias que adquiriste en cursos anteriores. Ya has invertido muchas semanas en el programa, por lo que completar este proyecto final es como una gran celebración de tus logros de aprendizaje. </a:t>
            </a:r>
          </a:p>
          <a:p>
            <a:pPr algn="l">
              <a:buNone/>
            </a:pPr>
            <a:r>
              <a:rPr lang="es-MX" b="0" i="0" dirty="0">
                <a:solidFill>
                  <a:srgbClr val="1F1F1F"/>
                </a:solidFill>
                <a:effectLst/>
                <a:latin typeface="Source Sans Pro" panose="020B0503030403020204" pitchFamily="34" charset="0"/>
              </a:rPr>
              <a:t>¿Qué sigue? Después de repasar qué son los proyectos finales, los casos prácticos y los portafolios, se te presentarán casos realistas. Entonces, elegirás uno de ellos para usar como caso práctico. O, como alternativa, puedes pensar en un caso que esté relacionado con tus intereses personales y utilizarlo para tu caso práctico. Esta será tu oportunidad de atravesar los seis pasos del proceso de análisis de datos de principio a fin. Usa los enlaces en la parte superior de esta página para revisar cualquier contenido en otros cursos del programa y que puedan ayudarte a completar tu caso práctico.</a:t>
            </a:r>
          </a:p>
          <a:p>
            <a:pPr algn="l"/>
            <a:r>
              <a:rPr lang="es-MX" b="0" i="0" dirty="0">
                <a:solidFill>
                  <a:srgbClr val="1F1F1F"/>
                </a:solidFill>
                <a:effectLst/>
                <a:latin typeface="Source Sans Pro" panose="020B0503030403020204" pitchFamily="34" charset="0"/>
              </a:rPr>
              <a:t>Una vez que completes tu caso práctico, puedes incluirlo en tu portafolio en línea. ¡Tu proyecto estimulará tu confianza! Podrás hacer referencia a él como ejemplo de tu trabajo cuando realices entrevistas para puestos de analista de datos</a:t>
            </a:r>
          </a:p>
          <a:p>
            <a:endParaRPr lang="es-MX" dirty="0"/>
          </a:p>
        </p:txBody>
      </p:sp>
    </p:spTree>
    <p:extLst>
      <p:ext uri="{BB962C8B-B14F-4D97-AF65-F5344CB8AC3E}">
        <p14:creationId xmlns:p14="http://schemas.microsoft.com/office/powerpoint/2010/main" val="238762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FB7E67-3C6B-5210-2B01-14153CDE31C6}"/>
              </a:ext>
            </a:extLst>
          </p:cNvPr>
          <p:cNvSpPr>
            <a:spLocks noGrp="1"/>
          </p:cNvSpPr>
          <p:nvPr>
            <p:ph idx="1"/>
          </p:nvPr>
        </p:nvSpPr>
        <p:spPr>
          <a:xfrm>
            <a:off x="609600" y="454025"/>
            <a:ext cx="10515600" cy="6014010"/>
          </a:xfrm>
        </p:spPr>
        <p:txBody>
          <a:bodyPr>
            <a:normAutofit fontScale="55000" lnSpcReduction="20000"/>
          </a:bodyPr>
          <a:lstStyle/>
          <a:p>
            <a:pPr algn="l">
              <a:buNone/>
            </a:pPr>
            <a:r>
              <a:rPr lang="es-MX" b="1" i="0" dirty="0">
                <a:solidFill>
                  <a:srgbClr val="1F1F1F"/>
                </a:solidFill>
                <a:effectLst/>
                <a:latin typeface="unset"/>
              </a:rPr>
              <a:t>Contenido del curso</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Curso 8 – Proyecto final del curso de análisis computacional de datos de Google: Completa un caso práctico</a:t>
            </a:r>
          </a:p>
          <a:p>
            <a:pPr algn="l">
              <a:buFont typeface="+mj-lt"/>
              <a:buAutoNum type="arabicPeriod"/>
            </a:pPr>
            <a:r>
              <a:rPr lang="es-MX" b="1" i="0" dirty="0">
                <a:solidFill>
                  <a:srgbClr val="1F1F1F"/>
                </a:solidFill>
                <a:effectLst/>
                <a:latin typeface="unset"/>
              </a:rPr>
              <a:t>Conceptos básicos del proyecto final: </a:t>
            </a:r>
            <a:r>
              <a:rPr lang="es-MX" b="0" i="0" dirty="0">
                <a:solidFill>
                  <a:srgbClr val="1F1F1F"/>
                </a:solidFill>
                <a:effectLst/>
                <a:latin typeface="var(--cds-font-family-source-sans-pro)"/>
              </a:rPr>
              <a:t>Un proyecto final en Coursera se refiere al último proyecto al terminar un programa de estudios. En el mundo real, este tipo de proyectos se denominan más frecuentemente casos prácticos. Los casos prácticos sirven para que los empleadores evalúen las destrezas de los posibles candidatos a un puesto de trabajo. En esta parte del curso, explorarás los beneficios de usar proyectos finales, casos prácticos y portafolios para mostrar tus nuevas destrezas a posibles empleadores. </a:t>
            </a:r>
          </a:p>
          <a:p>
            <a:pPr algn="l">
              <a:buFont typeface="+mj-lt"/>
              <a:buAutoNum type="arabicPeriod"/>
            </a:pPr>
            <a:r>
              <a:rPr lang="es-MX" b="1" i="0" dirty="0">
                <a:solidFill>
                  <a:srgbClr val="1F1F1F"/>
                </a:solidFill>
                <a:effectLst/>
                <a:latin typeface="unset"/>
              </a:rPr>
              <a:t>Crear tu portafolio: </a:t>
            </a:r>
            <a:r>
              <a:rPr lang="es-MX" b="0" i="0" dirty="0">
                <a:solidFill>
                  <a:srgbClr val="1F1F1F"/>
                </a:solidFill>
                <a:effectLst/>
                <a:latin typeface="var(--cds-font-family-source-sans-pro)"/>
              </a:rPr>
              <a:t>En esta parte del curso, se te presentarán dos pistas (y posibles casos que puedes usar) para completar tu proyecto final. Dependiendo de la pista que elijas, se te dirigirá a lecciones e instrucciones específicas que se aplican al camino seleccionado. El resultado entregable final para cualquiera de las pistas es un caso práctico terminado para tu portafolio en línea.</a:t>
            </a:r>
          </a:p>
          <a:p>
            <a:pPr algn="l">
              <a:buFont typeface="+mj-lt"/>
              <a:buAutoNum type="arabicPeriod"/>
            </a:pPr>
            <a:r>
              <a:rPr lang="es-MX" b="1" i="0" dirty="0">
                <a:solidFill>
                  <a:srgbClr val="1F1F1F"/>
                </a:solidFill>
                <a:effectLst/>
                <a:latin typeface="unset"/>
              </a:rPr>
              <a:t>Usar tu portafolio:</a:t>
            </a:r>
            <a:r>
              <a:rPr lang="es-MX" b="0" i="0" dirty="0">
                <a:solidFill>
                  <a:srgbClr val="1F1F1F"/>
                </a:solidFill>
                <a:effectLst/>
                <a:latin typeface="var(--cds-font-family-source-sans-pro)"/>
              </a:rPr>
              <a:t> Tener un caso práctico en tu portafolio es un primer paso. En esta parte del curso, te enfocarás en cómo usarás tu portafolio para resaltar las destrezas que buscan los empleadores. Desarrollarás una presentación concisa para tu caso práctico que permita a las personas comprender rápidamente lo que has hecho. Luego, puedes practicar incorporando aspectos de tu caso práctico en respuestas para diferentes tipos de preguntas en un entorno de entrevista. </a:t>
            </a:r>
          </a:p>
          <a:p>
            <a:pPr marL="0" indent="0">
              <a:buNone/>
            </a:pPr>
            <a:endParaRPr lang="es-MX" dirty="0"/>
          </a:p>
          <a:p>
            <a:pPr algn="l">
              <a:buNone/>
            </a:pPr>
            <a:r>
              <a:rPr lang="es-MX" b="1" i="0" dirty="0">
                <a:solidFill>
                  <a:srgbClr val="1F1F1F"/>
                </a:solidFill>
                <a:effectLst/>
                <a:latin typeface="unset"/>
              </a:rPr>
              <a:t>Entregables del curso</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Tus entregables finales incluirán lo siguiente: </a:t>
            </a:r>
          </a:p>
          <a:p>
            <a:pPr algn="l">
              <a:buFont typeface="Arial" panose="020B0604020202020204" pitchFamily="34" charset="0"/>
              <a:buChar char="•"/>
            </a:pPr>
            <a:r>
              <a:rPr lang="es-MX" b="0" i="0" dirty="0">
                <a:solidFill>
                  <a:srgbClr val="1F1F1F"/>
                </a:solidFill>
                <a:effectLst/>
                <a:latin typeface="var(--cds-font-family-source-sans-pro)"/>
              </a:rPr>
              <a:t>Caso práctico completo </a:t>
            </a:r>
          </a:p>
          <a:p>
            <a:pPr algn="l">
              <a:buFont typeface="Arial" panose="020B0604020202020204" pitchFamily="34" charset="0"/>
              <a:buChar char="•"/>
            </a:pPr>
            <a:r>
              <a:rPr lang="es-MX" b="0" i="0" dirty="0">
                <a:solidFill>
                  <a:srgbClr val="1F1F1F"/>
                </a:solidFill>
                <a:effectLst/>
                <a:latin typeface="var(--cds-font-family-source-sans-pro)"/>
              </a:rPr>
              <a:t>Portafolio en línea</a:t>
            </a:r>
          </a:p>
          <a:p>
            <a:pPr algn="l">
              <a:buFont typeface="Arial" panose="020B0604020202020204" pitchFamily="34" charset="0"/>
              <a:buChar char="•"/>
            </a:pPr>
            <a:r>
              <a:rPr lang="es-MX" b="0" i="0" dirty="0">
                <a:solidFill>
                  <a:srgbClr val="1F1F1F"/>
                </a:solidFill>
                <a:effectLst/>
                <a:latin typeface="var(--cds-font-family-source-sans-pro)"/>
              </a:rPr>
              <a:t>Presentación concisa (para tu caso práctico)</a:t>
            </a:r>
          </a:p>
          <a:p>
            <a:pPr algn="l">
              <a:buFont typeface="Arial" panose="020B0604020202020204" pitchFamily="34" charset="0"/>
              <a:buChar char="•"/>
            </a:pPr>
            <a:r>
              <a:rPr lang="es-MX" b="0" i="0" dirty="0">
                <a:solidFill>
                  <a:srgbClr val="1F1F1F"/>
                </a:solidFill>
                <a:effectLst/>
                <a:latin typeface="var(--cds-font-family-source-sans-pro)"/>
              </a:rPr>
              <a:t>Perfil actualizado en LinkedIn</a:t>
            </a:r>
          </a:p>
          <a:p>
            <a:pPr algn="l"/>
            <a:r>
              <a:rPr lang="es-MX" b="0" i="0" dirty="0">
                <a:solidFill>
                  <a:srgbClr val="1F1F1F"/>
                </a:solidFill>
                <a:effectLst/>
                <a:latin typeface="Source Sans Pro" panose="020B0503030403020204" pitchFamily="34" charset="0"/>
              </a:rPr>
              <a:t>No se calificará tu caso práctico, pero usa todos los recursos proporcionados para que te ayuden a completarlo con éxito.</a:t>
            </a:r>
          </a:p>
        </p:txBody>
      </p:sp>
    </p:spTree>
    <p:extLst>
      <p:ext uri="{BB962C8B-B14F-4D97-AF65-F5344CB8AC3E}">
        <p14:creationId xmlns:p14="http://schemas.microsoft.com/office/powerpoint/2010/main" val="76150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67DC1-7C3F-D013-BEA3-3D0B2D8789B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EE9276D-EFA6-9E59-932C-22DDFB8A358B}"/>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EA02AFD9-4200-9BAB-13B7-684573CE7A4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6409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C9030-42B7-B168-8F69-131A166F123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050AA09-F6CF-AA6F-C81C-EC89A55A0C07}"/>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5E2EC1EE-6122-EDAA-7A50-DCC6BE6B9565}"/>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0293802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764</Words>
  <Application>Microsoft Office PowerPoint</Application>
  <PresentationFormat>Panorámica</PresentationFormat>
  <Paragraphs>26</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Aptos</vt:lpstr>
      <vt:lpstr>Aptos Display</vt:lpstr>
      <vt:lpstr>Arial</vt:lpstr>
      <vt:lpstr>Source Sans Pro</vt:lpstr>
      <vt:lpstr>unset</vt:lpstr>
      <vt:lpstr>var(--cds-font-family-source-sans-pro)</vt:lpstr>
      <vt:lpstr>Tema de Office</vt:lpstr>
      <vt:lpstr>Proyecto final del curso de análisis computacional de datos de Google:  Caso práctico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7</cp:revision>
  <dcterms:created xsi:type="dcterms:W3CDTF">2025-03-10T04:59:10Z</dcterms:created>
  <dcterms:modified xsi:type="dcterms:W3CDTF">2025-03-10T05:24:59Z</dcterms:modified>
</cp:coreProperties>
</file>