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88" r:id="rId4"/>
    <p:sldId id="289" r:id="rId5"/>
    <p:sldId id="304" r:id="rId6"/>
    <p:sldId id="284" r:id="rId7"/>
    <p:sldId id="263" r:id="rId8"/>
    <p:sldId id="262" r:id="rId9"/>
    <p:sldId id="264" r:id="rId10"/>
    <p:sldId id="267" r:id="rId11"/>
    <p:sldId id="269" r:id="rId12"/>
    <p:sldId id="270" r:id="rId13"/>
    <p:sldId id="275" r:id="rId14"/>
    <p:sldId id="278" r:id="rId15"/>
    <p:sldId id="265" r:id="rId16"/>
    <p:sldId id="281" r:id="rId17"/>
    <p:sldId id="283" r:id="rId18"/>
    <p:sldId id="266" r:id="rId19"/>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1" d="100"/>
          <a:sy n="71" d="100"/>
        </p:scale>
        <p:origin x="67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CD2158-6291-7728-E142-FBC09BA4891B}"/>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MX"/>
          </a:p>
        </p:txBody>
      </p:sp>
      <p:sp>
        <p:nvSpPr>
          <p:cNvPr id="3" name="Subtítulo 2">
            <a:extLst>
              <a:ext uri="{FF2B5EF4-FFF2-40B4-BE49-F238E27FC236}">
                <a16:creationId xmlns:a16="http://schemas.microsoft.com/office/drawing/2014/main" id="{527B3E9E-40BF-EBAB-24AC-4E58E5AF19B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MX"/>
          </a:p>
        </p:txBody>
      </p:sp>
      <p:sp>
        <p:nvSpPr>
          <p:cNvPr id="4" name="Marcador de fecha 3">
            <a:extLst>
              <a:ext uri="{FF2B5EF4-FFF2-40B4-BE49-F238E27FC236}">
                <a16:creationId xmlns:a16="http://schemas.microsoft.com/office/drawing/2014/main" id="{686A2199-19D2-806D-7A09-2450688C5719}"/>
              </a:ext>
            </a:extLst>
          </p:cNvPr>
          <p:cNvSpPr>
            <a:spLocks noGrp="1"/>
          </p:cNvSpPr>
          <p:nvPr>
            <p:ph type="dt" sz="half" idx="10"/>
          </p:nvPr>
        </p:nvSpPr>
        <p:spPr/>
        <p:txBody>
          <a:bodyPr/>
          <a:lstStyle/>
          <a:p>
            <a:fld id="{441BECCB-90C0-4B60-BA40-CB70EB54E8E2}" type="datetimeFigureOut">
              <a:rPr lang="es-MX" smtClean="0"/>
              <a:t>09/03/2025</a:t>
            </a:fld>
            <a:endParaRPr lang="es-MX"/>
          </a:p>
        </p:txBody>
      </p:sp>
      <p:sp>
        <p:nvSpPr>
          <p:cNvPr id="5" name="Marcador de pie de página 4">
            <a:extLst>
              <a:ext uri="{FF2B5EF4-FFF2-40B4-BE49-F238E27FC236}">
                <a16:creationId xmlns:a16="http://schemas.microsoft.com/office/drawing/2014/main" id="{AA8CA74E-53F2-B1C7-3BDC-3BC37D6C2017}"/>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D33D751D-1872-C7B1-EEDE-DA3E02E3FE9C}"/>
              </a:ext>
            </a:extLst>
          </p:cNvPr>
          <p:cNvSpPr>
            <a:spLocks noGrp="1"/>
          </p:cNvSpPr>
          <p:nvPr>
            <p:ph type="sldNum" sz="quarter" idx="12"/>
          </p:nvPr>
        </p:nvSpPr>
        <p:spPr/>
        <p:txBody>
          <a:bodyPr/>
          <a:lstStyle/>
          <a:p>
            <a:fld id="{CD67BFE9-E19F-4D9F-B26B-084790A8768B}" type="slidenum">
              <a:rPr lang="es-MX" smtClean="0"/>
              <a:t>‹Nº›</a:t>
            </a:fld>
            <a:endParaRPr lang="es-MX"/>
          </a:p>
        </p:txBody>
      </p:sp>
    </p:spTree>
    <p:extLst>
      <p:ext uri="{BB962C8B-B14F-4D97-AF65-F5344CB8AC3E}">
        <p14:creationId xmlns:p14="http://schemas.microsoft.com/office/powerpoint/2010/main" val="39823270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3BC24B-7786-F704-DCD8-A7AA970C8784}"/>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5751865B-DDD0-F1B0-C8DA-DD97059225B5}"/>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8EE4EA2A-B672-ADE6-FB6B-08D15863DAEC}"/>
              </a:ext>
            </a:extLst>
          </p:cNvPr>
          <p:cNvSpPr>
            <a:spLocks noGrp="1"/>
          </p:cNvSpPr>
          <p:nvPr>
            <p:ph type="dt" sz="half" idx="10"/>
          </p:nvPr>
        </p:nvSpPr>
        <p:spPr/>
        <p:txBody>
          <a:bodyPr/>
          <a:lstStyle/>
          <a:p>
            <a:fld id="{441BECCB-90C0-4B60-BA40-CB70EB54E8E2}" type="datetimeFigureOut">
              <a:rPr lang="es-MX" smtClean="0"/>
              <a:t>09/03/2025</a:t>
            </a:fld>
            <a:endParaRPr lang="es-MX"/>
          </a:p>
        </p:txBody>
      </p:sp>
      <p:sp>
        <p:nvSpPr>
          <p:cNvPr id="5" name="Marcador de pie de página 4">
            <a:extLst>
              <a:ext uri="{FF2B5EF4-FFF2-40B4-BE49-F238E27FC236}">
                <a16:creationId xmlns:a16="http://schemas.microsoft.com/office/drawing/2014/main" id="{5E0BD6C7-2E6B-2E2A-48FF-E62FADE8D5A4}"/>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E6A91757-4B5C-00C1-6259-D270BF03B396}"/>
              </a:ext>
            </a:extLst>
          </p:cNvPr>
          <p:cNvSpPr>
            <a:spLocks noGrp="1"/>
          </p:cNvSpPr>
          <p:nvPr>
            <p:ph type="sldNum" sz="quarter" idx="12"/>
          </p:nvPr>
        </p:nvSpPr>
        <p:spPr/>
        <p:txBody>
          <a:bodyPr/>
          <a:lstStyle/>
          <a:p>
            <a:fld id="{CD67BFE9-E19F-4D9F-B26B-084790A8768B}" type="slidenum">
              <a:rPr lang="es-MX" smtClean="0"/>
              <a:t>‹Nº›</a:t>
            </a:fld>
            <a:endParaRPr lang="es-MX"/>
          </a:p>
        </p:txBody>
      </p:sp>
    </p:spTree>
    <p:extLst>
      <p:ext uri="{BB962C8B-B14F-4D97-AF65-F5344CB8AC3E}">
        <p14:creationId xmlns:p14="http://schemas.microsoft.com/office/powerpoint/2010/main" val="20284443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828332B9-1B2D-5CF0-1D66-64222A1B52DE}"/>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B3E31A1B-761E-B0C9-F5AC-187C3BD7D1C2}"/>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86AB4627-EF92-83C4-A023-9F01235723B6}"/>
              </a:ext>
            </a:extLst>
          </p:cNvPr>
          <p:cNvSpPr>
            <a:spLocks noGrp="1"/>
          </p:cNvSpPr>
          <p:nvPr>
            <p:ph type="dt" sz="half" idx="10"/>
          </p:nvPr>
        </p:nvSpPr>
        <p:spPr/>
        <p:txBody>
          <a:bodyPr/>
          <a:lstStyle/>
          <a:p>
            <a:fld id="{441BECCB-90C0-4B60-BA40-CB70EB54E8E2}" type="datetimeFigureOut">
              <a:rPr lang="es-MX" smtClean="0"/>
              <a:t>09/03/2025</a:t>
            </a:fld>
            <a:endParaRPr lang="es-MX"/>
          </a:p>
        </p:txBody>
      </p:sp>
      <p:sp>
        <p:nvSpPr>
          <p:cNvPr id="5" name="Marcador de pie de página 4">
            <a:extLst>
              <a:ext uri="{FF2B5EF4-FFF2-40B4-BE49-F238E27FC236}">
                <a16:creationId xmlns:a16="http://schemas.microsoft.com/office/drawing/2014/main" id="{860AB8E2-C7C5-F71A-72C2-D161B53F7CC2}"/>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82B1C8FC-8372-32D5-0FE3-A79318E20D1E}"/>
              </a:ext>
            </a:extLst>
          </p:cNvPr>
          <p:cNvSpPr>
            <a:spLocks noGrp="1"/>
          </p:cNvSpPr>
          <p:nvPr>
            <p:ph type="sldNum" sz="quarter" idx="12"/>
          </p:nvPr>
        </p:nvSpPr>
        <p:spPr/>
        <p:txBody>
          <a:bodyPr/>
          <a:lstStyle/>
          <a:p>
            <a:fld id="{CD67BFE9-E19F-4D9F-B26B-084790A8768B}" type="slidenum">
              <a:rPr lang="es-MX" smtClean="0"/>
              <a:t>‹Nº›</a:t>
            </a:fld>
            <a:endParaRPr lang="es-MX"/>
          </a:p>
        </p:txBody>
      </p:sp>
    </p:spTree>
    <p:extLst>
      <p:ext uri="{BB962C8B-B14F-4D97-AF65-F5344CB8AC3E}">
        <p14:creationId xmlns:p14="http://schemas.microsoft.com/office/powerpoint/2010/main" val="41585189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FF4D95-7A1D-4122-547A-549C5DB98F61}"/>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71B108C4-F2AC-741D-7A2D-24B1374F5653}"/>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C9362EAF-594E-679C-2155-5A0E92E28963}"/>
              </a:ext>
            </a:extLst>
          </p:cNvPr>
          <p:cNvSpPr>
            <a:spLocks noGrp="1"/>
          </p:cNvSpPr>
          <p:nvPr>
            <p:ph type="dt" sz="half" idx="10"/>
          </p:nvPr>
        </p:nvSpPr>
        <p:spPr/>
        <p:txBody>
          <a:bodyPr/>
          <a:lstStyle/>
          <a:p>
            <a:fld id="{441BECCB-90C0-4B60-BA40-CB70EB54E8E2}" type="datetimeFigureOut">
              <a:rPr lang="es-MX" smtClean="0"/>
              <a:t>09/03/2025</a:t>
            </a:fld>
            <a:endParaRPr lang="es-MX"/>
          </a:p>
        </p:txBody>
      </p:sp>
      <p:sp>
        <p:nvSpPr>
          <p:cNvPr id="5" name="Marcador de pie de página 4">
            <a:extLst>
              <a:ext uri="{FF2B5EF4-FFF2-40B4-BE49-F238E27FC236}">
                <a16:creationId xmlns:a16="http://schemas.microsoft.com/office/drawing/2014/main" id="{A7775085-ABDD-6CF5-E3B2-156796EA2B6E}"/>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5A3C2C95-FA6D-589F-1763-2EE17B739B34}"/>
              </a:ext>
            </a:extLst>
          </p:cNvPr>
          <p:cNvSpPr>
            <a:spLocks noGrp="1"/>
          </p:cNvSpPr>
          <p:nvPr>
            <p:ph type="sldNum" sz="quarter" idx="12"/>
          </p:nvPr>
        </p:nvSpPr>
        <p:spPr/>
        <p:txBody>
          <a:bodyPr/>
          <a:lstStyle/>
          <a:p>
            <a:fld id="{CD67BFE9-E19F-4D9F-B26B-084790A8768B}" type="slidenum">
              <a:rPr lang="es-MX" smtClean="0"/>
              <a:t>‹Nº›</a:t>
            </a:fld>
            <a:endParaRPr lang="es-MX"/>
          </a:p>
        </p:txBody>
      </p:sp>
    </p:spTree>
    <p:extLst>
      <p:ext uri="{BB962C8B-B14F-4D97-AF65-F5344CB8AC3E}">
        <p14:creationId xmlns:p14="http://schemas.microsoft.com/office/powerpoint/2010/main" val="26815352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023253-A89C-D8A2-88EB-4A2F50E952FC}"/>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C7F8FAFD-FD2F-3093-653A-A6D0EDC6E28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D6CAA55F-55DD-19FD-DF40-0040EAA0F4D6}"/>
              </a:ext>
            </a:extLst>
          </p:cNvPr>
          <p:cNvSpPr>
            <a:spLocks noGrp="1"/>
          </p:cNvSpPr>
          <p:nvPr>
            <p:ph type="dt" sz="half" idx="10"/>
          </p:nvPr>
        </p:nvSpPr>
        <p:spPr/>
        <p:txBody>
          <a:bodyPr/>
          <a:lstStyle/>
          <a:p>
            <a:fld id="{441BECCB-90C0-4B60-BA40-CB70EB54E8E2}" type="datetimeFigureOut">
              <a:rPr lang="es-MX" smtClean="0"/>
              <a:t>09/03/2025</a:t>
            </a:fld>
            <a:endParaRPr lang="es-MX"/>
          </a:p>
        </p:txBody>
      </p:sp>
      <p:sp>
        <p:nvSpPr>
          <p:cNvPr id="5" name="Marcador de pie de página 4">
            <a:extLst>
              <a:ext uri="{FF2B5EF4-FFF2-40B4-BE49-F238E27FC236}">
                <a16:creationId xmlns:a16="http://schemas.microsoft.com/office/drawing/2014/main" id="{224E7731-A46B-73ED-DC30-D216EEA1E1BD}"/>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FA1E35F3-36F9-847B-C368-D1EFD0516894}"/>
              </a:ext>
            </a:extLst>
          </p:cNvPr>
          <p:cNvSpPr>
            <a:spLocks noGrp="1"/>
          </p:cNvSpPr>
          <p:nvPr>
            <p:ph type="sldNum" sz="quarter" idx="12"/>
          </p:nvPr>
        </p:nvSpPr>
        <p:spPr/>
        <p:txBody>
          <a:bodyPr/>
          <a:lstStyle/>
          <a:p>
            <a:fld id="{CD67BFE9-E19F-4D9F-B26B-084790A8768B}" type="slidenum">
              <a:rPr lang="es-MX" smtClean="0"/>
              <a:t>‹Nº›</a:t>
            </a:fld>
            <a:endParaRPr lang="es-MX"/>
          </a:p>
        </p:txBody>
      </p:sp>
    </p:spTree>
    <p:extLst>
      <p:ext uri="{BB962C8B-B14F-4D97-AF65-F5344CB8AC3E}">
        <p14:creationId xmlns:p14="http://schemas.microsoft.com/office/powerpoint/2010/main" val="3208048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B4602DC-6C50-257F-19C3-F0ECA9BB9418}"/>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630A3C3A-3678-ED95-09AB-03771E2FF8A2}"/>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a:extLst>
              <a:ext uri="{FF2B5EF4-FFF2-40B4-BE49-F238E27FC236}">
                <a16:creationId xmlns:a16="http://schemas.microsoft.com/office/drawing/2014/main" id="{EAF4A5D7-5D4C-6A1A-0751-1426E458345D}"/>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a:extLst>
              <a:ext uri="{FF2B5EF4-FFF2-40B4-BE49-F238E27FC236}">
                <a16:creationId xmlns:a16="http://schemas.microsoft.com/office/drawing/2014/main" id="{79C2E850-7734-9E4A-0823-F5D6CBDB6AB6}"/>
              </a:ext>
            </a:extLst>
          </p:cNvPr>
          <p:cNvSpPr>
            <a:spLocks noGrp="1"/>
          </p:cNvSpPr>
          <p:nvPr>
            <p:ph type="dt" sz="half" idx="10"/>
          </p:nvPr>
        </p:nvSpPr>
        <p:spPr/>
        <p:txBody>
          <a:bodyPr/>
          <a:lstStyle/>
          <a:p>
            <a:fld id="{441BECCB-90C0-4B60-BA40-CB70EB54E8E2}" type="datetimeFigureOut">
              <a:rPr lang="es-MX" smtClean="0"/>
              <a:t>09/03/2025</a:t>
            </a:fld>
            <a:endParaRPr lang="es-MX"/>
          </a:p>
        </p:txBody>
      </p:sp>
      <p:sp>
        <p:nvSpPr>
          <p:cNvPr id="6" name="Marcador de pie de página 5">
            <a:extLst>
              <a:ext uri="{FF2B5EF4-FFF2-40B4-BE49-F238E27FC236}">
                <a16:creationId xmlns:a16="http://schemas.microsoft.com/office/drawing/2014/main" id="{FD18C8B3-9E2B-805C-8BA1-719FD53085AC}"/>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F958C520-DD0B-30C4-FF62-A8C82A068B45}"/>
              </a:ext>
            </a:extLst>
          </p:cNvPr>
          <p:cNvSpPr>
            <a:spLocks noGrp="1"/>
          </p:cNvSpPr>
          <p:nvPr>
            <p:ph type="sldNum" sz="quarter" idx="12"/>
          </p:nvPr>
        </p:nvSpPr>
        <p:spPr/>
        <p:txBody>
          <a:bodyPr/>
          <a:lstStyle/>
          <a:p>
            <a:fld id="{CD67BFE9-E19F-4D9F-B26B-084790A8768B}" type="slidenum">
              <a:rPr lang="es-MX" smtClean="0"/>
              <a:t>‹Nº›</a:t>
            </a:fld>
            <a:endParaRPr lang="es-MX"/>
          </a:p>
        </p:txBody>
      </p:sp>
    </p:spTree>
    <p:extLst>
      <p:ext uri="{BB962C8B-B14F-4D97-AF65-F5344CB8AC3E}">
        <p14:creationId xmlns:p14="http://schemas.microsoft.com/office/powerpoint/2010/main" val="30305314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CD3A71-00B1-757A-CEB6-A164FBF7A0E0}"/>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DB429D41-4F72-9AFF-0937-C9A2969CCF3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678152BC-C2E9-109F-0913-D8B919E52CBB}"/>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a:extLst>
              <a:ext uri="{FF2B5EF4-FFF2-40B4-BE49-F238E27FC236}">
                <a16:creationId xmlns:a16="http://schemas.microsoft.com/office/drawing/2014/main" id="{DE2DA579-59F8-3748-783C-01C0888A3A3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9E76DB92-84B4-1E33-2BF4-FFC9EDF57A8A}"/>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a:extLst>
              <a:ext uri="{FF2B5EF4-FFF2-40B4-BE49-F238E27FC236}">
                <a16:creationId xmlns:a16="http://schemas.microsoft.com/office/drawing/2014/main" id="{FF494C39-7A13-7739-D3D2-BFE1CC495F2B}"/>
              </a:ext>
            </a:extLst>
          </p:cNvPr>
          <p:cNvSpPr>
            <a:spLocks noGrp="1"/>
          </p:cNvSpPr>
          <p:nvPr>
            <p:ph type="dt" sz="half" idx="10"/>
          </p:nvPr>
        </p:nvSpPr>
        <p:spPr/>
        <p:txBody>
          <a:bodyPr/>
          <a:lstStyle/>
          <a:p>
            <a:fld id="{441BECCB-90C0-4B60-BA40-CB70EB54E8E2}" type="datetimeFigureOut">
              <a:rPr lang="es-MX" smtClean="0"/>
              <a:t>09/03/2025</a:t>
            </a:fld>
            <a:endParaRPr lang="es-MX"/>
          </a:p>
        </p:txBody>
      </p:sp>
      <p:sp>
        <p:nvSpPr>
          <p:cNvPr id="8" name="Marcador de pie de página 7">
            <a:extLst>
              <a:ext uri="{FF2B5EF4-FFF2-40B4-BE49-F238E27FC236}">
                <a16:creationId xmlns:a16="http://schemas.microsoft.com/office/drawing/2014/main" id="{3242E8D1-4669-75FB-211A-5F5A430A7AE1}"/>
              </a:ext>
            </a:extLst>
          </p:cNvPr>
          <p:cNvSpPr>
            <a:spLocks noGrp="1"/>
          </p:cNvSpPr>
          <p:nvPr>
            <p:ph type="ftr" sz="quarter" idx="11"/>
          </p:nvPr>
        </p:nvSpPr>
        <p:spPr/>
        <p:txBody>
          <a:bodyPr/>
          <a:lstStyle/>
          <a:p>
            <a:endParaRPr lang="es-MX"/>
          </a:p>
        </p:txBody>
      </p:sp>
      <p:sp>
        <p:nvSpPr>
          <p:cNvPr id="9" name="Marcador de número de diapositiva 8">
            <a:extLst>
              <a:ext uri="{FF2B5EF4-FFF2-40B4-BE49-F238E27FC236}">
                <a16:creationId xmlns:a16="http://schemas.microsoft.com/office/drawing/2014/main" id="{A121709A-6387-6590-AB95-F38C3FF0A057}"/>
              </a:ext>
            </a:extLst>
          </p:cNvPr>
          <p:cNvSpPr>
            <a:spLocks noGrp="1"/>
          </p:cNvSpPr>
          <p:nvPr>
            <p:ph type="sldNum" sz="quarter" idx="12"/>
          </p:nvPr>
        </p:nvSpPr>
        <p:spPr/>
        <p:txBody>
          <a:bodyPr/>
          <a:lstStyle/>
          <a:p>
            <a:fld id="{CD67BFE9-E19F-4D9F-B26B-084790A8768B}" type="slidenum">
              <a:rPr lang="es-MX" smtClean="0"/>
              <a:t>‹Nº›</a:t>
            </a:fld>
            <a:endParaRPr lang="es-MX"/>
          </a:p>
        </p:txBody>
      </p:sp>
    </p:spTree>
    <p:extLst>
      <p:ext uri="{BB962C8B-B14F-4D97-AF65-F5344CB8AC3E}">
        <p14:creationId xmlns:p14="http://schemas.microsoft.com/office/powerpoint/2010/main" val="12320817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1045DC-8C56-7B13-C0B8-22DA77D5CECE}"/>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fecha 2">
            <a:extLst>
              <a:ext uri="{FF2B5EF4-FFF2-40B4-BE49-F238E27FC236}">
                <a16:creationId xmlns:a16="http://schemas.microsoft.com/office/drawing/2014/main" id="{5722CCB6-7FF8-5FA6-9919-776A71024FCD}"/>
              </a:ext>
            </a:extLst>
          </p:cNvPr>
          <p:cNvSpPr>
            <a:spLocks noGrp="1"/>
          </p:cNvSpPr>
          <p:nvPr>
            <p:ph type="dt" sz="half" idx="10"/>
          </p:nvPr>
        </p:nvSpPr>
        <p:spPr/>
        <p:txBody>
          <a:bodyPr/>
          <a:lstStyle/>
          <a:p>
            <a:fld id="{441BECCB-90C0-4B60-BA40-CB70EB54E8E2}" type="datetimeFigureOut">
              <a:rPr lang="es-MX" smtClean="0"/>
              <a:t>09/03/2025</a:t>
            </a:fld>
            <a:endParaRPr lang="es-MX"/>
          </a:p>
        </p:txBody>
      </p:sp>
      <p:sp>
        <p:nvSpPr>
          <p:cNvPr id="4" name="Marcador de pie de página 3">
            <a:extLst>
              <a:ext uri="{FF2B5EF4-FFF2-40B4-BE49-F238E27FC236}">
                <a16:creationId xmlns:a16="http://schemas.microsoft.com/office/drawing/2014/main" id="{07E40905-0980-A84B-F923-195113A59CB7}"/>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a16="http://schemas.microsoft.com/office/drawing/2014/main" id="{F0A0E841-C7AA-C5AB-BD4F-806F5425F66B}"/>
              </a:ext>
            </a:extLst>
          </p:cNvPr>
          <p:cNvSpPr>
            <a:spLocks noGrp="1"/>
          </p:cNvSpPr>
          <p:nvPr>
            <p:ph type="sldNum" sz="quarter" idx="12"/>
          </p:nvPr>
        </p:nvSpPr>
        <p:spPr/>
        <p:txBody>
          <a:bodyPr/>
          <a:lstStyle/>
          <a:p>
            <a:fld id="{CD67BFE9-E19F-4D9F-B26B-084790A8768B}" type="slidenum">
              <a:rPr lang="es-MX" smtClean="0"/>
              <a:t>‹Nº›</a:t>
            </a:fld>
            <a:endParaRPr lang="es-MX"/>
          </a:p>
        </p:txBody>
      </p:sp>
    </p:spTree>
    <p:extLst>
      <p:ext uri="{BB962C8B-B14F-4D97-AF65-F5344CB8AC3E}">
        <p14:creationId xmlns:p14="http://schemas.microsoft.com/office/powerpoint/2010/main" val="2726123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FA2E6D9F-31E2-6AEB-68F9-A328D3705FE7}"/>
              </a:ext>
            </a:extLst>
          </p:cNvPr>
          <p:cNvSpPr>
            <a:spLocks noGrp="1"/>
          </p:cNvSpPr>
          <p:nvPr>
            <p:ph type="dt" sz="half" idx="10"/>
          </p:nvPr>
        </p:nvSpPr>
        <p:spPr/>
        <p:txBody>
          <a:bodyPr/>
          <a:lstStyle/>
          <a:p>
            <a:fld id="{441BECCB-90C0-4B60-BA40-CB70EB54E8E2}" type="datetimeFigureOut">
              <a:rPr lang="es-MX" smtClean="0"/>
              <a:t>09/03/2025</a:t>
            </a:fld>
            <a:endParaRPr lang="es-MX"/>
          </a:p>
        </p:txBody>
      </p:sp>
      <p:sp>
        <p:nvSpPr>
          <p:cNvPr id="3" name="Marcador de pie de página 2">
            <a:extLst>
              <a:ext uri="{FF2B5EF4-FFF2-40B4-BE49-F238E27FC236}">
                <a16:creationId xmlns:a16="http://schemas.microsoft.com/office/drawing/2014/main" id="{FE03692A-16E6-4297-0C1D-A6DF58366EC6}"/>
              </a:ext>
            </a:extLst>
          </p:cNvPr>
          <p:cNvSpPr>
            <a:spLocks noGrp="1"/>
          </p:cNvSpPr>
          <p:nvPr>
            <p:ph type="ftr" sz="quarter" idx="11"/>
          </p:nvPr>
        </p:nvSpPr>
        <p:spPr/>
        <p:txBody>
          <a:bodyPr/>
          <a:lstStyle/>
          <a:p>
            <a:endParaRPr lang="es-MX"/>
          </a:p>
        </p:txBody>
      </p:sp>
      <p:sp>
        <p:nvSpPr>
          <p:cNvPr id="4" name="Marcador de número de diapositiva 3">
            <a:extLst>
              <a:ext uri="{FF2B5EF4-FFF2-40B4-BE49-F238E27FC236}">
                <a16:creationId xmlns:a16="http://schemas.microsoft.com/office/drawing/2014/main" id="{8BBF0805-22A6-3DF4-3F9E-B0E59AA35458}"/>
              </a:ext>
            </a:extLst>
          </p:cNvPr>
          <p:cNvSpPr>
            <a:spLocks noGrp="1"/>
          </p:cNvSpPr>
          <p:nvPr>
            <p:ph type="sldNum" sz="quarter" idx="12"/>
          </p:nvPr>
        </p:nvSpPr>
        <p:spPr/>
        <p:txBody>
          <a:bodyPr/>
          <a:lstStyle/>
          <a:p>
            <a:fld id="{CD67BFE9-E19F-4D9F-B26B-084790A8768B}" type="slidenum">
              <a:rPr lang="es-MX" smtClean="0"/>
              <a:t>‹Nº›</a:t>
            </a:fld>
            <a:endParaRPr lang="es-MX"/>
          </a:p>
        </p:txBody>
      </p:sp>
    </p:spTree>
    <p:extLst>
      <p:ext uri="{BB962C8B-B14F-4D97-AF65-F5344CB8AC3E}">
        <p14:creationId xmlns:p14="http://schemas.microsoft.com/office/powerpoint/2010/main" val="32008634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4C3CAE-E71D-056E-4F90-72DCC8413037}"/>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0BC8B144-53BA-C136-F474-A03452F20A5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a:extLst>
              <a:ext uri="{FF2B5EF4-FFF2-40B4-BE49-F238E27FC236}">
                <a16:creationId xmlns:a16="http://schemas.microsoft.com/office/drawing/2014/main" id="{A5EF7C40-A433-EBA3-A20B-522B346D50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A42D30EC-D489-2229-5069-F0F2026EDE03}"/>
              </a:ext>
            </a:extLst>
          </p:cNvPr>
          <p:cNvSpPr>
            <a:spLocks noGrp="1"/>
          </p:cNvSpPr>
          <p:nvPr>
            <p:ph type="dt" sz="half" idx="10"/>
          </p:nvPr>
        </p:nvSpPr>
        <p:spPr/>
        <p:txBody>
          <a:bodyPr/>
          <a:lstStyle/>
          <a:p>
            <a:fld id="{441BECCB-90C0-4B60-BA40-CB70EB54E8E2}" type="datetimeFigureOut">
              <a:rPr lang="es-MX" smtClean="0"/>
              <a:t>09/03/2025</a:t>
            </a:fld>
            <a:endParaRPr lang="es-MX"/>
          </a:p>
        </p:txBody>
      </p:sp>
      <p:sp>
        <p:nvSpPr>
          <p:cNvPr id="6" name="Marcador de pie de página 5">
            <a:extLst>
              <a:ext uri="{FF2B5EF4-FFF2-40B4-BE49-F238E27FC236}">
                <a16:creationId xmlns:a16="http://schemas.microsoft.com/office/drawing/2014/main" id="{D9476E62-FEC5-2851-685C-D112399628B9}"/>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1FDE1CC4-1871-C1BA-DE12-DB3CD522E23D}"/>
              </a:ext>
            </a:extLst>
          </p:cNvPr>
          <p:cNvSpPr>
            <a:spLocks noGrp="1"/>
          </p:cNvSpPr>
          <p:nvPr>
            <p:ph type="sldNum" sz="quarter" idx="12"/>
          </p:nvPr>
        </p:nvSpPr>
        <p:spPr/>
        <p:txBody>
          <a:bodyPr/>
          <a:lstStyle/>
          <a:p>
            <a:fld id="{CD67BFE9-E19F-4D9F-B26B-084790A8768B}" type="slidenum">
              <a:rPr lang="es-MX" smtClean="0"/>
              <a:t>‹Nº›</a:t>
            </a:fld>
            <a:endParaRPr lang="es-MX"/>
          </a:p>
        </p:txBody>
      </p:sp>
    </p:spTree>
    <p:extLst>
      <p:ext uri="{BB962C8B-B14F-4D97-AF65-F5344CB8AC3E}">
        <p14:creationId xmlns:p14="http://schemas.microsoft.com/office/powerpoint/2010/main" val="3281829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A5E949-37ED-48FA-18D0-BF55D8B08831}"/>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a:extLst>
              <a:ext uri="{FF2B5EF4-FFF2-40B4-BE49-F238E27FC236}">
                <a16:creationId xmlns:a16="http://schemas.microsoft.com/office/drawing/2014/main" id="{48339BF3-6ED2-399B-6B4E-988639D3C3E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a:extLst>
              <a:ext uri="{FF2B5EF4-FFF2-40B4-BE49-F238E27FC236}">
                <a16:creationId xmlns:a16="http://schemas.microsoft.com/office/drawing/2014/main" id="{B2E0E5D6-331A-9EE5-8EFB-8E8DACD680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EFDA7C84-DAFD-8AB6-89BE-BCC53062D3C5}"/>
              </a:ext>
            </a:extLst>
          </p:cNvPr>
          <p:cNvSpPr>
            <a:spLocks noGrp="1"/>
          </p:cNvSpPr>
          <p:nvPr>
            <p:ph type="dt" sz="half" idx="10"/>
          </p:nvPr>
        </p:nvSpPr>
        <p:spPr/>
        <p:txBody>
          <a:bodyPr/>
          <a:lstStyle/>
          <a:p>
            <a:fld id="{441BECCB-90C0-4B60-BA40-CB70EB54E8E2}" type="datetimeFigureOut">
              <a:rPr lang="es-MX" smtClean="0"/>
              <a:t>09/03/2025</a:t>
            </a:fld>
            <a:endParaRPr lang="es-MX"/>
          </a:p>
        </p:txBody>
      </p:sp>
      <p:sp>
        <p:nvSpPr>
          <p:cNvPr id="6" name="Marcador de pie de página 5">
            <a:extLst>
              <a:ext uri="{FF2B5EF4-FFF2-40B4-BE49-F238E27FC236}">
                <a16:creationId xmlns:a16="http://schemas.microsoft.com/office/drawing/2014/main" id="{DEC11F20-F7FE-13FD-AAB6-E6A66BBCB7BB}"/>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58A2DBE0-707A-593A-3B3E-9B4AFD5EBD77}"/>
              </a:ext>
            </a:extLst>
          </p:cNvPr>
          <p:cNvSpPr>
            <a:spLocks noGrp="1"/>
          </p:cNvSpPr>
          <p:nvPr>
            <p:ph type="sldNum" sz="quarter" idx="12"/>
          </p:nvPr>
        </p:nvSpPr>
        <p:spPr/>
        <p:txBody>
          <a:bodyPr/>
          <a:lstStyle/>
          <a:p>
            <a:fld id="{CD67BFE9-E19F-4D9F-B26B-084790A8768B}" type="slidenum">
              <a:rPr lang="es-MX" smtClean="0"/>
              <a:t>‹Nº›</a:t>
            </a:fld>
            <a:endParaRPr lang="es-MX"/>
          </a:p>
        </p:txBody>
      </p:sp>
    </p:spTree>
    <p:extLst>
      <p:ext uri="{BB962C8B-B14F-4D97-AF65-F5344CB8AC3E}">
        <p14:creationId xmlns:p14="http://schemas.microsoft.com/office/powerpoint/2010/main" val="26902262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762AE191-7E1D-6D1A-F5E1-6AB76622DCB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0A8879A0-CD6D-94A3-C706-702EA47AC05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3595E330-4633-DBF3-7C58-9A806B0175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41BECCB-90C0-4B60-BA40-CB70EB54E8E2}" type="datetimeFigureOut">
              <a:rPr lang="es-MX" smtClean="0"/>
              <a:t>09/03/2025</a:t>
            </a:fld>
            <a:endParaRPr lang="es-MX"/>
          </a:p>
        </p:txBody>
      </p:sp>
      <p:sp>
        <p:nvSpPr>
          <p:cNvPr id="5" name="Marcador de pie de página 4">
            <a:extLst>
              <a:ext uri="{FF2B5EF4-FFF2-40B4-BE49-F238E27FC236}">
                <a16:creationId xmlns:a16="http://schemas.microsoft.com/office/drawing/2014/main" id="{639083E0-CF1B-ABC1-0B26-1720422BEB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s-MX"/>
          </a:p>
        </p:txBody>
      </p:sp>
      <p:sp>
        <p:nvSpPr>
          <p:cNvPr id="6" name="Marcador de número de diapositiva 5">
            <a:extLst>
              <a:ext uri="{FF2B5EF4-FFF2-40B4-BE49-F238E27FC236}">
                <a16:creationId xmlns:a16="http://schemas.microsoft.com/office/drawing/2014/main" id="{BA93A782-915F-F7A4-262C-B79FEC2CB7B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D67BFE9-E19F-4D9F-B26B-084790A8768B}" type="slidenum">
              <a:rPr lang="es-MX" smtClean="0"/>
              <a:t>‹Nº›</a:t>
            </a:fld>
            <a:endParaRPr lang="es-MX"/>
          </a:p>
        </p:txBody>
      </p:sp>
    </p:spTree>
    <p:extLst>
      <p:ext uri="{BB962C8B-B14F-4D97-AF65-F5344CB8AC3E}">
        <p14:creationId xmlns:p14="http://schemas.microsoft.com/office/powerpoint/2010/main" val="6964837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r4ds.had.co.nz/transform.html" TargetMode="External"/><Relationship Id="rId2" Type="http://schemas.openxmlformats.org/officeDocument/2006/relationships/hyperlink" Target="https://rladiessydney.org/courses/ryouwithme/03-vizwhiz-1/#1-4-putting-it-all-together-dplyr-ggplot" TargetMode="Externa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hyperlink" Target="https://datacarpentry.org/dc_zurich/R-ecology/05-visualisation-ggplot2.html" TargetMode="External"/></Relationships>
</file>

<file path=ppt/slides/_rels/slide17.xml.rels><?xml version="1.0" encoding="UTF-8" standalone="yes"?>
<Relationships xmlns="http://schemas.openxmlformats.org/package/2006/relationships"><Relationship Id="rId8" Type="http://schemas.openxmlformats.org/officeDocument/2006/relationships/hyperlink" Target="https://www.r-bloggers.com/2017/02/how-to-annotate-a-plot-in-ggplot2/" TargetMode="External"/><Relationship Id="rId3" Type="http://schemas.openxmlformats.org/officeDocument/2006/relationships/image" Target="../media/image18.png"/><Relationship Id="rId7" Type="http://schemas.openxmlformats.org/officeDocument/2006/relationships/hyperlink" Target="https://ggplot2-book.org/annotations.html" TargetMode="External"/><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hyperlink" Target="https://www.r-graph-gallery.com/233-add-annotations-on-ggplot2-chart.html" TargetMode="External"/><Relationship Id="rId5" Type="http://schemas.openxmlformats.org/officeDocument/2006/relationships/hyperlink" Target="https://ggplot2.tidyverse.org/reference/annotate.html" TargetMode="External"/><Relationship Id="rId10" Type="http://schemas.openxmlformats.org/officeDocument/2006/relationships/image" Target="../media/image20.png"/><Relationship Id="rId4" Type="http://schemas.openxmlformats.org/officeDocument/2006/relationships/image" Target="../media/image19.png"/><Relationship Id="rId9" Type="http://schemas.openxmlformats.org/officeDocument/2006/relationships/hyperlink" Target="https://viz-ggplot2.rsquaredacademy.com/textann.html"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r4ds.had.co.nz/data-import.html" TargetMode="External"/><Relationship Id="rId2" Type="http://schemas.openxmlformats.org/officeDocument/2006/relationships/hyperlink" Target="https://readxl.tidyverse.org/reference/excel_sheets.html" TargetMode="External"/><Relationship Id="rId1" Type="http://schemas.openxmlformats.org/officeDocument/2006/relationships/slideLayout" Target="../slideLayouts/slideLayout2.xml"/><Relationship Id="rId4" Type="http://schemas.openxmlformats.org/officeDocument/2006/relationships/hyperlink" Target="https://stat.ethz.ch/R-manual/R-devel/library/datasets/html/00Index.html"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C52A36-80B3-DD9C-AC2C-448A5B26A01C}"/>
              </a:ext>
            </a:extLst>
          </p:cNvPr>
          <p:cNvSpPr>
            <a:spLocks noGrp="1"/>
          </p:cNvSpPr>
          <p:nvPr>
            <p:ph type="ctrTitle"/>
          </p:nvPr>
        </p:nvSpPr>
        <p:spPr/>
        <p:txBody>
          <a:bodyPr/>
          <a:lstStyle/>
          <a:p>
            <a:endParaRPr lang="es-MX"/>
          </a:p>
        </p:txBody>
      </p:sp>
      <p:sp>
        <p:nvSpPr>
          <p:cNvPr id="3" name="Subtítulo 2">
            <a:extLst>
              <a:ext uri="{FF2B5EF4-FFF2-40B4-BE49-F238E27FC236}">
                <a16:creationId xmlns:a16="http://schemas.microsoft.com/office/drawing/2014/main" id="{C8527DDC-099C-60D1-CA7A-E0F0A7FAC836}"/>
              </a:ext>
            </a:extLst>
          </p:cNvPr>
          <p:cNvSpPr>
            <a:spLocks noGrp="1"/>
          </p:cNvSpPr>
          <p:nvPr>
            <p:ph type="subTitle" idx="1"/>
          </p:nvPr>
        </p:nvSpPr>
        <p:spPr/>
        <p:txBody>
          <a:bodyPr/>
          <a:lstStyle/>
          <a:p>
            <a:endParaRPr lang="es-MX"/>
          </a:p>
        </p:txBody>
      </p:sp>
    </p:spTree>
    <p:extLst>
      <p:ext uri="{BB962C8B-B14F-4D97-AF65-F5344CB8AC3E}">
        <p14:creationId xmlns:p14="http://schemas.microsoft.com/office/powerpoint/2010/main" val="41353976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BFC00009-8C8F-6A92-93B3-2B2A75D441DD}"/>
              </a:ext>
            </a:extLst>
          </p:cNvPr>
          <p:cNvPicPr>
            <a:picLocks noChangeAspect="1"/>
          </p:cNvPicPr>
          <p:nvPr/>
        </p:nvPicPr>
        <p:blipFill>
          <a:blip r:embed="rId2"/>
          <a:stretch>
            <a:fillRect/>
          </a:stretch>
        </p:blipFill>
        <p:spPr>
          <a:xfrm>
            <a:off x="324785" y="478619"/>
            <a:ext cx="2975768" cy="2412498"/>
          </a:xfrm>
          <a:prstGeom prst="rect">
            <a:avLst/>
          </a:prstGeom>
        </p:spPr>
      </p:pic>
      <p:pic>
        <p:nvPicPr>
          <p:cNvPr id="3" name="Imagen 2">
            <a:extLst>
              <a:ext uri="{FF2B5EF4-FFF2-40B4-BE49-F238E27FC236}">
                <a16:creationId xmlns:a16="http://schemas.microsoft.com/office/drawing/2014/main" id="{80596075-C7EC-3352-6FBA-F1E5A059E763}"/>
              </a:ext>
            </a:extLst>
          </p:cNvPr>
          <p:cNvPicPr>
            <a:picLocks noChangeAspect="1"/>
          </p:cNvPicPr>
          <p:nvPr/>
        </p:nvPicPr>
        <p:blipFill>
          <a:blip r:embed="rId3"/>
          <a:stretch>
            <a:fillRect/>
          </a:stretch>
        </p:blipFill>
        <p:spPr>
          <a:xfrm>
            <a:off x="4033385" y="323705"/>
            <a:ext cx="2457793" cy="2991267"/>
          </a:xfrm>
          <a:prstGeom prst="rect">
            <a:avLst/>
          </a:prstGeom>
        </p:spPr>
      </p:pic>
    </p:spTree>
    <p:extLst>
      <p:ext uri="{BB962C8B-B14F-4D97-AF65-F5344CB8AC3E}">
        <p14:creationId xmlns:p14="http://schemas.microsoft.com/office/powerpoint/2010/main" val="38409568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0A5552B2-2494-FF13-92E6-3A9C931FB78C}"/>
              </a:ext>
            </a:extLst>
          </p:cNvPr>
          <p:cNvPicPr>
            <a:picLocks noChangeAspect="1"/>
          </p:cNvPicPr>
          <p:nvPr/>
        </p:nvPicPr>
        <p:blipFill>
          <a:blip r:embed="rId2"/>
          <a:srcRect t="1336"/>
          <a:stretch/>
        </p:blipFill>
        <p:spPr>
          <a:xfrm>
            <a:off x="243796" y="0"/>
            <a:ext cx="11287014" cy="5255651"/>
          </a:xfrm>
          <a:prstGeom prst="rect">
            <a:avLst/>
          </a:prstGeom>
        </p:spPr>
      </p:pic>
      <p:pic>
        <p:nvPicPr>
          <p:cNvPr id="7" name="Imagen 6">
            <a:extLst>
              <a:ext uri="{FF2B5EF4-FFF2-40B4-BE49-F238E27FC236}">
                <a16:creationId xmlns:a16="http://schemas.microsoft.com/office/drawing/2014/main" id="{D0406916-5E48-451E-E98B-FCAF235965B2}"/>
              </a:ext>
            </a:extLst>
          </p:cNvPr>
          <p:cNvPicPr>
            <a:picLocks noChangeAspect="1"/>
          </p:cNvPicPr>
          <p:nvPr/>
        </p:nvPicPr>
        <p:blipFill>
          <a:blip r:embed="rId3"/>
          <a:srcRect l="5455" t="44052" r="47121" b="7580"/>
          <a:stretch/>
        </p:blipFill>
        <p:spPr>
          <a:xfrm>
            <a:off x="243796" y="5255651"/>
            <a:ext cx="3723086" cy="829381"/>
          </a:xfrm>
          <a:prstGeom prst="rect">
            <a:avLst/>
          </a:prstGeom>
        </p:spPr>
      </p:pic>
      <p:pic>
        <p:nvPicPr>
          <p:cNvPr id="8" name="Imagen 7">
            <a:extLst>
              <a:ext uri="{FF2B5EF4-FFF2-40B4-BE49-F238E27FC236}">
                <a16:creationId xmlns:a16="http://schemas.microsoft.com/office/drawing/2014/main" id="{50925290-56AC-981F-A8DE-6E9183E8A729}"/>
              </a:ext>
            </a:extLst>
          </p:cNvPr>
          <p:cNvPicPr>
            <a:picLocks noChangeAspect="1"/>
          </p:cNvPicPr>
          <p:nvPr/>
        </p:nvPicPr>
        <p:blipFill>
          <a:blip r:embed="rId3"/>
          <a:srcRect l="52576" b="10918"/>
          <a:stretch/>
        </p:blipFill>
        <p:spPr>
          <a:xfrm>
            <a:off x="3966881" y="5255651"/>
            <a:ext cx="3723085" cy="1527535"/>
          </a:xfrm>
          <a:prstGeom prst="rect">
            <a:avLst/>
          </a:prstGeom>
        </p:spPr>
      </p:pic>
    </p:spTree>
    <p:extLst>
      <p:ext uri="{BB962C8B-B14F-4D97-AF65-F5344CB8AC3E}">
        <p14:creationId xmlns:p14="http://schemas.microsoft.com/office/powerpoint/2010/main" val="36571766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B5D10239-808D-ACAB-DD24-E637A116C813}"/>
              </a:ext>
            </a:extLst>
          </p:cNvPr>
          <p:cNvSpPr txBox="1"/>
          <p:nvPr/>
        </p:nvSpPr>
        <p:spPr>
          <a:xfrm>
            <a:off x="255495" y="510988"/>
            <a:ext cx="3617259" cy="5632311"/>
          </a:xfrm>
          <a:prstGeom prst="rect">
            <a:avLst/>
          </a:prstGeom>
          <a:noFill/>
        </p:spPr>
        <p:txBody>
          <a:bodyPr wrap="square" rtlCol="0">
            <a:spAutoFit/>
          </a:bodyPr>
          <a:lstStyle/>
          <a:p>
            <a:pPr marL="285750" indent="-285750">
              <a:buFont typeface="Arial" panose="020B0604020202020204" pitchFamily="34" charset="0"/>
              <a:buChar char="•"/>
            </a:pPr>
            <a:r>
              <a:rPr lang="es-MX" sz="2000" b="1" dirty="0" err="1">
                <a:solidFill>
                  <a:schemeClr val="accent1">
                    <a:lumMod val="75000"/>
                  </a:schemeClr>
                </a:solidFill>
              </a:rPr>
              <a:t>Rename</a:t>
            </a:r>
            <a:r>
              <a:rPr lang="es-MX" sz="2000" b="1" dirty="0">
                <a:solidFill>
                  <a:schemeClr val="accent1">
                    <a:lumMod val="75000"/>
                  </a:schemeClr>
                </a:solidFill>
              </a:rPr>
              <a:t>()</a:t>
            </a:r>
          </a:p>
          <a:p>
            <a:pPr marL="285750" indent="-285750">
              <a:buFont typeface="Arial" panose="020B0604020202020204" pitchFamily="34" charset="0"/>
              <a:buChar char="•"/>
            </a:pPr>
            <a:r>
              <a:rPr lang="es-MX" sz="2000" b="1" dirty="0" err="1">
                <a:solidFill>
                  <a:schemeClr val="accent1">
                    <a:lumMod val="75000"/>
                  </a:schemeClr>
                </a:solidFill>
              </a:rPr>
              <a:t>Rename_with</a:t>
            </a:r>
            <a:r>
              <a:rPr lang="es-MX" sz="2000" b="1" dirty="0">
                <a:solidFill>
                  <a:schemeClr val="accent1">
                    <a:lumMod val="75000"/>
                  </a:schemeClr>
                </a:solidFill>
              </a:rPr>
              <a:t>()</a:t>
            </a:r>
          </a:p>
          <a:p>
            <a:pPr marL="285750" indent="-285750">
              <a:buFont typeface="Arial" panose="020B0604020202020204" pitchFamily="34" charset="0"/>
              <a:buChar char="•"/>
            </a:pPr>
            <a:r>
              <a:rPr lang="es-MX" sz="2000" b="1" dirty="0" err="1">
                <a:solidFill>
                  <a:schemeClr val="accent1">
                    <a:lumMod val="75000"/>
                  </a:schemeClr>
                </a:solidFill>
              </a:rPr>
              <a:t>Select</a:t>
            </a:r>
            <a:r>
              <a:rPr lang="es-MX" sz="2000" b="1" dirty="0">
                <a:solidFill>
                  <a:schemeClr val="accent1">
                    <a:lumMod val="75000"/>
                  </a:schemeClr>
                </a:solidFill>
              </a:rPr>
              <a:t>()</a:t>
            </a:r>
          </a:p>
          <a:p>
            <a:pPr marL="285750" indent="-285750">
              <a:buFont typeface="Arial" panose="020B0604020202020204" pitchFamily="34" charset="0"/>
              <a:buChar char="•"/>
            </a:pPr>
            <a:r>
              <a:rPr lang="es-MX" sz="2000" b="1" dirty="0" err="1">
                <a:solidFill>
                  <a:schemeClr val="accent1">
                    <a:lumMod val="75000"/>
                  </a:schemeClr>
                </a:solidFill>
              </a:rPr>
              <a:t>Glimpse</a:t>
            </a:r>
            <a:r>
              <a:rPr lang="es-MX" sz="2000" b="1" dirty="0">
                <a:solidFill>
                  <a:schemeClr val="accent1">
                    <a:lumMod val="75000"/>
                  </a:schemeClr>
                </a:solidFill>
              </a:rPr>
              <a:t>()</a:t>
            </a:r>
          </a:p>
          <a:p>
            <a:pPr marL="285750" indent="-285750">
              <a:buFont typeface="Arial" panose="020B0604020202020204" pitchFamily="34" charset="0"/>
              <a:buChar char="•"/>
            </a:pPr>
            <a:r>
              <a:rPr lang="es-MX" sz="2000" b="1" dirty="0" err="1">
                <a:solidFill>
                  <a:schemeClr val="accent1">
                    <a:lumMod val="75000"/>
                  </a:schemeClr>
                </a:solidFill>
              </a:rPr>
              <a:t>Skim_without_charts</a:t>
            </a:r>
            <a:endParaRPr lang="es-MX" sz="2000" b="1" dirty="0">
              <a:solidFill>
                <a:schemeClr val="accent1">
                  <a:lumMod val="75000"/>
                </a:schemeClr>
              </a:solidFill>
            </a:endParaRPr>
          </a:p>
          <a:p>
            <a:pPr marL="285750" indent="-285750">
              <a:buFont typeface="Arial" panose="020B0604020202020204" pitchFamily="34" charset="0"/>
              <a:buChar char="•"/>
            </a:pPr>
            <a:r>
              <a:rPr lang="es-MX" sz="2000" b="1" dirty="0" err="1">
                <a:solidFill>
                  <a:schemeClr val="accent1">
                    <a:lumMod val="75000"/>
                  </a:schemeClr>
                </a:solidFill>
              </a:rPr>
              <a:t>Clean_names</a:t>
            </a:r>
            <a:r>
              <a:rPr lang="es-MX" sz="2000" b="1" dirty="0">
                <a:solidFill>
                  <a:schemeClr val="accent1">
                    <a:lumMod val="75000"/>
                  </a:schemeClr>
                </a:solidFill>
              </a:rPr>
              <a:t>()</a:t>
            </a:r>
          </a:p>
          <a:p>
            <a:pPr marL="285750" indent="-285750">
              <a:buFont typeface="Arial" panose="020B0604020202020204" pitchFamily="34" charset="0"/>
              <a:buChar char="•"/>
            </a:pPr>
            <a:r>
              <a:rPr lang="es-MX" sz="2000" b="1" dirty="0" err="1">
                <a:solidFill>
                  <a:schemeClr val="accent1">
                    <a:lumMod val="75000"/>
                  </a:schemeClr>
                </a:solidFill>
              </a:rPr>
              <a:t>Arrange</a:t>
            </a:r>
            <a:r>
              <a:rPr lang="es-MX" sz="2000" b="1" dirty="0">
                <a:solidFill>
                  <a:schemeClr val="accent1">
                    <a:lumMod val="75000"/>
                  </a:schemeClr>
                </a:solidFill>
              </a:rPr>
              <a:t>()</a:t>
            </a:r>
          </a:p>
          <a:p>
            <a:pPr marL="285750" indent="-285750">
              <a:buFont typeface="Arial" panose="020B0604020202020204" pitchFamily="34" charset="0"/>
              <a:buChar char="•"/>
            </a:pPr>
            <a:r>
              <a:rPr lang="es-MX" sz="2000" b="1" dirty="0" err="1">
                <a:solidFill>
                  <a:schemeClr val="accent1">
                    <a:lumMod val="75000"/>
                  </a:schemeClr>
                </a:solidFill>
              </a:rPr>
              <a:t>Filter</a:t>
            </a:r>
            <a:r>
              <a:rPr lang="es-MX" sz="2000" b="1" dirty="0">
                <a:solidFill>
                  <a:schemeClr val="accent1">
                    <a:lumMod val="75000"/>
                  </a:schemeClr>
                </a:solidFill>
              </a:rPr>
              <a:t>()</a:t>
            </a:r>
          </a:p>
          <a:p>
            <a:pPr marL="285750" indent="-285750">
              <a:buFont typeface="Arial" panose="020B0604020202020204" pitchFamily="34" charset="0"/>
              <a:buChar char="•"/>
            </a:pPr>
            <a:r>
              <a:rPr lang="es-MX" sz="2000" b="1" dirty="0" err="1">
                <a:solidFill>
                  <a:schemeClr val="accent1">
                    <a:lumMod val="75000"/>
                  </a:schemeClr>
                </a:solidFill>
              </a:rPr>
              <a:t>Summarize</a:t>
            </a:r>
            <a:r>
              <a:rPr lang="es-MX" sz="2000" b="1" dirty="0">
                <a:solidFill>
                  <a:schemeClr val="accent1">
                    <a:lumMod val="75000"/>
                  </a:schemeClr>
                </a:solidFill>
              </a:rPr>
              <a:t>()</a:t>
            </a:r>
          </a:p>
          <a:p>
            <a:pPr marL="285750" indent="-285750">
              <a:buFont typeface="Arial" panose="020B0604020202020204" pitchFamily="34" charset="0"/>
              <a:buChar char="•"/>
            </a:pPr>
            <a:r>
              <a:rPr lang="es-MX" sz="2000" b="1" dirty="0" err="1">
                <a:solidFill>
                  <a:schemeClr val="accent1">
                    <a:lumMod val="75000"/>
                  </a:schemeClr>
                </a:solidFill>
              </a:rPr>
              <a:t>Group_by</a:t>
            </a:r>
            <a:r>
              <a:rPr lang="es-MX" sz="2000" b="1" dirty="0">
                <a:solidFill>
                  <a:schemeClr val="accent1">
                    <a:lumMod val="75000"/>
                  </a:schemeClr>
                </a:solidFill>
              </a:rPr>
              <a:t>()</a:t>
            </a:r>
          </a:p>
          <a:p>
            <a:pPr marL="285750" indent="-285750">
              <a:buFont typeface="Arial" panose="020B0604020202020204" pitchFamily="34" charset="0"/>
              <a:buChar char="•"/>
            </a:pPr>
            <a:r>
              <a:rPr lang="es-MX" sz="2000" b="1" dirty="0">
                <a:solidFill>
                  <a:schemeClr val="accent1">
                    <a:lumMod val="75000"/>
                  </a:schemeClr>
                </a:solidFill>
              </a:rPr>
              <a:t>Max()</a:t>
            </a:r>
          </a:p>
          <a:p>
            <a:pPr marL="285750" indent="-285750">
              <a:buFont typeface="Arial" panose="020B0604020202020204" pitchFamily="34" charset="0"/>
              <a:buChar char="•"/>
            </a:pPr>
            <a:r>
              <a:rPr lang="es-MX" sz="2000" b="1" dirty="0">
                <a:solidFill>
                  <a:schemeClr val="accent1">
                    <a:lumMod val="75000"/>
                  </a:schemeClr>
                </a:solidFill>
              </a:rPr>
              <a:t>Min()</a:t>
            </a:r>
          </a:p>
          <a:p>
            <a:pPr marL="285750" indent="-285750">
              <a:buFont typeface="Arial" panose="020B0604020202020204" pitchFamily="34" charset="0"/>
              <a:buChar char="•"/>
            </a:pPr>
            <a:r>
              <a:rPr lang="es-MX" sz="2000" b="1" dirty="0" err="1">
                <a:solidFill>
                  <a:schemeClr val="accent1">
                    <a:lumMod val="75000"/>
                  </a:schemeClr>
                </a:solidFill>
              </a:rPr>
              <a:t>Drop_na</a:t>
            </a:r>
            <a:r>
              <a:rPr lang="es-MX" sz="2000" b="1" dirty="0">
                <a:solidFill>
                  <a:schemeClr val="accent1">
                    <a:lumMod val="75000"/>
                  </a:schemeClr>
                </a:solidFill>
              </a:rPr>
              <a:t>()</a:t>
            </a:r>
          </a:p>
          <a:p>
            <a:pPr marL="285750" indent="-285750">
              <a:buFont typeface="Arial" panose="020B0604020202020204" pitchFamily="34" charset="0"/>
              <a:buChar char="•"/>
            </a:pPr>
            <a:r>
              <a:rPr lang="es-MX" sz="2000" b="1" dirty="0">
                <a:solidFill>
                  <a:schemeClr val="accent1">
                    <a:lumMod val="75000"/>
                  </a:schemeClr>
                </a:solidFill>
              </a:rPr>
              <a:t>Mean()</a:t>
            </a:r>
          </a:p>
          <a:p>
            <a:pPr marL="285750" indent="-285750">
              <a:buFont typeface="Arial" panose="020B0604020202020204" pitchFamily="34" charset="0"/>
              <a:buChar char="•"/>
            </a:pPr>
            <a:r>
              <a:rPr lang="es-MX" sz="2000" b="1" dirty="0" err="1">
                <a:solidFill>
                  <a:schemeClr val="accent1">
                    <a:lumMod val="75000"/>
                  </a:schemeClr>
                </a:solidFill>
              </a:rPr>
              <a:t>Separate</a:t>
            </a:r>
            <a:r>
              <a:rPr lang="es-MX" sz="2000" b="1" dirty="0">
                <a:solidFill>
                  <a:schemeClr val="accent1">
                    <a:lumMod val="75000"/>
                  </a:schemeClr>
                </a:solidFill>
              </a:rPr>
              <a:t>()</a:t>
            </a:r>
          </a:p>
          <a:p>
            <a:pPr marL="285750" indent="-285750">
              <a:buFont typeface="Arial" panose="020B0604020202020204" pitchFamily="34" charset="0"/>
              <a:buChar char="•"/>
            </a:pPr>
            <a:r>
              <a:rPr lang="es-MX" sz="2000" b="1" dirty="0" err="1">
                <a:solidFill>
                  <a:schemeClr val="accent1">
                    <a:lumMod val="75000"/>
                  </a:schemeClr>
                </a:solidFill>
              </a:rPr>
              <a:t>Unite</a:t>
            </a:r>
            <a:r>
              <a:rPr lang="es-MX" sz="2000" b="1" dirty="0">
                <a:solidFill>
                  <a:schemeClr val="accent1">
                    <a:lumMod val="75000"/>
                  </a:schemeClr>
                </a:solidFill>
              </a:rPr>
              <a:t>()</a:t>
            </a:r>
          </a:p>
          <a:p>
            <a:pPr marL="285750" indent="-285750">
              <a:buFont typeface="Arial" panose="020B0604020202020204" pitchFamily="34" charset="0"/>
              <a:buChar char="•"/>
            </a:pPr>
            <a:r>
              <a:rPr lang="es-MX" sz="2000" b="1" dirty="0" err="1">
                <a:solidFill>
                  <a:schemeClr val="accent1">
                    <a:lumMod val="75000"/>
                  </a:schemeClr>
                </a:solidFill>
              </a:rPr>
              <a:t>Mutate</a:t>
            </a:r>
            <a:r>
              <a:rPr lang="es-MX" sz="2000" b="1" dirty="0">
                <a:solidFill>
                  <a:schemeClr val="accent1">
                    <a:lumMod val="75000"/>
                  </a:schemeClr>
                </a:solidFill>
              </a:rPr>
              <a:t>()</a:t>
            </a:r>
          </a:p>
          <a:p>
            <a:pPr marL="285750" indent="-285750">
              <a:buFont typeface="Arial" panose="020B0604020202020204" pitchFamily="34" charset="0"/>
              <a:buChar char="•"/>
            </a:pPr>
            <a:endParaRPr lang="es-MX" sz="2000" b="1" dirty="0">
              <a:solidFill>
                <a:schemeClr val="accent1">
                  <a:lumMod val="75000"/>
                </a:schemeClr>
              </a:solidFill>
            </a:endParaRPr>
          </a:p>
        </p:txBody>
      </p:sp>
      <p:sp>
        <p:nvSpPr>
          <p:cNvPr id="5" name="CuadroTexto 4">
            <a:extLst>
              <a:ext uri="{FF2B5EF4-FFF2-40B4-BE49-F238E27FC236}">
                <a16:creationId xmlns:a16="http://schemas.microsoft.com/office/drawing/2014/main" id="{1F595A73-CBCD-BE73-1438-61F40CCF97D6}"/>
              </a:ext>
            </a:extLst>
          </p:cNvPr>
          <p:cNvSpPr txBox="1"/>
          <p:nvPr/>
        </p:nvSpPr>
        <p:spPr>
          <a:xfrm>
            <a:off x="2400299" y="572543"/>
            <a:ext cx="8742830" cy="5693866"/>
          </a:xfrm>
          <a:prstGeom prst="rect">
            <a:avLst/>
          </a:prstGeom>
          <a:noFill/>
        </p:spPr>
        <p:txBody>
          <a:bodyPr wrap="square" rtlCol="0">
            <a:spAutoFit/>
          </a:bodyPr>
          <a:lstStyle/>
          <a:p>
            <a:r>
              <a:rPr lang="es-MX" sz="2000" dirty="0"/>
              <a:t>Sirve para cambiar el nombre de una o varias columnas de un </a:t>
            </a:r>
            <a:r>
              <a:rPr lang="es-MX" sz="2000" dirty="0" err="1"/>
              <a:t>dataframe</a:t>
            </a:r>
            <a:r>
              <a:rPr lang="es-MX" sz="2000" dirty="0"/>
              <a:t>.</a:t>
            </a:r>
            <a:endParaRPr lang="es-MX" sz="2000" b="1" dirty="0">
              <a:solidFill>
                <a:schemeClr val="accent1">
                  <a:lumMod val="75000"/>
                </a:schemeClr>
              </a:solidFill>
            </a:endParaRPr>
          </a:p>
          <a:p>
            <a:r>
              <a:rPr lang="es-MX" dirty="0"/>
              <a:t>Cambia los nombres de las columnas de acuerdo con una función aplicada a ellos.</a:t>
            </a:r>
          </a:p>
          <a:p>
            <a:r>
              <a:rPr lang="es-MX" sz="2000" dirty="0"/>
              <a:t>Se utiliza para seleccionar columnas de un </a:t>
            </a:r>
            <a:r>
              <a:rPr lang="es-MX" sz="2000" dirty="0" err="1"/>
              <a:t>dataframe</a:t>
            </a:r>
            <a:r>
              <a:rPr lang="es-MX" sz="2000" dirty="0"/>
              <a:t>.</a:t>
            </a:r>
            <a:endParaRPr lang="es-MX" sz="2000" b="1" dirty="0">
              <a:solidFill>
                <a:schemeClr val="accent1">
                  <a:lumMod val="75000"/>
                </a:schemeClr>
              </a:solidFill>
            </a:endParaRPr>
          </a:p>
          <a:p>
            <a:r>
              <a:rPr lang="es-MX" sz="2000" dirty="0"/>
              <a:t>Muestra una vista rápida de un </a:t>
            </a:r>
            <a:r>
              <a:rPr lang="es-MX" sz="2000" dirty="0" err="1"/>
              <a:t>dataframe</a:t>
            </a:r>
            <a:endParaRPr lang="es-MX" sz="2000" b="1" dirty="0">
              <a:solidFill>
                <a:schemeClr val="accent1">
                  <a:lumMod val="75000"/>
                </a:schemeClr>
              </a:solidFill>
            </a:endParaRPr>
          </a:p>
          <a:p>
            <a:r>
              <a:rPr lang="es-MX" sz="1600" dirty="0"/>
              <a:t>	</a:t>
            </a:r>
            <a:r>
              <a:rPr lang="es-MX" dirty="0"/>
              <a:t>Proporciona un resumen de un </a:t>
            </a:r>
            <a:r>
              <a:rPr lang="es-MX" dirty="0" err="1"/>
              <a:t>dataframe</a:t>
            </a:r>
            <a:r>
              <a:rPr lang="es-MX" dirty="0"/>
              <a:t> sin los gráficos (est, descriptiva)</a:t>
            </a:r>
            <a:endParaRPr lang="es-MX" sz="1600" dirty="0"/>
          </a:p>
          <a:p>
            <a:r>
              <a:rPr lang="es-MX" sz="2000" dirty="0"/>
              <a:t>Limpia los nombres de las columnas para hacerlas más legibles</a:t>
            </a:r>
          </a:p>
          <a:p>
            <a:r>
              <a:rPr lang="es-MX" sz="2000" dirty="0"/>
              <a:t>Ordena las filas de un </a:t>
            </a:r>
            <a:r>
              <a:rPr lang="es-MX" sz="2000" dirty="0" err="1"/>
              <a:t>dataframe</a:t>
            </a:r>
            <a:r>
              <a:rPr lang="es-MX" sz="2000" dirty="0"/>
              <a:t> según las columnas indicadas.</a:t>
            </a:r>
          </a:p>
          <a:p>
            <a:r>
              <a:rPr lang="es-MX" sz="2000" dirty="0"/>
              <a:t>Filtra las filas de un </a:t>
            </a:r>
            <a:r>
              <a:rPr lang="es-MX" sz="2000" dirty="0" err="1"/>
              <a:t>dataframe</a:t>
            </a:r>
            <a:r>
              <a:rPr lang="es-MX" sz="2000" dirty="0"/>
              <a:t> según una condición dada.</a:t>
            </a:r>
            <a:endParaRPr lang="es-MX" sz="2000" b="1" dirty="0">
              <a:solidFill>
                <a:schemeClr val="accent1">
                  <a:lumMod val="75000"/>
                </a:schemeClr>
              </a:solidFill>
            </a:endParaRPr>
          </a:p>
          <a:p>
            <a:r>
              <a:rPr lang="es-MX" sz="2000" dirty="0"/>
              <a:t>Resume el </a:t>
            </a:r>
            <a:r>
              <a:rPr lang="es-MX" sz="2000" dirty="0" err="1"/>
              <a:t>dataframe</a:t>
            </a:r>
            <a:r>
              <a:rPr lang="es-MX" sz="2000" dirty="0"/>
              <a:t> aplicando funciones agregadas a las columnas.</a:t>
            </a:r>
          </a:p>
          <a:p>
            <a:r>
              <a:rPr lang="es-MX" sz="1600" dirty="0"/>
              <a:t>Agrupa las filas por una o varias columnas para realizar operaciones posteriores en cada grupo.</a:t>
            </a:r>
          </a:p>
          <a:p>
            <a:r>
              <a:rPr lang="es-MX" sz="2000" dirty="0"/>
              <a:t>Devuelve el valor máximo de un vector o columna.</a:t>
            </a:r>
          </a:p>
          <a:p>
            <a:r>
              <a:rPr lang="es-MX" sz="2000" dirty="0"/>
              <a:t>Devuelve el valor </a:t>
            </a:r>
            <a:r>
              <a:rPr lang="es-MX" sz="2000" dirty="0" err="1"/>
              <a:t>minimo</a:t>
            </a:r>
            <a:r>
              <a:rPr lang="es-MX" sz="2000" dirty="0"/>
              <a:t> de un vector o columna.</a:t>
            </a:r>
          </a:p>
          <a:p>
            <a:r>
              <a:rPr lang="es-MX" sz="2000" dirty="0"/>
              <a:t>Elimina las filas con valores NA de un </a:t>
            </a:r>
            <a:r>
              <a:rPr lang="es-MX" sz="2000" dirty="0" err="1"/>
              <a:t>dataframe</a:t>
            </a:r>
            <a:endParaRPr lang="es-MX" sz="2000" b="1" dirty="0">
              <a:solidFill>
                <a:schemeClr val="accent1">
                  <a:lumMod val="75000"/>
                </a:schemeClr>
              </a:solidFill>
            </a:endParaRPr>
          </a:p>
          <a:p>
            <a:r>
              <a:rPr lang="es-MX" sz="2000" dirty="0"/>
              <a:t>Calcula la media de un vector o columna.</a:t>
            </a:r>
          </a:p>
          <a:p>
            <a:r>
              <a:rPr lang="es-MX" sz="2000" dirty="0"/>
              <a:t>Divide una columna en varias basadas en un delimitador.</a:t>
            </a:r>
          </a:p>
          <a:p>
            <a:r>
              <a:rPr lang="es-MX" sz="2000" dirty="0"/>
              <a:t>Combina varias columnas en una sola.</a:t>
            </a:r>
          </a:p>
          <a:p>
            <a:r>
              <a:rPr lang="es-MX" sz="2000" dirty="0"/>
              <a:t>Crea o modifica columnas de un </a:t>
            </a:r>
            <a:r>
              <a:rPr lang="es-MX" sz="2000" dirty="0" err="1"/>
              <a:t>dataframe</a:t>
            </a:r>
            <a:r>
              <a:rPr lang="es-MX" sz="2000" dirty="0"/>
              <a:t>.</a:t>
            </a:r>
          </a:p>
          <a:p>
            <a:endParaRPr lang="es-MX" sz="1600" b="1" dirty="0">
              <a:solidFill>
                <a:schemeClr val="accent1">
                  <a:lumMod val="75000"/>
                </a:schemeClr>
              </a:solidFill>
            </a:endParaRPr>
          </a:p>
          <a:p>
            <a:endParaRPr lang="es-MX" sz="1600" b="1" dirty="0">
              <a:solidFill>
                <a:schemeClr val="accent1">
                  <a:lumMod val="75000"/>
                </a:schemeClr>
              </a:solidFill>
            </a:endParaRPr>
          </a:p>
        </p:txBody>
      </p:sp>
    </p:spTree>
    <p:extLst>
      <p:ext uri="{BB962C8B-B14F-4D97-AF65-F5344CB8AC3E}">
        <p14:creationId xmlns:p14="http://schemas.microsoft.com/office/powerpoint/2010/main" val="2032133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D0BB39C2-867C-B55B-16E6-2AAF00A86D1B}"/>
              </a:ext>
            </a:extLst>
          </p:cNvPr>
          <p:cNvPicPr>
            <a:picLocks noChangeAspect="1"/>
          </p:cNvPicPr>
          <p:nvPr/>
        </p:nvPicPr>
        <p:blipFill>
          <a:blip r:embed="rId2"/>
          <a:stretch>
            <a:fillRect/>
          </a:stretch>
        </p:blipFill>
        <p:spPr>
          <a:xfrm>
            <a:off x="504919" y="797073"/>
            <a:ext cx="10698068" cy="2391109"/>
          </a:xfrm>
          <a:prstGeom prst="rect">
            <a:avLst/>
          </a:prstGeom>
        </p:spPr>
      </p:pic>
      <p:pic>
        <p:nvPicPr>
          <p:cNvPr id="7" name="Imagen 6">
            <a:extLst>
              <a:ext uri="{FF2B5EF4-FFF2-40B4-BE49-F238E27FC236}">
                <a16:creationId xmlns:a16="http://schemas.microsoft.com/office/drawing/2014/main" id="{96FFD246-4C8E-86DB-3927-675CFA407976}"/>
              </a:ext>
            </a:extLst>
          </p:cNvPr>
          <p:cNvPicPr>
            <a:picLocks noChangeAspect="1"/>
          </p:cNvPicPr>
          <p:nvPr/>
        </p:nvPicPr>
        <p:blipFill>
          <a:blip r:embed="rId3"/>
          <a:stretch>
            <a:fillRect/>
          </a:stretch>
        </p:blipFill>
        <p:spPr>
          <a:xfrm>
            <a:off x="351623" y="3898418"/>
            <a:ext cx="11488753" cy="1562318"/>
          </a:xfrm>
          <a:prstGeom prst="rect">
            <a:avLst/>
          </a:prstGeom>
        </p:spPr>
      </p:pic>
    </p:spTree>
    <p:extLst>
      <p:ext uri="{BB962C8B-B14F-4D97-AF65-F5344CB8AC3E}">
        <p14:creationId xmlns:p14="http://schemas.microsoft.com/office/powerpoint/2010/main" val="29247017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BE7868B7-07AC-2E4B-D6FF-9F5FD34872B8}"/>
              </a:ext>
            </a:extLst>
          </p:cNvPr>
          <p:cNvPicPr>
            <a:picLocks noChangeAspect="1"/>
          </p:cNvPicPr>
          <p:nvPr/>
        </p:nvPicPr>
        <p:blipFill>
          <a:blip r:embed="rId2"/>
          <a:stretch>
            <a:fillRect/>
          </a:stretch>
        </p:blipFill>
        <p:spPr>
          <a:xfrm>
            <a:off x="894132" y="700386"/>
            <a:ext cx="4936381" cy="3438925"/>
          </a:xfrm>
          <a:prstGeom prst="rect">
            <a:avLst/>
          </a:prstGeom>
        </p:spPr>
      </p:pic>
      <p:sp>
        <p:nvSpPr>
          <p:cNvPr id="6" name="CuadroTexto 5">
            <a:extLst>
              <a:ext uri="{FF2B5EF4-FFF2-40B4-BE49-F238E27FC236}">
                <a16:creationId xmlns:a16="http://schemas.microsoft.com/office/drawing/2014/main" id="{EB521FA7-5D44-014B-3DE3-06B3D8D7ECC3}"/>
              </a:ext>
            </a:extLst>
          </p:cNvPr>
          <p:cNvSpPr txBox="1"/>
          <p:nvPr/>
        </p:nvSpPr>
        <p:spPr>
          <a:xfrm>
            <a:off x="1466287" y="4080845"/>
            <a:ext cx="2984691" cy="196919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s-MX" sz="2800" b="1" dirty="0" err="1">
                <a:solidFill>
                  <a:schemeClr val="tx2">
                    <a:lumMod val="50000"/>
                    <a:lumOff val="50000"/>
                  </a:schemeClr>
                </a:solidFill>
              </a:rPr>
              <a:t>geom_smooth</a:t>
            </a:r>
            <a:endParaRPr lang="es-MX" sz="2800" b="1" dirty="0">
              <a:solidFill>
                <a:schemeClr val="tx2">
                  <a:lumMod val="50000"/>
                  <a:lumOff val="50000"/>
                </a:schemeClr>
              </a:solidFill>
            </a:endParaRPr>
          </a:p>
          <a:p>
            <a:pPr marL="285750" indent="-285750">
              <a:lnSpc>
                <a:spcPct val="150000"/>
              </a:lnSpc>
              <a:buFont typeface="Arial" panose="020B0604020202020204" pitchFamily="34" charset="0"/>
              <a:buChar char="•"/>
            </a:pPr>
            <a:r>
              <a:rPr lang="es-MX" sz="2800" b="1" dirty="0" err="1">
                <a:solidFill>
                  <a:schemeClr val="tx2">
                    <a:lumMod val="50000"/>
                    <a:lumOff val="50000"/>
                  </a:schemeClr>
                </a:solidFill>
              </a:rPr>
              <a:t>geom_jitter</a:t>
            </a:r>
            <a:endParaRPr lang="es-MX" sz="2800" b="1" dirty="0">
              <a:solidFill>
                <a:schemeClr val="tx2">
                  <a:lumMod val="50000"/>
                  <a:lumOff val="50000"/>
                </a:schemeClr>
              </a:solidFill>
            </a:endParaRPr>
          </a:p>
          <a:p>
            <a:pPr marL="285750" indent="-285750">
              <a:lnSpc>
                <a:spcPct val="150000"/>
              </a:lnSpc>
              <a:buFont typeface="Arial" panose="020B0604020202020204" pitchFamily="34" charset="0"/>
              <a:buChar char="•"/>
            </a:pPr>
            <a:endParaRPr lang="es-MX" sz="2800" b="1" dirty="0">
              <a:solidFill>
                <a:schemeClr val="tx2">
                  <a:lumMod val="50000"/>
                  <a:lumOff val="50000"/>
                </a:schemeClr>
              </a:solidFill>
            </a:endParaRPr>
          </a:p>
        </p:txBody>
      </p:sp>
      <p:sp>
        <p:nvSpPr>
          <p:cNvPr id="10" name="CuadroTexto 9">
            <a:extLst>
              <a:ext uri="{FF2B5EF4-FFF2-40B4-BE49-F238E27FC236}">
                <a16:creationId xmlns:a16="http://schemas.microsoft.com/office/drawing/2014/main" id="{45C91B16-16FF-5CCF-2F28-0F9112B528B2}"/>
              </a:ext>
            </a:extLst>
          </p:cNvPr>
          <p:cNvSpPr txBox="1"/>
          <p:nvPr/>
        </p:nvSpPr>
        <p:spPr>
          <a:xfrm>
            <a:off x="5830513" y="2139790"/>
            <a:ext cx="5768787" cy="3365024"/>
          </a:xfrm>
          <a:prstGeom prst="rect">
            <a:avLst/>
          </a:prstGeom>
          <a:noFill/>
        </p:spPr>
        <p:txBody>
          <a:bodyPr wrap="square" rtlCol="0">
            <a:spAutoFit/>
          </a:bodyPr>
          <a:lstStyle/>
          <a:p>
            <a:pPr>
              <a:lnSpc>
                <a:spcPct val="150000"/>
              </a:lnSpc>
            </a:pPr>
            <a:r>
              <a:rPr lang="es-MX" b="1" dirty="0" err="1">
                <a:solidFill>
                  <a:schemeClr val="accent1"/>
                </a:solidFill>
                <a:latin typeface="Arial" panose="020B0604020202020204" pitchFamily="34" charset="0"/>
                <a:cs typeface="Arial" panose="020B0604020202020204" pitchFamily="34" charset="0"/>
              </a:rPr>
              <a:t>ggplot</a:t>
            </a:r>
            <a:r>
              <a:rPr lang="es-MX" b="1" dirty="0">
                <a:solidFill>
                  <a:schemeClr val="accent1"/>
                </a:solidFill>
                <a:latin typeface="Arial" panose="020B0604020202020204" pitchFamily="34" charset="0"/>
                <a:cs typeface="Arial" panose="020B0604020202020204" pitchFamily="34" charset="0"/>
              </a:rPr>
              <a:t>(data = </a:t>
            </a:r>
            <a:r>
              <a:rPr lang="es-MX" b="1" dirty="0" err="1">
                <a:solidFill>
                  <a:schemeClr val="accent1"/>
                </a:solidFill>
                <a:latin typeface="Arial" panose="020B0604020202020204" pitchFamily="34" charset="0"/>
                <a:cs typeface="Arial" panose="020B0604020202020204" pitchFamily="34" charset="0"/>
              </a:rPr>
              <a:t>penguins</a:t>
            </a:r>
            <a:r>
              <a:rPr lang="es-MX" b="1" dirty="0">
                <a:solidFill>
                  <a:schemeClr val="accent1"/>
                </a:solidFill>
                <a:latin typeface="Arial" panose="020B0604020202020204" pitchFamily="34" charset="0"/>
                <a:cs typeface="Arial" panose="020B0604020202020204" pitchFamily="34" charset="0"/>
              </a:rPr>
              <a:t>) </a:t>
            </a:r>
            <a:r>
              <a:rPr lang="es-MX" b="1" dirty="0">
                <a:solidFill>
                  <a:srgbClr val="00B050"/>
                </a:solidFill>
                <a:latin typeface="Arial" panose="020B0604020202020204" pitchFamily="34" charset="0"/>
                <a:cs typeface="Arial" panose="020B0604020202020204" pitchFamily="34" charset="0"/>
              </a:rPr>
              <a:t>+</a:t>
            </a:r>
            <a:r>
              <a:rPr lang="es-MX" b="1" dirty="0" err="1">
                <a:solidFill>
                  <a:srgbClr val="00B050"/>
                </a:solidFill>
                <a:latin typeface="Arial" panose="020B0604020202020204" pitchFamily="34" charset="0"/>
                <a:cs typeface="Arial" panose="020B0604020202020204" pitchFamily="34" charset="0"/>
              </a:rPr>
              <a:t>geom_smooth</a:t>
            </a:r>
            <a:r>
              <a:rPr lang="es-MX" b="1" dirty="0">
                <a:solidFill>
                  <a:srgbClr val="00B050"/>
                </a:solidFill>
                <a:latin typeface="Arial" panose="020B0604020202020204" pitchFamily="34" charset="0"/>
                <a:cs typeface="Arial" panose="020B0604020202020204" pitchFamily="34" charset="0"/>
              </a:rPr>
              <a:t>(</a:t>
            </a:r>
            <a:r>
              <a:rPr lang="es-MX" b="1" dirty="0" err="1">
                <a:solidFill>
                  <a:srgbClr val="00B050"/>
                </a:solidFill>
                <a:latin typeface="Arial" panose="020B0604020202020204" pitchFamily="34" charset="0"/>
                <a:cs typeface="Arial" panose="020B0604020202020204" pitchFamily="34" charset="0"/>
              </a:rPr>
              <a:t>mapping</a:t>
            </a:r>
            <a:r>
              <a:rPr lang="es-MX" b="1" dirty="0">
                <a:solidFill>
                  <a:srgbClr val="00B050"/>
                </a:solidFill>
                <a:latin typeface="Arial" panose="020B0604020202020204" pitchFamily="34" charset="0"/>
                <a:cs typeface="Arial" panose="020B0604020202020204" pitchFamily="34" charset="0"/>
              </a:rPr>
              <a:t> = aes(x = </a:t>
            </a:r>
            <a:r>
              <a:rPr lang="es-MX" b="1" dirty="0" err="1">
                <a:solidFill>
                  <a:srgbClr val="00B050"/>
                </a:solidFill>
                <a:latin typeface="Arial" panose="020B0604020202020204" pitchFamily="34" charset="0"/>
                <a:cs typeface="Arial" panose="020B0604020202020204" pitchFamily="34" charset="0"/>
              </a:rPr>
              <a:t>flipper_length_mm</a:t>
            </a:r>
            <a:r>
              <a:rPr lang="es-MX" b="1" dirty="0">
                <a:solidFill>
                  <a:srgbClr val="00B050"/>
                </a:solidFill>
                <a:latin typeface="Arial" panose="020B0604020202020204" pitchFamily="34" charset="0"/>
                <a:cs typeface="Arial" panose="020B0604020202020204" pitchFamily="34" charset="0"/>
              </a:rPr>
              <a:t>, y = </a:t>
            </a:r>
            <a:r>
              <a:rPr lang="es-MX" b="1" dirty="0" err="1">
                <a:solidFill>
                  <a:srgbClr val="00B050"/>
                </a:solidFill>
                <a:latin typeface="Arial" panose="020B0604020202020204" pitchFamily="34" charset="0"/>
                <a:cs typeface="Arial" panose="020B0604020202020204" pitchFamily="34" charset="0"/>
              </a:rPr>
              <a:t>body_mass_g</a:t>
            </a:r>
            <a:r>
              <a:rPr lang="es-MX" b="1" dirty="0">
                <a:solidFill>
                  <a:srgbClr val="00B050"/>
                </a:solidFill>
                <a:latin typeface="Arial" panose="020B0604020202020204" pitchFamily="34" charset="0"/>
                <a:cs typeface="Arial" panose="020B0604020202020204" pitchFamily="34" charset="0"/>
              </a:rPr>
              <a:t>)) + </a:t>
            </a:r>
            <a:r>
              <a:rPr lang="es-MX" b="1" dirty="0" err="1">
                <a:solidFill>
                  <a:schemeClr val="accent5">
                    <a:lumMod val="75000"/>
                  </a:schemeClr>
                </a:solidFill>
                <a:latin typeface="Arial" panose="020B0604020202020204" pitchFamily="34" charset="0"/>
                <a:cs typeface="Arial" panose="020B0604020202020204" pitchFamily="34" charset="0"/>
              </a:rPr>
              <a:t>geom_point</a:t>
            </a:r>
            <a:r>
              <a:rPr lang="es-MX" b="1" dirty="0">
                <a:solidFill>
                  <a:schemeClr val="accent5">
                    <a:lumMod val="75000"/>
                  </a:schemeClr>
                </a:solidFill>
                <a:latin typeface="Arial" panose="020B0604020202020204" pitchFamily="34" charset="0"/>
                <a:cs typeface="Arial" panose="020B0604020202020204" pitchFamily="34" charset="0"/>
              </a:rPr>
              <a:t>(</a:t>
            </a:r>
            <a:r>
              <a:rPr lang="es-MX" b="1" dirty="0" err="1">
                <a:solidFill>
                  <a:schemeClr val="accent5">
                    <a:lumMod val="75000"/>
                  </a:schemeClr>
                </a:solidFill>
                <a:latin typeface="Arial" panose="020B0604020202020204" pitchFamily="34" charset="0"/>
                <a:cs typeface="Arial" panose="020B0604020202020204" pitchFamily="34" charset="0"/>
              </a:rPr>
              <a:t>mapping</a:t>
            </a:r>
            <a:r>
              <a:rPr lang="es-MX" b="1" dirty="0">
                <a:solidFill>
                  <a:schemeClr val="accent5">
                    <a:lumMod val="75000"/>
                  </a:schemeClr>
                </a:solidFill>
                <a:latin typeface="Arial" panose="020B0604020202020204" pitchFamily="34" charset="0"/>
                <a:cs typeface="Arial" panose="020B0604020202020204" pitchFamily="34" charset="0"/>
              </a:rPr>
              <a:t> = aes(x = </a:t>
            </a:r>
            <a:r>
              <a:rPr lang="es-MX" b="1" dirty="0" err="1">
                <a:solidFill>
                  <a:schemeClr val="accent5">
                    <a:lumMod val="75000"/>
                  </a:schemeClr>
                </a:solidFill>
                <a:latin typeface="Arial" panose="020B0604020202020204" pitchFamily="34" charset="0"/>
                <a:cs typeface="Arial" panose="020B0604020202020204" pitchFamily="34" charset="0"/>
              </a:rPr>
              <a:t>flipper_length_mm</a:t>
            </a:r>
            <a:r>
              <a:rPr lang="es-MX" b="1" dirty="0">
                <a:solidFill>
                  <a:schemeClr val="accent5">
                    <a:lumMod val="75000"/>
                  </a:schemeClr>
                </a:solidFill>
                <a:latin typeface="Arial" panose="020B0604020202020204" pitchFamily="34" charset="0"/>
                <a:cs typeface="Arial" panose="020B0604020202020204" pitchFamily="34" charset="0"/>
              </a:rPr>
              <a:t>, y = </a:t>
            </a:r>
            <a:r>
              <a:rPr lang="es-MX" b="1" dirty="0" err="1">
                <a:solidFill>
                  <a:schemeClr val="accent5">
                    <a:lumMod val="75000"/>
                  </a:schemeClr>
                </a:solidFill>
                <a:latin typeface="Arial" panose="020B0604020202020204" pitchFamily="34" charset="0"/>
                <a:cs typeface="Arial" panose="020B0604020202020204" pitchFamily="34" charset="0"/>
              </a:rPr>
              <a:t>body_mass_g</a:t>
            </a:r>
            <a:r>
              <a:rPr lang="es-MX" b="1" dirty="0">
                <a:solidFill>
                  <a:schemeClr val="accent5">
                    <a:lumMod val="75000"/>
                  </a:schemeClr>
                </a:solidFill>
                <a:latin typeface="Arial" panose="020B0604020202020204" pitchFamily="34" charset="0"/>
                <a:cs typeface="Arial" panose="020B0604020202020204" pitchFamily="34" charset="0"/>
              </a:rPr>
              <a:t>))</a:t>
            </a:r>
          </a:p>
          <a:p>
            <a:pPr>
              <a:lnSpc>
                <a:spcPct val="150000"/>
              </a:lnSpc>
            </a:pPr>
            <a:endParaRPr lang="es-MX" b="1" dirty="0">
              <a:solidFill>
                <a:schemeClr val="accent2">
                  <a:lumMod val="75000"/>
                </a:schemeClr>
              </a:solidFill>
              <a:latin typeface="Arial" panose="020B0604020202020204" pitchFamily="34" charset="0"/>
              <a:cs typeface="Arial" panose="020B0604020202020204" pitchFamily="34" charset="0"/>
            </a:endParaRPr>
          </a:p>
          <a:p>
            <a:pPr>
              <a:lnSpc>
                <a:spcPct val="150000"/>
              </a:lnSpc>
            </a:pPr>
            <a:r>
              <a:rPr lang="en-US" b="1" dirty="0" err="1">
                <a:solidFill>
                  <a:schemeClr val="accent2">
                    <a:lumMod val="75000"/>
                  </a:schemeClr>
                </a:solidFill>
                <a:latin typeface="Arial" panose="020B0604020202020204" pitchFamily="34" charset="0"/>
                <a:cs typeface="Arial" panose="020B0604020202020204" pitchFamily="34" charset="0"/>
              </a:rPr>
              <a:t>ggplot</a:t>
            </a:r>
            <a:r>
              <a:rPr lang="en-US" b="1" dirty="0">
                <a:solidFill>
                  <a:schemeClr val="accent2">
                    <a:lumMod val="75000"/>
                  </a:schemeClr>
                </a:solidFill>
                <a:latin typeface="Arial" panose="020B0604020202020204" pitchFamily="34" charset="0"/>
                <a:cs typeface="Arial" panose="020B0604020202020204" pitchFamily="34" charset="0"/>
              </a:rPr>
              <a:t>(data = diamonds) +</a:t>
            </a:r>
            <a:r>
              <a:rPr lang="en-US" b="1" dirty="0" err="1">
                <a:solidFill>
                  <a:schemeClr val="accent2">
                    <a:lumMod val="75000"/>
                  </a:schemeClr>
                </a:solidFill>
                <a:latin typeface="Arial" panose="020B0604020202020204" pitchFamily="34" charset="0"/>
                <a:cs typeface="Arial" panose="020B0604020202020204" pitchFamily="34" charset="0"/>
              </a:rPr>
              <a:t>geom_bar</a:t>
            </a:r>
            <a:r>
              <a:rPr lang="en-US" b="1" dirty="0">
                <a:solidFill>
                  <a:schemeClr val="accent2">
                    <a:lumMod val="75000"/>
                  </a:schemeClr>
                </a:solidFill>
                <a:latin typeface="Arial" panose="020B0604020202020204" pitchFamily="34" charset="0"/>
                <a:cs typeface="Arial" panose="020B0604020202020204" pitchFamily="34" charset="0"/>
              </a:rPr>
              <a:t>(mapping = </a:t>
            </a:r>
            <a:r>
              <a:rPr lang="en-US" b="1" dirty="0" err="1">
                <a:solidFill>
                  <a:schemeClr val="accent2">
                    <a:lumMod val="75000"/>
                  </a:schemeClr>
                </a:solidFill>
                <a:latin typeface="Arial" panose="020B0604020202020204" pitchFamily="34" charset="0"/>
                <a:cs typeface="Arial" panose="020B0604020202020204" pitchFamily="34" charset="0"/>
              </a:rPr>
              <a:t>aes</a:t>
            </a:r>
            <a:r>
              <a:rPr lang="en-US" b="1" dirty="0">
                <a:solidFill>
                  <a:schemeClr val="accent2">
                    <a:lumMod val="75000"/>
                  </a:schemeClr>
                </a:solidFill>
                <a:latin typeface="Arial" panose="020B0604020202020204" pitchFamily="34" charset="0"/>
                <a:cs typeface="Arial" panose="020B0604020202020204" pitchFamily="34" charset="0"/>
              </a:rPr>
              <a:t>(x = cut, fill=cut))</a:t>
            </a:r>
            <a:endParaRPr lang="es-MX" b="1" dirty="0">
              <a:solidFill>
                <a:schemeClr val="accent2">
                  <a:lumMod val="75000"/>
                </a:schemeClr>
              </a:solidFill>
              <a:latin typeface="Arial" panose="020B0604020202020204" pitchFamily="34" charset="0"/>
              <a:cs typeface="Arial" panose="020B0604020202020204" pitchFamily="34" charset="0"/>
            </a:endParaRPr>
          </a:p>
          <a:p>
            <a:pPr>
              <a:lnSpc>
                <a:spcPct val="150000"/>
              </a:lnSpc>
            </a:pPr>
            <a:endParaRPr lang="es-MX" b="1" dirty="0">
              <a:solidFill>
                <a:srgbClr val="00B05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591489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FB856750-CFEB-A365-18F8-F7B04274CB0D}"/>
              </a:ext>
            </a:extLst>
          </p:cNvPr>
          <p:cNvPicPr>
            <a:picLocks noChangeAspect="1"/>
          </p:cNvPicPr>
          <p:nvPr/>
        </p:nvPicPr>
        <p:blipFill>
          <a:blip r:embed="rId2"/>
          <a:stretch>
            <a:fillRect/>
          </a:stretch>
        </p:blipFill>
        <p:spPr>
          <a:xfrm>
            <a:off x="567797" y="735474"/>
            <a:ext cx="4392855" cy="2470438"/>
          </a:xfrm>
          <a:prstGeom prst="rect">
            <a:avLst/>
          </a:prstGeom>
        </p:spPr>
      </p:pic>
    </p:spTree>
    <p:extLst>
      <p:ext uri="{BB962C8B-B14F-4D97-AF65-F5344CB8AC3E}">
        <p14:creationId xmlns:p14="http://schemas.microsoft.com/office/powerpoint/2010/main" val="8636962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E09614B0-7FD1-AA44-6DB8-2F0CF741CC23}"/>
              </a:ext>
            </a:extLst>
          </p:cNvPr>
          <p:cNvSpPr>
            <a:spLocks noGrp="1"/>
          </p:cNvSpPr>
          <p:nvPr>
            <p:ph idx="1"/>
          </p:nvPr>
        </p:nvSpPr>
        <p:spPr>
          <a:xfrm>
            <a:off x="649941" y="575049"/>
            <a:ext cx="10515600" cy="3167996"/>
          </a:xfrm>
        </p:spPr>
        <p:txBody>
          <a:bodyPr>
            <a:normAutofit lnSpcReduction="10000"/>
          </a:bodyPr>
          <a:lstStyle/>
          <a:p>
            <a:pPr marL="0" indent="0">
              <a:buNone/>
            </a:pPr>
            <a:r>
              <a:rPr lang="es-MX" dirty="0">
                <a:solidFill>
                  <a:srgbClr val="1F1F1F"/>
                </a:solidFill>
                <a:latin typeface="Source Sans Pro" panose="020B0503030403020204" pitchFamily="34" charset="0"/>
              </a:rPr>
              <a:t>L</a:t>
            </a:r>
            <a:r>
              <a:rPr lang="es-MX" b="0" i="0" dirty="0">
                <a:solidFill>
                  <a:srgbClr val="1F1F1F"/>
                </a:solidFill>
                <a:effectLst/>
                <a:latin typeface="Source Sans Pro" panose="020B0503030403020204" pitchFamily="34" charset="0"/>
              </a:rPr>
              <a:t>a función de filtrado de </a:t>
            </a:r>
            <a:r>
              <a:rPr lang="es-MX" b="1" i="0" dirty="0" err="1">
                <a:solidFill>
                  <a:srgbClr val="1F1F1F"/>
                </a:solidFill>
                <a:effectLst/>
                <a:latin typeface="unset"/>
              </a:rPr>
              <a:t>dplyr</a:t>
            </a:r>
            <a:r>
              <a:rPr lang="es-MX" b="1" i="0" dirty="0">
                <a:solidFill>
                  <a:srgbClr val="1F1F1F"/>
                </a:solidFill>
                <a:effectLst/>
                <a:latin typeface="unset"/>
              </a:rPr>
              <a:t> </a:t>
            </a:r>
            <a:r>
              <a:rPr lang="es-MX" b="0" i="0" dirty="0">
                <a:solidFill>
                  <a:srgbClr val="1F1F1F"/>
                </a:solidFill>
                <a:effectLst/>
                <a:latin typeface="Source Sans Pro" panose="020B0503030403020204" pitchFamily="34" charset="0"/>
              </a:rPr>
              <a:t>para hacer que los diagramas que crees con </a:t>
            </a:r>
            <a:r>
              <a:rPr lang="es-MX" b="1" i="0" dirty="0">
                <a:solidFill>
                  <a:srgbClr val="1F1F1F"/>
                </a:solidFill>
                <a:effectLst/>
                <a:latin typeface="unset"/>
              </a:rPr>
              <a:t>ggplot2 </a:t>
            </a:r>
            <a:r>
              <a:rPr lang="es-MX" b="0" i="0" dirty="0">
                <a:solidFill>
                  <a:srgbClr val="1F1F1F"/>
                </a:solidFill>
                <a:effectLst/>
                <a:latin typeface="Source Sans Pro" panose="020B0503030403020204" pitchFamily="34" charset="0"/>
              </a:rPr>
              <a:t>sean más fáciles de leer. </a:t>
            </a:r>
          </a:p>
          <a:p>
            <a:pPr marL="0" indent="0">
              <a:buNone/>
            </a:pPr>
            <a:r>
              <a:rPr lang="es-MX" b="0" i="0" dirty="0">
                <a:solidFill>
                  <a:srgbClr val="1F1F1F"/>
                </a:solidFill>
                <a:effectLst/>
                <a:latin typeface="Source Sans Pro" panose="020B0503030403020204" pitchFamily="34" charset="0"/>
              </a:rPr>
              <a:t>Filtrar tus datos antes del trazado te permite enfocarte en subconjuntos específicos de tus datos y sacar conclusiones más dirigidas. Para hacerlo, usa la función </a:t>
            </a:r>
            <a:r>
              <a:rPr lang="es-MX" b="0" i="0" dirty="0" err="1">
                <a:solidFill>
                  <a:srgbClr val="1F1F1F"/>
                </a:solidFill>
                <a:effectLst/>
                <a:latin typeface="Source Sans Pro" panose="020B0503030403020204" pitchFamily="34" charset="0"/>
              </a:rPr>
              <a:t>dplyr</a:t>
            </a:r>
            <a:r>
              <a:rPr lang="es-MX" b="0" i="0" dirty="0">
                <a:solidFill>
                  <a:srgbClr val="1F1F1F"/>
                </a:solidFill>
                <a:effectLst/>
                <a:latin typeface="Source Sans Pro" panose="020B0503030403020204" pitchFamily="34" charset="0"/>
              </a:rPr>
              <a:t> </a:t>
            </a:r>
            <a:r>
              <a:rPr lang="es-MX" b="0" i="0" dirty="0" err="1">
                <a:solidFill>
                  <a:srgbClr val="1F1F1F"/>
                </a:solidFill>
                <a:effectLst/>
                <a:latin typeface="Source Sans Pro" panose="020B0503030403020204" pitchFamily="34" charset="0"/>
              </a:rPr>
              <a:t>filter</a:t>
            </a:r>
            <a:r>
              <a:rPr lang="es-MX" b="0" i="0" dirty="0">
                <a:solidFill>
                  <a:srgbClr val="1F1F1F"/>
                </a:solidFill>
                <a:effectLst/>
                <a:latin typeface="Source Sans Pro" panose="020B0503030403020204" pitchFamily="34" charset="0"/>
              </a:rPr>
              <a:t>() en tu sintaxis de </a:t>
            </a:r>
            <a:r>
              <a:rPr lang="es-MX" b="0" i="0" dirty="0" err="1">
                <a:solidFill>
                  <a:srgbClr val="1F1F1F"/>
                </a:solidFill>
                <a:effectLst/>
                <a:latin typeface="Source Sans Pro" panose="020B0503030403020204" pitchFamily="34" charset="0"/>
              </a:rPr>
              <a:t>ggplot</a:t>
            </a:r>
            <a:r>
              <a:rPr lang="es-MX" b="0" i="0" dirty="0">
                <a:solidFill>
                  <a:srgbClr val="1F1F1F"/>
                </a:solidFill>
                <a:effectLst/>
                <a:latin typeface="Source Sans Pro" panose="020B0503030403020204" pitchFamily="34" charset="0"/>
              </a:rPr>
              <a:t>. </a:t>
            </a:r>
            <a:r>
              <a:rPr lang="es-MX" sz="2400" i="0" u="sng" dirty="0">
                <a:solidFill>
                  <a:srgbClr val="1F1F1F"/>
                </a:solidFill>
                <a:effectLst/>
                <a:latin typeface="unset"/>
                <a:hlinkClick r:id="rId2"/>
              </a:rPr>
              <a:t>Reunir todos los elementos: (</a:t>
            </a:r>
            <a:r>
              <a:rPr lang="es-MX" sz="2400" i="0" u="sng" dirty="0" err="1">
                <a:solidFill>
                  <a:srgbClr val="1F1F1F"/>
                </a:solidFill>
                <a:effectLst/>
                <a:latin typeface="unset"/>
                <a:hlinkClick r:id="rId2"/>
              </a:rPr>
              <a:t>dplyr+ggplot</a:t>
            </a:r>
            <a:r>
              <a:rPr lang="es-MX" sz="2400" i="0" u="sng" dirty="0">
                <a:solidFill>
                  <a:srgbClr val="1F1F1F"/>
                </a:solidFill>
                <a:effectLst/>
                <a:latin typeface="unset"/>
                <a:hlinkClick r:id="rId2"/>
              </a:rPr>
              <a:t>)</a:t>
            </a:r>
            <a:r>
              <a:rPr lang="es-MX" sz="2400" i="0" u="sng" dirty="0">
                <a:solidFill>
                  <a:srgbClr val="1F1F1F"/>
                </a:solidFill>
                <a:effectLst/>
                <a:latin typeface="unset"/>
              </a:rPr>
              <a:t> , </a:t>
            </a:r>
            <a:r>
              <a:rPr lang="es-MX" sz="2400" i="0" u="sng" dirty="0">
                <a:effectLst/>
                <a:latin typeface="unset"/>
                <a:hlinkClick r:id="rId3"/>
              </a:rPr>
              <a:t>Transformación de datos</a:t>
            </a:r>
            <a:r>
              <a:rPr lang="es-MX" sz="2400" i="0" u="sng" dirty="0">
                <a:effectLst/>
                <a:latin typeface="unset"/>
              </a:rPr>
              <a:t>, </a:t>
            </a:r>
            <a:r>
              <a:rPr lang="es-MX" sz="2400" i="0" u="sng" dirty="0">
                <a:effectLst/>
                <a:latin typeface="unset"/>
                <a:hlinkClick r:id="rId4"/>
              </a:rPr>
              <a:t>Visualización de datos con ggplot2</a:t>
            </a:r>
            <a:br>
              <a:rPr lang="es-MX" b="0" i="0" dirty="0">
                <a:solidFill>
                  <a:srgbClr val="1F1F1F"/>
                </a:solidFill>
                <a:effectLst/>
                <a:latin typeface="Source Sans Pro" panose="020B0503030403020204" pitchFamily="34" charset="0"/>
              </a:rPr>
            </a:br>
            <a:endParaRPr lang="es-MX" dirty="0"/>
          </a:p>
        </p:txBody>
      </p:sp>
      <p:pic>
        <p:nvPicPr>
          <p:cNvPr id="5" name="Imagen 4">
            <a:extLst>
              <a:ext uri="{FF2B5EF4-FFF2-40B4-BE49-F238E27FC236}">
                <a16:creationId xmlns:a16="http://schemas.microsoft.com/office/drawing/2014/main" id="{A42C4950-E740-46B3-780E-DB99E8108130}"/>
              </a:ext>
            </a:extLst>
          </p:cNvPr>
          <p:cNvPicPr>
            <a:picLocks noChangeAspect="1"/>
          </p:cNvPicPr>
          <p:nvPr/>
        </p:nvPicPr>
        <p:blipFill>
          <a:blip r:embed="rId5"/>
          <a:stretch>
            <a:fillRect/>
          </a:stretch>
        </p:blipFill>
        <p:spPr>
          <a:xfrm>
            <a:off x="448235" y="3743045"/>
            <a:ext cx="11295529" cy="1882588"/>
          </a:xfrm>
          <a:prstGeom prst="rect">
            <a:avLst/>
          </a:prstGeom>
        </p:spPr>
      </p:pic>
    </p:spTree>
    <p:extLst>
      <p:ext uri="{BB962C8B-B14F-4D97-AF65-F5344CB8AC3E}">
        <p14:creationId xmlns:p14="http://schemas.microsoft.com/office/powerpoint/2010/main" val="6373290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FEF8C490-E6CD-8E49-5446-5570EAD7F94F}"/>
              </a:ext>
            </a:extLst>
          </p:cNvPr>
          <p:cNvPicPr>
            <a:picLocks noChangeAspect="1"/>
          </p:cNvPicPr>
          <p:nvPr/>
        </p:nvPicPr>
        <p:blipFill>
          <a:blip r:embed="rId2"/>
          <a:stretch>
            <a:fillRect/>
          </a:stretch>
        </p:blipFill>
        <p:spPr>
          <a:xfrm>
            <a:off x="263163" y="341323"/>
            <a:ext cx="2581635" cy="2457793"/>
          </a:xfrm>
          <a:prstGeom prst="rect">
            <a:avLst/>
          </a:prstGeom>
        </p:spPr>
      </p:pic>
      <p:pic>
        <p:nvPicPr>
          <p:cNvPr id="7" name="Imagen 6">
            <a:extLst>
              <a:ext uri="{FF2B5EF4-FFF2-40B4-BE49-F238E27FC236}">
                <a16:creationId xmlns:a16="http://schemas.microsoft.com/office/drawing/2014/main" id="{694C1060-BEAF-28C6-5FA0-448F29E84875}"/>
              </a:ext>
            </a:extLst>
          </p:cNvPr>
          <p:cNvPicPr>
            <a:picLocks noChangeAspect="1"/>
          </p:cNvPicPr>
          <p:nvPr/>
        </p:nvPicPr>
        <p:blipFill>
          <a:blip r:embed="rId3"/>
          <a:stretch>
            <a:fillRect/>
          </a:stretch>
        </p:blipFill>
        <p:spPr>
          <a:xfrm>
            <a:off x="424528" y="3449200"/>
            <a:ext cx="5439532" cy="1233659"/>
          </a:xfrm>
          <a:prstGeom prst="rect">
            <a:avLst/>
          </a:prstGeom>
        </p:spPr>
      </p:pic>
      <p:pic>
        <p:nvPicPr>
          <p:cNvPr id="9" name="Imagen 8">
            <a:extLst>
              <a:ext uri="{FF2B5EF4-FFF2-40B4-BE49-F238E27FC236}">
                <a16:creationId xmlns:a16="http://schemas.microsoft.com/office/drawing/2014/main" id="{2A47E188-F8DB-A0CB-8240-798C848AFA84}"/>
              </a:ext>
            </a:extLst>
          </p:cNvPr>
          <p:cNvPicPr>
            <a:picLocks noChangeAspect="1"/>
          </p:cNvPicPr>
          <p:nvPr/>
        </p:nvPicPr>
        <p:blipFill>
          <a:blip r:embed="rId4"/>
          <a:stretch>
            <a:fillRect/>
          </a:stretch>
        </p:blipFill>
        <p:spPr>
          <a:xfrm>
            <a:off x="3144294" y="341323"/>
            <a:ext cx="1876687" cy="3067478"/>
          </a:xfrm>
          <a:prstGeom prst="rect">
            <a:avLst/>
          </a:prstGeom>
        </p:spPr>
      </p:pic>
      <p:sp>
        <p:nvSpPr>
          <p:cNvPr id="2" name="CuadroTexto 1">
            <a:extLst>
              <a:ext uri="{FF2B5EF4-FFF2-40B4-BE49-F238E27FC236}">
                <a16:creationId xmlns:a16="http://schemas.microsoft.com/office/drawing/2014/main" id="{801E683A-9432-1E7E-32EE-9A1F0C80B6AE}"/>
              </a:ext>
            </a:extLst>
          </p:cNvPr>
          <p:cNvSpPr txBox="1"/>
          <p:nvPr/>
        </p:nvSpPr>
        <p:spPr>
          <a:xfrm>
            <a:off x="5674660" y="720900"/>
            <a:ext cx="6254177" cy="2308324"/>
          </a:xfrm>
          <a:prstGeom prst="rect">
            <a:avLst/>
          </a:prstGeom>
          <a:noFill/>
        </p:spPr>
        <p:txBody>
          <a:bodyPr wrap="square" rtlCol="0">
            <a:spAutoFit/>
          </a:bodyPr>
          <a:lstStyle/>
          <a:p>
            <a:r>
              <a:rPr lang="es-MX" sz="1600" dirty="0" err="1"/>
              <a:t>library</a:t>
            </a:r>
            <a:r>
              <a:rPr lang="es-MX" sz="1600" dirty="0"/>
              <a:t>("ggplot2")</a:t>
            </a:r>
          </a:p>
          <a:p>
            <a:r>
              <a:rPr lang="es-MX" sz="1600" dirty="0" err="1"/>
              <a:t>library</a:t>
            </a:r>
            <a:r>
              <a:rPr lang="es-MX" sz="1600" dirty="0"/>
              <a:t>("</a:t>
            </a:r>
            <a:r>
              <a:rPr lang="es-MX" sz="1600" dirty="0" err="1"/>
              <a:t>palmerpenguins</a:t>
            </a:r>
            <a:r>
              <a:rPr lang="es-MX" sz="1600" dirty="0"/>
              <a:t>")</a:t>
            </a:r>
          </a:p>
          <a:p>
            <a:endParaRPr lang="es-MX" sz="1600" dirty="0"/>
          </a:p>
          <a:p>
            <a:r>
              <a:rPr lang="es-MX" sz="1600" dirty="0" err="1"/>
              <a:t>ggplot</a:t>
            </a:r>
            <a:r>
              <a:rPr lang="es-MX" sz="1600" dirty="0"/>
              <a:t>(data=</a:t>
            </a:r>
            <a:r>
              <a:rPr lang="es-MX" sz="1600" dirty="0" err="1"/>
              <a:t>penguins</a:t>
            </a:r>
            <a:r>
              <a:rPr lang="es-MX" sz="1600" dirty="0"/>
              <a:t>)+</a:t>
            </a:r>
            <a:r>
              <a:rPr lang="es-MX" sz="1600" dirty="0" err="1"/>
              <a:t>geom_point</a:t>
            </a:r>
            <a:r>
              <a:rPr lang="es-MX" sz="1600" dirty="0"/>
              <a:t>(</a:t>
            </a:r>
            <a:r>
              <a:rPr lang="es-MX" sz="1600" dirty="0" err="1"/>
              <a:t>mapping</a:t>
            </a:r>
            <a:r>
              <a:rPr lang="es-MX" sz="1600" dirty="0"/>
              <a:t>=aes(x=</a:t>
            </a:r>
            <a:r>
              <a:rPr lang="es-MX" sz="1600" dirty="0" err="1"/>
              <a:t>flipper_length_mm</a:t>
            </a:r>
            <a:r>
              <a:rPr lang="es-MX" sz="1600" dirty="0"/>
              <a:t>, y=</a:t>
            </a:r>
            <a:r>
              <a:rPr lang="es-MX" sz="1600" dirty="0" err="1"/>
              <a:t>body_mass_g</a:t>
            </a:r>
            <a:r>
              <a:rPr lang="es-MX" sz="1600" dirty="0"/>
              <a:t>, color=</a:t>
            </a:r>
            <a:r>
              <a:rPr lang="es-MX" sz="1600" dirty="0" err="1"/>
              <a:t>species</a:t>
            </a:r>
            <a:r>
              <a:rPr lang="es-MX" sz="1600" dirty="0"/>
              <a:t>)) +</a:t>
            </a:r>
          </a:p>
          <a:p>
            <a:r>
              <a:rPr lang="es-MX" sz="1600" dirty="0" err="1"/>
              <a:t>labs</a:t>
            </a:r>
            <a:r>
              <a:rPr lang="es-MX" sz="1600" dirty="0"/>
              <a:t>(</a:t>
            </a:r>
            <a:r>
              <a:rPr lang="es-MX" sz="1600" dirty="0" err="1"/>
              <a:t>title</a:t>
            </a:r>
            <a:r>
              <a:rPr lang="es-MX" sz="1600" dirty="0"/>
              <a:t>="</a:t>
            </a:r>
            <a:r>
              <a:rPr lang="es-MX" sz="1600" dirty="0" err="1"/>
              <a:t>pinguinos</a:t>
            </a:r>
            <a:r>
              <a:rPr lang="es-MX" sz="1600" dirty="0"/>
              <a:t>", </a:t>
            </a:r>
            <a:r>
              <a:rPr lang="es-MX" sz="1600" dirty="0" err="1"/>
              <a:t>subtitle</a:t>
            </a:r>
            <a:r>
              <a:rPr lang="es-MX" sz="1600" dirty="0"/>
              <a:t>="</a:t>
            </a:r>
            <a:r>
              <a:rPr lang="es-MX" sz="1600" dirty="0" err="1"/>
              <a:t>tonight</a:t>
            </a:r>
            <a:r>
              <a:rPr lang="es-MX" sz="1600" dirty="0"/>
              <a:t>", </a:t>
            </a:r>
            <a:r>
              <a:rPr lang="es-MX" sz="1600" dirty="0" err="1"/>
              <a:t>caption</a:t>
            </a:r>
            <a:r>
              <a:rPr lang="es-MX" sz="1600" dirty="0"/>
              <a:t> = "Dr. Kristen Gorman") +</a:t>
            </a:r>
          </a:p>
          <a:p>
            <a:r>
              <a:rPr lang="es-MX" sz="1600" dirty="0" err="1"/>
              <a:t>annotate</a:t>
            </a:r>
            <a:r>
              <a:rPr lang="es-MX" sz="1600" dirty="0"/>
              <a:t>("</a:t>
            </a:r>
            <a:r>
              <a:rPr lang="es-MX" sz="1600" dirty="0" err="1"/>
              <a:t>text</a:t>
            </a:r>
            <a:r>
              <a:rPr lang="es-MX" sz="1600" dirty="0"/>
              <a:t>", x=220,y=3500, </a:t>
            </a:r>
            <a:r>
              <a:rPr lang="es-MX" sz="1600" dirty="0" err="1"/>
              <a:t>label</a:t>
            </a:r>
            <a:r>
              <a:rPr lang="es-MX" sz="1600" dirty="0"/>
              <a:t>="</a:t>
            </a:r>
            <a:r>
              <a:rPr lang="es-MX" sz="1600" dirty="0" err="1"/>
              <a:t>gentoos</a:t>
            </a:r>
            <a:r>
              <a:rPr lang="es-MX" sz="1600" dirty="0"/>
              <a:t>",color="</a:t>
            </a:r>
            <a:r>
              <a:rPr lang="es-MX" sz="1600" dirty="0" err="1"/>
              <a:t>purple</a:t>
            </a:r>
            <a:r>
              <a:rPr lang="es-MX" sz="1600" dirty="0"/>
              <a:t>", </a:t>
            </a:r>
            <a:r>
              <a:rPr lang="es-MX" sz="1600" dirty="0" err="1"/>
              <a:t>fontface</a:t>
            </a:r>
            <a:r>
              <a:rPr lang="es-MX" sz="1600" dirty="0"/>
              <a:t>="</a:t>
            </a:r>
            <a:r>
              <a:rPr lang="es-MX" sz="1600" dirty="0" err="1"/>
              <a:t>bold</a:t>
            </a:r>
            <a:r>
              <a:rPr lang="es-MX" sz="1600" dirty="0"/>
              <a:t>",</a:t>
            </a:r>
            <a:r>
              <a:rPr lang="es-MX" sz="1600" dirty="0" err="1"/>
              <a:t>size</a:t>
            </a:r>
            <a:r>
              <a:rPr lang="es-MX" sz="1600" dirty="0"/>
              <a:t>=5, angle=45)</a:t>
            </a:r>
          </a:p>
        </p:txBody>
      </p:sp>
      <p:sp>
        <p:nvSpPr>
          <p:cNvPr id="3" name="CuadroTexto 2">
            <a:extLst>
              <a:ext uri="{FF2B5EF4-FFF2-40B4-BE49-F238E27FC236}">
                <a16:creationId xmlns:a16="http://schemas.microsoft.com/office/drawing/2014/main" id="{814BE8B5-D20F-5D6F-B666-B72751067DE8}"/>
              </a:ext>
            </a:extLst>
          </p:cNvPr>
          <p:cNvSpPr txBox="1"/>
          <p:nvPr/>
        </p:nvSpPr>
        <p:spPr>
          <a:xfrm>
            <a:off x="6508377" y="3639798"/>
            <a:ext cx="5002306" cy="2862322"/>
          </a:xfrm>
          <a:prstGeom prst="rect">
            <a:avLst/>
          </a:prstGeom>
          <a:noFill/>
        </p:spPr>
        <p:txBody>
          <a:bodyPr wrap="square" rtlCol="0">
            <a:spAutoFit/>
          </a:bodyPr>
          <a:lstStyle/>
          <a:p>
            <a:r>
              <a:rPr lang="es-MX" b="0" i="0" dirty="0">
                <a:solidFill>
                  <a:srgbClr val="1F1F1F"/>
                </a:solidFill>
                <a:effectLst/>
                <a:latin typeface="Source Sans Pro" panose="020B0503030403020204" pitchFamily="34" charset="0"/>
              </a:rPr>
              <a:t>Las anotaciones son una manera útil de agregar notas a tu diagrama. Te ayudan a explicar la finalidad del diagrama, destacar puntos de datos importantes o comentar cualquier tendencia o resultados de datos que ilustra el diagrama.</a:t>
            </a:r>
          </a:p>
          <a:p>
            <a:r>
              <a:rPr lang="es-MX" b="1" i="0" u="sng" dirty="0">
                <a:effectLst/>
                <a:latin typeface="unset"/>
                <a:hlinkClick r:id="rId5"/>
              </a:rPr>
              <a:t>Cómo crear una capa de anotaciones</a:t>
            </a:r>
            <a:endParaRPr lang="es-MX" b="1" i="0" u="sng" dirty="0">
              <a:effectLst/>
              <a:latin typeface="unset"/>
            </a:endParaRPr>
          </a:p>
          <a:p>
            <a:r>
              <a:rPr lang="es-MX" b="1" i="0" u="sng" dirty="0">
                <a:effectLst/>
                <a:latin typeface="unset"/>
                <a:hlinkClick r:id="rId6"/>
              </a:rPr>
              <a:t>Cómo anotar un diagrama en ggplot2</a:t>
            </a:r>
            <a:endParaRPr lang="es-MX" b="1" u="sng" dirty="0">
              <a:latin typeface="unset"/>
            </a:endParaRPr>
          </a:p>
          <a:p>
            <a:r>
              <a:rPr lang="es-MX" b="1" i="0" u="sng" dirty="0">
                <a:effectLst/>
                <a:latin typeface="unset"/>
                <a:hlinkClick r:id="rId7"/>
              </a:rPr>
              <a:t>Anotaciones</a:t>
            </a:r>
            <a:endParaRPr lang="es-MX" b="1" u="sng" dirty="0">
              <a:latin typeface="unset"/>
            </a:endParaRPr>
          </a:p>
          <a:p>
            <a:r>
              <a:rPr lang="es-MX" b="1" i="0" u="sng" dirty="0">
                <a:solidFill>
                  <a:srgbClr val="1F1F1F"/>
                </a:solidFill>
                <a:effectLst/>
                <a:latin typeface="unset"/>
                <a:hlinkClick r:id="rId8"/>
              </a:rPr>
              <a:t>Cómo anotar un diagrama</a:t>
            </a:r>
            <a:br>
              <a:rPr lang="es-MX" b="0" i="0" dirty="0">
                <a:solidFill>
                  <a:srgbClr val="1F1F1F"/>
                </a:solidFill>
                <a:effectLst/>
                <a:latin typeface="Source Sans Pro" panose="020B0503030403020204" pitchFamily="34" charset="0"/>
              </a:rPr>
            </a:br>
            <a:r>
              <a:rPr lang="es-MX" b="1" i="0" u="sng" dirty="0">
                <a:effectLst/>
                <a:latin typeface="unset"/>
                <a:hlinkClick r:id="rId9"/>
              </a:rPr>
              <a:t>Anotaciones de texto</a:t>
            </a:r>
            <a:endParaRPr lang="es-MX" b="1" u="sng" dirty="0">
              <a:latin typeface="unset"/>
            </a:endParaRPr>
          </a:p>
        </p:txBody>
      </p:sp>
      <p:pic>
        <p:nvPicPr>
          <p:cNvPr id="4" name="Imagen 3">
            <a:extLst>
              <a:ext uri="{FF2B5EF4-FFF2-40B4-BE49-F238E27FC236}">
                <a16:creationId xmlns:a16="http://schemas.microsoft.com/office/drawing/2014/main" id="{E91D97EA-ADC0-BC92-5AEF-39B7DD335A8B}"/>
              </a:ext>
            </a:extLst>
          </p:cNvPr>
          <p:cNvPicPr>
            <a:picLocks noChangeAspect="1"/>
          </p:cNvPicPr>
          <p:nvPr/>
        </p:nvPicPr>
        <p:blipFill>
          <a:blip r:embed="rId10"/>
          <a:stretch>
            <a:fillRect/>
          </a:stretch>
        </p:blipFill>
        <p:spPr>
          <a:xfrm>
            <a:off x="1387933" y="4821852"/>
            <a:ext cx="2913730" cy="1928572"/>
          </a:xfrm>
          <a:prstGeom prst="rect">
            <a:avLst/>
          </a:prstGeom>
        </p:spPr>
      </p:pic>
    </p:spTree>
    <p:extLst>
      <p:ext uri="{BB962C8B-B14F-4D97-AF65-F5344CB8AC3E}">
        <p14:creationId xmlns:p14="http://schemas.microsoft.com/office/powerpoint/2010/main" val="40012099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B45BDF-47B0-B26A-B72F-DB99F739B236}"/>
              </a:ext>
            </a:extLst>
          </p:cNvPr>
          <p:cNvSpPr>
            <a:spLocks noGrp="1"/>
          </p:cNvSpPr>
          <p:nvPr>
            <p:ph type="title"/>
          </p:nvPr>
        </p:nvSpPr>
        <p:spPr/>
        <p:txBody>
          <a:bodyPr/>
          <a:lstStyle/>
          <a:p>
            <a:endParaRPr lang="es-MX"/>
          </a:p>
        </p:txBody>
      </p:sp>
      <p:sp>
        <p:nvSpPr>
          <p:cNvPr id="3" name="Marcador de contenido 2">
            <a:extLst>
              <a:ext uri="{FF2B5EF4-FFF2-40B4-BE49-F238E27FC236}">
                <a16:creationId xmlns:a16="http://schemas.microsoft.com/office/drawing/2014/main" id="{2EA0B2C9-04A3-04E1-4B7A-7AF2F60FBF94}"/>
              </a:ext>
            </a:extLst>
          </p:cNvPr>
          <p:cNvSpPr>
            <a:spLocks noGrp="1"/>
          </p:cNvSpPr>
          <p:nvPr>
            <p:ph idx="1"/>
          </p:nvPr>
        </p:nvSpPr>
        <p:spPr/>
        <p:txBody>
          <a:bodyPr/>
          <a:lstStyle/>
          <a:p>
            <a:endParaRPr lang="es-MX"/>
          </a:p>
        </p:txBody>
      </p:sp>
    </p:spTree>
    <p:extLst>
      <p:ext uri="{BB962C8B-B14F-4D97-AF65-F5344CB8AC3E}">
        <p14:creationId xmlns:p14="http://schemas.microsoft.com/office/powerpoint/2010/main" val="17772268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A28DD9BC-19A2-2F66-DBE7-0C795C647749}"/>
              </a:ext>
            </a:extLst>
          </p:cNvPr>
          <p:cNvSpPr>
            <a:spLocks noGrp="1"/>
          </p:cNvSpPr>
          <p:nvPr>
            <p:ph idx="1"/>
          </p:nvPr>
        </p:nvSpPr>
        <p:spPr>
          <a:xfrm>
            <a:off x="327211" y="306107"/>
            <a:ext cx="11600330" cy="6309846"/>
          </a:xfrm>
        </p:spPr>
        <p:txBody>
          <a:bodyPr/>
          <a:lstStyle/>
          <a:p>
            <a:r>
              <a:rPr lang="es-MX" sz="2800" dirty="0" err="1"/>
              <a:t>install.packages</a:t>
            </a:r>
            <a:r>
              <a:rPr lang="es-MX" sz="2800" dirty="0"/>
              <a:t>(“</a:t>
            </a:r>
            <a:r>
              <a:rPr lang="es-MX" sz="2800" dirty="0" err="1"/>
              <a:t>palmerpenguins</a:t>
            </a:r>
            <a:r>
              <a:rPr lang="es-MX" sz="2800" dirty="0"/>
              <a:t>”)                       </a:t>
            </a:r>
            <a:r>
              <a:rPr lang="es-MX" sz="1800" b="0" i="0" dirty="0">
                <a:solidFill>
                  <a:srgbClr val="0F1114"/>
                </a:solidFill>
                <a:effectLst/>
                <a:latin typeface="Source Sans Pro" panose="020B0503030403020204" pitchFamily="34" charset="0"/>
              </a:rPr>
              <a:t>Para instalar los paquetes</a:t>
            </a:r>
            <a:endParaRPr lang="es-MX" sz="2800" dirty="0"/>
          </a:p>
          <a:p>
            <a:r>
              <a:rPr lang="es-MX" sz="2800" dirty="0" err="1"/>
              <a:t>library</a:t>
            </a:r>
            <a:r>
              <a:rPr lang="es-MX" sz="2800" dirty="0"/>
              <a:t>(“</a:t>
            </a:r>
            <a:r>
              <a:rPr lang="es-MX" sz="2800" dirty="0" err="1"/>
              <a:t>palmerpenguins</a:t>
            </a:r>
            <a:r>
              <a:rPr lang="es-MX" sz="2800" dirty="0"/>
              <a:t>”)                                           </a:t>
            </a:r>
            <a:r>
              <a:rPr lang="es-MX" sz="1800" b="0" i="0" dirty="0">
                <a:solidFill>
                  <a:srgbClr val="0F1114"/>
                </a:solidFill>
                <a:effectLst/>
                <a:latin typeface="Source Sans Pro" panose="020B0503030403020204" pitchFamily="34" charset="0"/>
              </a:rPr>
              <a:t>Para cargar la biblioteca</a:t>
            </a:r>
            <a:endParaRPr lang="es-MX" sz="2800" dirty="0"/>
          </a:p>
          <a:p>
            <a:r>
              <a:rPr lang="es-MX" sz="2800" dirty="0" err="1"/>
              <a:t>Summary</a:t>
            </a:r>
            <a:r>
              <a:rPr lang="es-MX" sz="2800" dirty="0"/>
              <a:t>(</a:t>
            </a:r>
            <a:r>
              <a:rPr lang="es-MX" sz="2800" dirty="0" err="1"/>
              <a:t>penguins</a:t>
            </a:r>
            <a:r>
              <a:rPr lang="es-MX" sz="2800" dirty="0"/>
              <a:t>)</a:t>
            </a:r>
          </a:p>
          <a:p>
            <a:endParaRPr lang="es-MX" dirty="0"/>
          </a:p>
        </p:txBody>
      </p:sp>
    </p:spTree>
    <p:extLst>
      <p:ext uri="{BB962C8B-B14F-4D97-AF65-F5344CB8AC3E}">
        <p14:creationId xmlns:p14="http://schemas.microsoft.com/office/powerpoint/2010/main" val="2756138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BABEAD41-22C8-7850-EFD8-D9DFD5B2EDBA}"/>
              </a:ext>
            </a:extLst>
          </p:cNvPr>
          <p:cNvSpPr>
            <a:spLocks noGrp="1"/>
          </p:cNvSpPr>
          <p:nvPr>
            <p:ph idx="1"/>
          </p:nvPr>
        </p:nvSpPr>
        <p:spPr>
          <a:xfrm>
            <a:off x="340658" y="336177"/>
            <a:ext cx="11170023" cy="5970494"/>
          </a:xfrm>
        </p:spPr>
        <p:txBody>
          <a:bodyPr/>
          <a:lstStyle/>
          <a:p>
            <a:pPr marL="0" indent="0" algn="ctr">
              <a:buNone/>
            </a:pPr>
            <a:r>
              <a:rPr lang="es-MX" dirty="0"/>
              <a:t>Fechas y Horas</a:t>
            </a:r>
          </a:p>
          <a:p>
            <a:pPr marL="0" indent="0" algn="ctr">
              <a:buNone/>
            </a:pPr>
            <a:endParaRPr lang="es-MX" dirty="0"/>
          </a:p>
          <a:p>
            <a:pPr marL="0" indent="0">
              <a:buNone/>
            </a:pPr>
            <a:r>
              <a:rPr lang="es-MX" sz="1800" b="0" i="0" dirty="0">
                <a:solidFill>
                  <a:srgbClr val="1F1F1F"/>
                </a:solidFill>
                <a:effectLst/>
                <a:latin typeface="Arial" panose="020B0604020202020204" pitchFamily="34" charset="0"/>
                <a:cs typeface="Arial" panose="020B0604020202020204" pitchFamily="34" charset="0"/>
              </a:rPr>
              <a:t>La hora se expresa en UTC, que quiere decir Hora Universal Coordinada, comúnmente conocida como tiempo civil. Este es el estándar principal que regula los relojes y la hora mundial.</a:t>
            </a:r>
          </a:p>
          <a:p>
            <a:pPr marL="0" indent="0" algn="l">
              <a:buNone/>
            </a:pPr>
            <a:r>
              <a:rPr lang="es-MX" sz="1800" b="1" i="0" dirty="0" err="1">
                <a:solidFill>
                  <a:srgbClr val="1F1F1F"/>
                </a:solidFill>
                <a:effectLst/>
                <a:latin typeface="Arial" panose="020B0604020202020204" pitchFamily="34" charset="0"/>
                <a:cs typeface="Arial" panose="020B0604020202020204" pitchFamily="34" charset="0"/>
              </a:rPr>
              <a:t>today</a:t>
            </a:r>
            <a:r>
              <a:rPr lang="es-MX" sz="1800" b="1" i="0" dirty="0">
                <a:solidFill>
                  <a:srgbClr val="1F1F1F"/>
                </a:solidFill>
                <a:effectLst/>
                <a:latin typeface="Arial" panose="020B0604020202020204" pitchFamily="34" charset="0"/>
                <a:cs typeface="Arial" panose="020B0604020202020204" pitchFamily="34" charset="0"/>
              </a:rPr>
              <a:t>()</a:t>
            </a:r>
            <a:endParaRPr lang="es-MX" sz="1800" b="0" i="0" dirty="0">
              <a:solidFill>
                <a:srgbClr val="1F1F1F"/>
              </a:solidFill>
              <a:effectLst/>
              <a:latin typeface="Arial" panose="020B0604020202020204" pitchFamily="34" charset="0"/>
              <a:cs typeface="Arial" panose="020B0604020202020204" pitchFamily="34" charset="0"/>
            </a:endParaRPr>
          </a:p>
          <a:p>
            <a:pPr marL="0" indent="0" algn="l">
              <a:buNone/>
            </a:pPr>
            <a:r>
              <a:rPr lang="es-MX" sz="1800" b="1" i="0" dirty="0" err="1">
                <a:solidFill>
                  <a:srgbClr val="1F1F1F"/>
                </a:solidFill>
                <a:effectLst/>
                <a:latin typeface="Arial" panose="020B0604020202020204" pitchFamily="34" charset="0"/>
                <a:cs typeface="Arial" panose="020B0604020202020204" pitchFamily="34" charset="0"/>
              </a:rPr>
              <a:t>now</a:t>
            </a:r>
            <a:r>
              <a:rPr lang="es-MX" sz="1800" b="1" i="0" dirty="0">
                <a:solidFill>
                  <a:srgbClr val="1F1F1F"/>
                </a:solidFill>
                <a:effectLst/>
                <a:latin typeface="Arial" panose="020B0604020202020204" pitchFamily="34" charset="0"/>
                <a:cs typeface="Arial" panose="020B0604020202020204" pitchFamily="34" charset="0"/>
              </a:rPr>
              <a:t>()</a:t>
            </a:r>
            <a:endParaRPr lang="es-MX" sz="1800" b="0" i="0" dirty="0">
              <a:solidFill>
                <a:srgbClr val="1F1F1F"/>
              </a:solidFill>
              <a:effectLst/>
              <a:latin typeface="Arial" panose="020B0604020202020204" pitchFamily="34" charset="0"/>
              <a:cs typeface="Arial" panose="020B0604020202020204" pitchFamily="34" charset="0"/>
            </a:endParaRPr>
          </a:p>
          <a:p>
            <a:pPr algn="l"/>
            <a:r>
              <a:rPr lang="es-MX" sz="1800" b="1" i="0" dirty="0" err="1">
                <a:solidFill>
                  <a:srgbClr val="1F1F1F"/>
                </a:solidFill>
                <a:effectLst/>
                <a:latin typeface="Arial" panose="020B0604020202020204" pitchFamily="34" charset="0"/>
                <a:cs typeface="Arial" panose="020B0604020202020204" pitchFamily="34" charset="0"/>
              </a:rPr>
              <a:t>ymd</a:t>
            </a:r>
            <a:r>
              <a:rPr lang="es-MX" sz="1800" b="1" i="0" dirty="0">
                <a:solidFill>
                  <a:srgbClr val="1F1F1F"/>
                </a:solidFill>
                <a:effectLst/>
                <a:latin typeface="Arial" panose="020B0604020202020204" pitchFamily="34" charset="0"/>
                <a:cs typeface="Arial" panose="020B0604020202020204" pitchFamily="34" charset="0"/>
              </a:rPr>
              <a:t>("2021-01-20")</a:t>
            </a:r>
            <a:endParaRPr lang="es-MX" sz="1800" b="0" i="0" dirty="0">
              <a:solidFill>
                <a:srgbClr val="1F1F1F"/>
              </a:solidFill>
              <a:effectLst/>
              <a:latin typeface="Arial" panose="020B0604020202020204" pitchFamily="34" charset="0"/>
              <a:cs typeface="Arial" panose="020B0604020202020204" pitchFamily="34" charset="0"/>
            </a:endParaRPr>
          </a:p>
          <a:p>
            <a:pPr marL="0" indent="0" algn="l">
              <a:buNone/>
            </a:pPr>
            <a:r>
              <a:rPr lang="es-MX" sz="1800" b="0" i="0" dirty="0">
                <a:solidFill>
                  <a:srgbClr val="1F1F1F"/>
                </a:solidFill>
                <a:effectLst/>
                <a:latin typeface="Arial" panose="020B0604020202020204" pitchFamily="34" charset="0"/>
                <a:cs typeface="Arial" panose="020B0604020202020204" pitchFamily="34" charset="0"/>
              </a:rPr>
              <a:t>Funciona de la misma forma en cualquier orden. Por ejemplo, mes, día y año. R arroja como resultado la fecha en el formato </a:t>
            </a:r>
            <a:r>
              <a:rPr lang="es-MX" sz="1800" b="0" i="0" dirty="0" err="1">
                <a:solidFill>
                  <a:srgbClr val="1F1F1F"/>
                </a:solidFill>
                <a:effectLst/>
                <a:latin typeface="Arial" panose="020B0604020202020204" pitchFamily="34" charset="0"/>
                <a:cs typeface="Arial" panose="020B0604020202020204" pitchFamily="34" charset="0"/>
              </a:rPr>
              <a:t>yyyy</a:t>
            </a:r>
            <a:r>
              <a:rPr lang="es-MX" sz="1800" b="0" i="0" dirty="0">
                <a:solidFill>
                  <a:srgbClr val="1F1F1F"/>
                </a:solidFill>
                <a:effectLst/>
                <a:latin typeface="Arial" panose="020B0604020202020204" pitchFamily="34" charset="0"/>
                <a:cs typeface="Arial" panose="020B0604020202020204" pitchFamily="34" charset="0"/>
              </a:rPr>
              <a:t>-mm-</a:t>
            </a:r>
            <a:r>
              <a:rPr lang="es-MX" sz="1800" b="0" i="0" dirty="0" err="1">
                <a:solidFill>
                  <a:srgbClr val="1F1F1F"/>
                </a:solidFill>
                <a:effectLst/>
                <a:latin typeface="Arial" panose="020B0604020202020204" pitchFamily="34" charset="0"/>
                <a:cs typeface="Arial" panose="020B0604020202020204" pitchFamily="34" charset="0"/>
              </a:rPr>
              <a:t>dd</a:t>
            </a:r>
            <a:r>
              <a:rPr lang="es-MX" sz="1800" b="0" i="0" dirty="0">
                <a:solidFill>
                  <a:srgbClr val="1F1F1F"/>
                </a:solidFill>
                <a:effectLst/>
                <a:latin typeface="Arial" panose="020B0604020202020204" pitchFamily="34" charset="0"/>
                <a:cs typeface="Arial" panose="020B0604020202020204" pitchFamily="34" charset="0"/>
              </a:rPr>
              <a:t>.</a:t>
            </a:r>
          </a:p>
          <a:p>
            <a:pPr algn="l"/>
            <a:r>
              <a:rPr lang="es-MX" sz="1800" b="1" i="0" dirty="0" err="1">
                <a:solidFill>
                  <a:srgbClr val="1F1F1F"/>
                </a:solidFill>
                <a:effectLst/>
                <a:latin typeface="Arial" panose="020B0604020202020204" pitchFamily="34" charset="0"/>
                <a:cs typeface="Arial" panose="020B0604020202020204" pitchFamily="34" charset="0"/>
              </a:rPr>
              <a:t>mdy</a:t>
            </a:r>
            <a:r>
              <a:rPr lang="es-MX" sz="1800" b="1" i="0" dirty="0">
                <a:solidFill>
                  <a:srgbClr val="1F1F1F"/>
                </a:solidFill>
                <a:effectLst/>
                <a:latin typeface="Arial" panose="020B0604020202020204" pitchFamily="34" charset="0"/>
                <a:cs typeface="Arial" panose="020B0604020202020204" pitchFamily="34" charset="0"/>
              </a:rPr>
              <a:t>("</a:t>
            </a:r>
            <a:r>
              <a:rPr lang="es-MX" sz="1800" b="1" i="0" dirty="0" err="1">
                <a:solidFill>
                  <a:srgbClr val="1F1F1F"/>
                </a:solidFill>
                <a:effectLst/>
                <a:latin typeface="Arial" panose="020B0604020202020204" pitchFamily="34" charset="0"/>
                <a:cs typeface="Arial" panose="020B0604020202020204" pitchFamily="34" charset="0"/>
              </a:rPr>
              <a:t>January</a:t>
            </a:r>
            <a:r>
              <a:rPr lang="es-MX" sz="1800" b="1" i="0" dirty="0">
                <a:solidFill>
                  <a:srgbClr val="1F1F1F"/>
                </a:solidFill>
                <a:effectLst/>
                <a:latin typeface="Arial" panose="020B0604020202020204" pitchFamily="34" charset="0"/>
                <a:cs typeface="Arial" panose="020B0604020202020204" pitchFamily="34" charset="0"/>
              </a:rPr>
              <a:t> 20th, 2021")</a:t>
            </a:r>
            <a:endParaRPr lang="es-MX" sz="1800" b="0" i="0" dirty="0">
              <a:solidFill>
                <a:srgbClr val="1F1F1F"/>
              </a:solidFill>
              <a:effectLst/>
              <a:latin typeface="Arial" panose="020B0604020202020204" pitchFamily="34" charset="0"/>
              <a:cs typeface="Arial" panose="020B0604020202020204" pitchFamily="34" charset="0"/>
            </a:endParaRPr>
          </a:p>
          <a:p>
            <a:pPr marL="0" indent="0" algn="l">
              <a:buNone/>
            </a:pPr>
            <a:r>
              <a:rPr lang="es-MX" sz="1800" b="0" i="0" dirty="0">
                <a:solidFill>
                  <a:srgbClr val="1F1F1F"/>
                </a:solidFill>
                <a:effectLst/>
                <a:latin typeface="Arial" panose="020B0604020202020204" pitchFamily="34" charset="0"/>
                <a:cs typeface="Arial" panose="020B0604020202020204" pitchFamily="34" charset="0"/>
              </a:rPr>
              <a:t>O día, mes y año. R arroja como resultado la fecha en el formato </a:t>
            </a:r>
            <a:r>
              <a:rPr lang="es-MX" sz="1800" b="0" i="0" dirty="0" err="1">
                <a:solidFill>
                  <a:srgbClr val="1F1F1F"/>
                </a:solidFill>
                <a:effectLst/>
                <a:latin typeface="Arial" panose="020B0604020202020204" pitchFamily="34" charset="0"/>
                <a:cs typeface="Arial" panose="020B0604020202020204" pitchFamily="34" charset="0"/>
              </a:rPr>
              <a:t>yyyy</a:t>
            </a:r>
            <a:r>
              <a:rPr lang="es-MX" sz="1800" b="0" i="0" dirty="0">
                <a:solidFill>
                  <a:srgbClr val="1F1F1F"/>
                </a:solidFill>
                <a:effectLst/>
                <a:latin typeface="Arial" panose="020B0604020202020204" pitchFamily="34" charset="0"/>
                <a:cs typeface="Arial" panose="020B0604020202020204" pitchFamily="34" charset="0"/>
              </a:rPr>
              <a:t>-mm-</a:t>
            </a:r>
            <a:r>
              <a:rPr lang="es-MX" sz="1800" b="0" i="0" dirty="0" err="1">
                <a:solidFill>
                  <a:srgbClr val="1F1F1F"/>
                </a:solidFill>
                <a:effectLst/>
                <a:latin typeface="Arial" panose="020B0604020202020204" pitchFamily="34" charset="0"/>
                <a:cs typeface="Arial" panose="020B0604020202020204" pitchFamily="34" charset="0"/>
              </a:rPr>
              <a:t>dd</a:t>
            </a:r>
            <a:r>
              <a:rPr lang="es-MX" sz="1800" b="0" i="0" dirty="0">
                <a:solidFill>
                  <a:srgbClr val="1F1F1F"/>
                </a:solidFill>
                <a:effectLst/>
                <a:latin typeface="Arial" panose="020B0604020202020204" pitchFamily="34" charset="0"/>
                <a:cs typeface="Arial" panose="020B0604020202020204" pitchFamily="34" charset="0"/>
              </a:rPr>
              <a:t>.</a:t>
            </a:r>
          </a:p>
          <a:p>
            <a:pPr algn="l"/>
            <a:r>
              <a:rPr lang="es-MX" sz="1800" b="1" i="0" dirty="0" err="1">
                <a:solidFill>
                  <a:srgbClr val="1F1F1F"/>
                </a:solidFill>
                <a:effectLst/>
                <a:latin typeface="Arial" panose="020B0604020202020204" pitchFamily="34" charset="0"/>
                <a:cs typeface="Arial" panose="020B0604020202020204" pitchFamily="34" charset="0"/>
              </a:rPr>
              <a:t>dmy</a:t>
            </a:r>
            <a:r>
              <a:rPr lang="es-MX" sz="1800" b="1" i="0" dirty="0">
                <a:solidFill>
                  <a:srgbClr val="1F1F1F"/>
                </a:solidFill>
                <a:effectLst/>
                <a:latin typeface="Arial" panose="020B0604020202020204" pitchFamily="34" charset="0"/>
                <a:cs typeface="Arial" panose="020B0604020202020204" pitchFamily="34" charset="0"/>
              </a:rPr>
              <a:t>("20-Jan-2021")</a:t>
            </a:r>
            <a:endParaRPr lang="es-MX" sz="1800" b="0" i="0" dirty="0">
              <a:solidFill>
                <a:srgbClr val="1F1F1F"/>
              </a:solidFill>
              <a:effectLst/>
              <a:latin typeface="Arial" panose="020B0604020202020204" pitchFamily="34" charset="0"/>
              <a:cs typeface="Arial" panose="020B0604020202020204" pitchFamily="34" charset="0"/>
            </a:endParaRPr>
          </a:p>
          <a:p>
            <a:pPr marL="0" indent="0" algn="l">
              <a:buNone/>
            </a:pPr>
            <a:r>
              <a:rPr lang="es-MX" sz="1800" b="0" i="0" dirty="0">
                <a:solidFill>
                  <a:srgbClr val="1F1F1F"/>
                </a:solidFill>
                <a:effectLst/>
                <a:latin typeface="Arial" panose="020B0604020202020204" pitchFamily="34" charset="0"/>
                <a:cs typeface="Arial" panose="020B0604020202020204" pitchFamily="34" charset="0"/>
              </a:rPr>
              <a:t>Estas funciones también toman números que no están entre comillas y los convierte al formato </a:t>
            </a:r>
            <a:r>
              <a:rPr lang="es-MX" sz="1800" b="0" i="0" dirty="0" err="1">
                <a:solidFill>
                  <a:srgbClr val="1F1F1F"/>
                </a:solidFill>
                <a:effectLst/>
                <a:latin typeface="Arial" panose="020B0604020202020204" pitchFamily="34" charset="0"/>
                <a:cs typeface="Arial" panose="020B0604020202020204" pitchFamily="34" charset="0"/>
              </a:rPr>
              <a:t>yyyy</a:t>
            </a:r>
            <a:r>
              <a:rPr lang="es-MX" sz="1800" b="0" i="0" dirty="0">
                <a:solidFill>
                  <a:srgbClr val="1F1F1F"/>
                </a:solidFill>
                <a:effectLst/>
                <a:latin typeface="Arial" panose="020B0604020202020204" pitchFamily="34" charset="0"/>
                <a:cs typeface="Arial" panose="020B0604020202020204" pitchFamily="34" charset="0"/>
              </a:rPr>
              <a:t>-mm-</a:t>
            </a:r>
            <a:r>
              <a:rPr lang="es-MX" sz="1800" b="0" i="0" dirty="0" err="1">
                <a:solidFill>
                  <a:srgbClr val="1F1F1F"/>
                </a:solidFill>
                <a:effectLst/>
                <a:latin typeface="Arial" panose="020B0604020202020204" pitchFamily="34" charset="0"/>
                <a:cs typeface="Arial" panose="020B0604020202020204" pitchFamily="34" charset="0"/>
              </a:rPr>
              <a:t>yy</a:t>
            </a:r>
            <a:r>
              <a:rPr lang="es-MX" sz="1800" b="0" i="0" dirty="0">
                <a:solidFill>
                  <a:srgbClr val="1F1F1F"/>
                </a:solidFill>
                <a:effectLst/>
                <a:latin typeface="Arial" panose="020B0604020202020204" pitchFamily="34" charset="0"/>
                <a:cs typeface="Arial" panose="020B0604020202020204" pitchFamily="34" charset="0"/>
              </a:rPr>
              <a:t>.</a:t>
            </a:r>
          </a:p>
          <a:p>
            <a:pPr algn="l"/>
            <a:r>
              <a:rPr lang="es-MX" sz="1800" b="1" i="0" dirty="0" err="1">
                <a:solidFill>
                  <a:srgbClr val="1F1F1F"/>
                </a:solidFill>
                <a:effectLst/>
                <a:latin typeface="Arial" panose="020B0604020202020204" pitchFamily="34" charset="0"/>
                <a:cs typeface="Arial" panose="020B0604020202020204" pitchFamily="34" charset="0"/>
              </a:rPr>
              <a:t>ymd</a:t>
            </a:r>
            <a:r>
              <a:rPr lang="es-MX" sz="1800" b="1" i="0" dirty="0">
                <a:solidFill>
                  <a:srgbClr val="1F1F1F"/>
                </a:solidFill>
                <a:effectLst/>
                <a:latin typeface="Arial" panose="020B0604020202020204" pitchFamily="34" charset="0"/>
                <a:cs typeface="Arial" panose="020B0604020202020204" pitchFamily="34" charset="0"/>
              </a:rPr>
              <a:t>(20210120)</a:t>
            </a:r>
            <a:endParaRPr lang="es-MX" sz="1800" b="0" i="0" dirty="0">
              <a:solidFill>
                <a:srgbClr val="1F1F1F"/>
              </a:solidFill>
              <a:effectLst/>
              <a:latin typeface="Arial" panose="020B0604020202020204" pitchFamily="34" charset="0"/>
              <a:cs typeface="Arial" panose="020B0604020202020204" pitchFamily="34" charset="0"/>
            </a:endParaRPr>
          </a:p>
          <a:p>
            <a:pPr marL="0" indent="0">
              <a:buNone/>
            </a:pPr>
            <a:r>
              <a:rPr lang="es-MX" sz="1800" b="0" i="0" dirty="0">
                <a:solidFill>
                  <a:srgbClr val="1F1F1F"/>
                </a:solidFill>
                <a:effectLst/>
                <a:latin typeface="Arial" panose="020B0604020202020204" pitchFamily="34" charset="0"/>
                <a:cs typeface="Arial" panose="020B0604020202020204" pitchFamily="34" charset="0"/>
              </a:rPr>
              <a:t>la función </a:t>
            </a:r>
            <a:r>
              <a:rPr lang="es-MX" sz="1800" b="1" i="0" dirty="0" err="1">
                <a:solidFill>
                  <a:srgbClr val="1F1F1F"/>
                </a:solidFill>
                <a:effectLst/>
                <a:latin typeface="Arial" panose="020B0604020202020204" pitchFamily="34" charset="0"/>
                <a:cs typeface="Arial" panose="020B0604020202020204" pitchFamily="34" charset="0"/>
              </a:rPr>
              <a:t>as_date</a:t>
            </a:r>
            <a:r>
              <a:rPr lang="es-MX" sz="1800" b="1" i="0" dirty="0">
                <a:solidFill>
                  <a:srgbClr val="1F1F1F"/>
                </a:solidFill>
                <a:effectLst/>
                <a:latin typeface="Arial" panose="020B0604020202020204" pitchFamily="34" charset="0"/>
                <a:cs typeface="Arial" panose="020B0604020202020204" pitchFamily="34" charset="0"/>
              </a:rPr>
              <a:t>() </a:t>
            </a:r>
            <a:r>
              <a:rPr lang="es-MX" sz="1800" b="0" i="0" dirty="0">
                <a:solidFill>
                  <a:srgbClr val="1F1F1F"/>
                </a:solidFill>
                <a:effectLst/>
                <a:latin typeface="Arial" panose="020B0604020202020204" pitchFamily="34" charset="0"/>
                <a:cs typeface="Arial" panose="020B0604020202020204" pitchFamily="34" charset="0"/>
              </a:rPr>
              <a:t>para convertir una fecha-hora en una fecha.</a:t>
            </a:r>
            <a:endParaRPr lang="es-MX"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439598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F40EE913-465F-74CB-1C36-D0A238C23C08}"/>
              </a:ext>
            </a:extLst>
          </p:cNvPr>
          <p:cNvSpPr>
            <a:spLocks noGrp="1"/>
          </p:cNvSpPr>
          <p:nvPr>
            <p:ph idx="1"/>
          </p:nvPr>
        </p:nvSpPr>
        <p:spPr>
          <a:xfrm>
            <a:off x="488577" y="292659"/>
            <a:ext cx="10981764" cy="6040905"/>
          </a:xfrm>
        </p:spPr>
        <p:txBody>
          <a:bodyPr>
            <a:normAutofit/>
          </a:bodyPr>
          <a:lstStyle/>
          <a:p>
            <a:pPr marL="0" indent="0" algn="l">
              <a:buNone/>
            </a:pPr>
            <a:r>
              <a:rPr lang="es-MX" sz="2000" b="1" i="0" dirty="0">
                <a:solidFill>
                  <a:srgbClr val="1F1F1F"/>
                </a:solidFill>
                <a:effectLst/>
                <a:latin typeface="unset"/>
              </a:rPr>
              <a:t>	Marcos de datos</a:t>
            </a:r>
            <a:endParaRPr lang="es-MX" sz="2000" b="1" i="0" dirty="0">
              <a:solidFill>
                <a:srgbClr val="1F1F1F"/>
              </a:solidFill>
              <a:effectLst/>
              <a:latin typeface="var(--cds-font-family-source-sans-pro)"/>
            </a:endParaRPr>
          </a:p>
          <a:p>
            <a:pPr algn="just"/>
            <a:r>
              <a:rPr lang="es-MX" sz="1800" b="0" i="0" dirty="0">
                <a:solidFill>
                  <a:srgbClr val="1F1F1F"/>
                </a:solidFill>
                <a:effectLst/>
                <a:latin typeface="Arial" panose="020B0604020202020204" pitchFamily="34" charset="0"/>
                <a:cs typeface="Arial" panose="020B0604020202020204" pitchFamily="34" charset="0"/>
              </a:rPr>
              <a:t>Los marcos de datos son la manera más común de almacenar y analizar datos en R, de modo que es importante comprender qué son y cómo se crean. Un </a:t>
            </a:r>
            <a:r>
              <a:rPr lang="es-MX" sz="1800" b="1" i="0" dirty="0">
                <a:solidFill>
                  <a:srgbClr val="1F1F1F"/>
                </a:solidFill>
                <a:effectLst/>
                <a:latin typeface="Arial" panose="020B0604020202020204" pitchFamily="34" charset="0"/>
                <a:cs typeface="Arial" panose="020B0604020202020204" pitchFamily="34" charset="0"/>
              </a:rPr>
              <a:t>marco de datos</a:t>
            </a:r>
            <a:r>
              <a:rPr lang="es-MX" sz="1800" b="0" i="0" dirty="0">
                <a:solidFill>
                  <a:srgbClr val="1F1F1F"/>
                </a:solidFill>
                <a:effectLst/>
                <a:latin typeface="Arial" panose="020B0604020202020204" pitchFamily="34" charset="0"/>
                <a:cs typeface="Arial" panose="020B0604020202020204" pitchFamily="34" charset="0"/>
              </a:rPr>
              <a:t> es un conjunto de columnas que contienen datos, que es similar a una hoja de cálculo o una tabla SQL. Cada columna tiene un nombre en la parte superior que representa una variable e incluye una observación por fila. Los marcos de datos ayudan a resumir los datos y ponerlos en un formato fácil de leer y usar. </a:t>
            </a:r>
          </a:p>
          <a:p>
            <a:pPr algn="l">
              <a:spcAft>
                <a:spcPts val="750"/>
              </a:spcAft>
              <a:buFont typeface="Arial" panose="020B0604020202020204" pitchFamily="34" charset="0"/>
              <a:buChar char="•"/>
            </a:pPr>
            <a:r>
              <a:rPr lang="es-MX" sz="1800" b="0" i="0" dirty="0">
                <a:solidFill>
                  <a:srgbClr val="1F1F1F"/>
                </a:solidFill>
                <a:effectLst/>
                <a:latin typeface="Arial" panose="020B0604020202020204" pitchFamily="34" charset="0"/>
                <a:cs typeface="Arial" panose="020B0604020202020204" pitchFamily="34" charset="0"/>
              </a:rPr>
              <a:t>Primero, se debe poner un nombre a las columnas. </a:t>
            </a:r>
          </a:p>
          <a:p>
            <a:pPr algn="l">
              <a:spcAft>
                <a:spcPts val="750"/>
              </a:spcAft>
              <a:buFont typeface="Arial" panose="020B0604020202020204" pitchFamily="34" charset="0"/>
              <a:buChar char="•"/>
            </a:pPr>
            <a:r>
              <a:rPr lang="es-MX" sz="1800" b="0" i="0" dirty="0">
                <a:solidFill>
                  <a:srgbClr val="1F1F1F"/>
                </a:solidFill>
                <a:effectLst/>
                <a:latin typeface="Arial" panose="020B0604020202020204" pitchFamily="34" charset="0"/>
                <a:cs typeface="Arial" panose="020B0604020202020204" pitchFamily="34" charset="0"/>
              </a:rPr>
              <a:t>Segundo, los marcos de datos incluyen muchos tipos diferentes de datos, por ejemplo, números, valores lógicos o caracteres.</a:t>
            </a:r>
          </a:p>
          <a:p>
            <a:pPr algn="l">
              <a:spcAft>
                <a:spcPts val="750"/>
              </a:spcAft>
              <a:buFont typeface="Arial" panose="020B0604020202020204" pitchFamily="34" charset="0"/>
              <a:buChar char="•"/>
            </a:pPr>
            <a:r>
              <a:rPr lang="es-MX" sz="1800" b="0" i="0" dirty="0">
                <a:solidFill>
                  <a:srgbClr val="1F1F1F"/>
                </a:solidFill>
                <a:effectLst/>
                <a:latin typeface="Arial" panose="020B0604020202020204" pitchFamily="34" charset="0"/>
                <a:cs typeface="Arial" panose="020B0604020202020204" pitchFamily="34" charset="0"/>
              </a:rPr>
              <a:t>Finalmente, los elementos en la misma columna deben ser de un mismo tipo.</a:t>
            </a:r>
          </a:p>
          <a:p>
            <a:pPr marL="0" indent="0">
              <a:buNone/>
            </a:pPr>
            <a:r>
              <a:rPr lang="es-MX" sz="1800" b="0" i="0" dirty="0">
                <a:solidFill>
                  <a:srgbClr val="1F1F1F"/>
                </a:solidFill>
                <a:effectLst/>
                <a:latin typeface="Arial" panose="020B0604020202020204" pitchFamily="34" charset="0"/>
                <a:cs typeface="Arial" panose="020B0604020202020204" pitchFamily="34" charset="0"/>
              </a:rPr>
              <a:t>Si necesitas crear manualmente un marco de datos en R, puedes utilizar la función </a:t>
            </a:r>
            <a:r>
              <a:rPr lang="es-MX" sz="1800" b="1" i="0" dirty="0" err="1">
                <a:solidFill>
                  <a:srgbClr val="1F1F1F"/>
                </a:solidFill>
                <a:effectLst/>
                <a:latin typeface="Arial" panose="020B0604020202020204" pitchFamily="34" charset="0"/>
                <a:cs typeface="Arial" panose="020B0604020202020204" pitchFamily="34" charset="0"/>
              </a:rPr>
              <a:t>date.frame</a:t>
            </a:r>
            <a:r>
              <a:rPr lang="es-MX" sz="1800" b="1" i="0" dirty="0">
                <a:solidFill>
                  <a:srgbClr val="1F1F1F"/>
                </a:solidFill>
                <a:effectLst/>
                <a:latin typeface="Arial" panose="020B0604020202020204" pitchFamily="34" charset="0"/>
                <a:cs typeface="Arial" panose="020B0604020202020204" pitchFamily="34" charset="0"/>
              </a:rPr>
              <a:t>()</a:t>
            </a:r>
            <a:r>
              <a:rPr lang="es-MX" sz="1800" b="0" i="0" dirty="0">
                <a:solidFill>
                  <a:srgbClr val="1F1F1F"/>
                </a:solidFill>
                <a:effectLst/>
                <a:latin typeface="Arial" panose="020B0604020202020204" pitchFamily="34" charset="0"/>
                <a:cs typeface="Arial" panose="020B0604020202020204" pitchFamily="34" charset="0"/>
              </a:rPr>
              <a:t>. La función </a:t>
            </a:r>
            <a:r>
              <a:rPr lang="es-MX" sz="1800" b="0" i="0" dirty="0" err="1">
                <a:solidFill>
                  <a:srgbClr val="1F1F1F"/>
                </a:solidFill>
                <a:effectLst/>
                <a:latin typeface="Arial" panose="020B0604020202020204" pitchFamily="34" charset="0"/>
                <a:cs typeface="Arial" panose="020B0604020202020204" pitchFamily="34" charset="0"/>
              </a:rPr>
              <a:t>data.frame</a:t>
            </a:r>
            <a:r>
              <a:rPr lang="es-MX" sz="1800" b="0" i="0" dirty="0">
                <a:solidFill>
                  <a:srgbClr val="1F1F1F"/>
                </a:solidFill>
                <a:effectLst/>
                <a:latin typeface="Arial" panose="020B0604020202020204" pitchFamily="34" charset="0"/>
                <a:cs typeface="Arial" panose="020B0604020202020204" pitchFamily="34" charset="0"/>
              </a:rPr>
              <a:t>() considera a los vectores como entradas. En el paréntesis, escribe el nombre de la columna, seguido de un signo igual y, luego, el vector que deseas escribir para esa columna. En este ejemplo, la columna </a:t>
            </a:r>
            <a:r>
              <a:rPr lang="es-MX" sz="1800" b="0" i="1" dirty="0">
                <a:solidFill>
                  <a:srgbClr val="1F1F1F"/>
                </a:solidFill>
                <a:effectLst/>
                <a:latin typeface="Arial" panose="020B0604020202020204" pitchFamily="34" charset="0"/>
                <a:cs typeface="Arial" panose="020B0604020202020204" pitchFamily="34" charset="0"/>
              </a:rPr>
              <a:t>x </a:t>
            </a:r>
            <a:r>
              <a:rPr lang="es-MX" sz="1800" b="0" i="0" dirty="0">
                <a:solidFill>
                  <a:srgbClr val="1F1F1F"/>
                </a:solidFill>
                <a:effectLst/>
                <a:latin typeface="Arial" panose="020B0604020202020204" pitchFamily="34" charset="0"/>
                <a:cs typeface="Arial" panose="020B0604020202020204" pitchFamily="34" charset="0"/>
              </a:rPr>
              <a:t>es un vector con elementos 1, 2 y 3 y la columna</a:t>
            </a:r>
            <a:r>
              <a:rPr lang="es-MX" sz="1800" b="0" i="1" dirty="0">
                <a:solidFill>
                  <a:srgbClr val="1F1F1F"/>
                </a:solidFill>
                <a:effectLst/>
                <a:latin typeface="Arial" panose="020B0604020202020204" pitchFamily="34" charset="0"/>
                <a:cs typeface="Arial" panose="020B0604020202020204" pitchFamily="34" charset="0"/>
              </a:rPr>
              <a:t> y</a:t>
            </a:r>
            <a:r>
              <a:rPr lang="es-MX" sz="1800" b="0" i="0" dirty="0">
                <a:solidFill>
                  <a:srgbClr val="1F1F1F"/>
                </a:solidFill>
                <a:effectLst/>
                <a:latin typeface="Arial" panose="020B0604020202020204" pitchFamily="34" charset="0"/>
                <a:cs typeface="Arial" panose="020B0604020202020204" pitchFamily="34" charset="0"/>
              </a:rPr>
              <a:t> es un vector con elementos 1.5, 5.5, 7.5. </a:t>
            </a:r>
          </a:p>
          <a:p>
            <a:pPr marL="0" indent="0">
              <a:buNone/>
            </a:pPr>
            <a:r>
              <a:rPr lang="es-MX" sz="1800" i="0" dirty="0" err="1">
                <a:solidFill>
                  <a:srgbClr val="1F1F1F"/>
                </a:solidFill>
                <a:effectLst/>
                <a:latin typeface="Courier"/>
              </a:rPr>
              <a:t>data.frame</a:t>
            </a:r>
            <a:r>
              <a:rPr lang="es-MX" sz="1800" i="0" dirty="0">
                <a:solidFill>
                  <a:srgbClr val="1F1F1F"/>
                </a:solidFill>
                <a:effectLst/>
                <a:latin typeface="Courier"/>
              </a:rPr>
              <a:t>(x = c(1, 2, 3) , y = c(1.5, 5.5, 7.5))</a:t>
            </a:r>
            <a:endParaRPr lang="es-MX"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512728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0C3B4F9B-46A9-BD1C-7711-DE5F9AFF81DB}"/>
              </a:ext>
            </a:extLst>
          </p:cNvPr>
          <p:cNvPicPr>
            <a:picLocks noChangeAspect="1"/>
          </p:cNvPicPr>
          <p:nvPr/>
        </p:nvPicPr>
        <p:blipFill>
          <a:blip r:embed="rId2"/>
          <a:stretch>
            <a:fillRect/>
          </a:stretch>
        </p:blipFill>
        <p:spPr>
          <a:xfrm>
            <a:off x="253416" y="224867"/>
            <a:ext cx="5948594" cy="4182345"/>
          </a:xfrm>
          <a:prstGeom prst="rect">
            <a:avLst/>
          </a:prstGeom>
        </p:spPr>
      </p:pic>
      <p:pic>
        <p:nvPicPr>
          <p:cNvPr id="7" name="Imagen 6">
            <a:extLst>
              <a:ext uri="{FF2B5EF4-FFF2-40B4-BE49-F238E27FC236}">
                <a16:creationId xmlns:a16="http://schemas.microsoft.com/office/drawing/2014/main" id="{41015F31-4284-6265-506D-6DE5A2651E8B}"/>
              </a:ext>
            </a:extLst>
          </p:cNvPr>
          <p:cNvPicPr>
            <a:picLocks noChangeAspect="1"/>
          </p:cNvPicPr>
          <p:nvPr/>
        </p:nvPicPr>
        <p:blipFill>
          <a:blip r:embed="rId3"/>
          <a:stretch>
            <a:fillRect/>
          </a:stretch>
        </p:blipFill>
        <p:spPr>
          <a:xfrm>
            <a:off x="4015604" y="4024741"/>
            <a:ext cx="7922980" cy="2525782"/>
          </a:xfrm>
          <a:prstGeom prst="rect">
            <a:avLst/>
          </a:prstGeom>
        </p:spPr>
      </p:pic>
      <p:pic>
        <p:nvPicPr>
          <p:cNvPr id="9" name="Imagen 8">
            <a:extLst>
              <a:ext uri="{FF2B5EF4-FFF2-40B4-BE49-F238E27FC236}">
                <a16:creationId xmlns:a16="http://schemas.microsoft.com/office/drawing/2014/main" id="{0C586A59-41FE-DB35-069B-DD08EC1B9413}"/>
              </a:ext>
            </a:extLst>
          </p:cNvPr>
          <p:cNvPicPr>
            <a:picLocks noChangeAspect="1"/>
          </p:cNvPicPr>
          <p:nvPr/>
        </p:nvPicPr>
        <p:blipFill>
          <a:blip r:embed="rId4"/>
          <a:stretch>
            <a:fillRect/>
          </a:stretch>
        </p:blipFill>
        <p:spPr>
          <a:xfrm>
            <a:off x="5397955" y="307477"/>
            <a:ext cx="6794045" cy="1277779"/>
          </a:xfrm>
          <a:prstGeom prst="rect">
            <a:avLst/>
          </a:prstGeom>
        </p:spPr>
      </p:pic>
    </p:spTree>
    <p:extLst>
      <p:ext uri="{BB962C8B-B14F-4D97-AF65-F5344CB8AC3E}">
        <p14:creationId xmlns:p14="http://schemas.microsoft.com/office/powerpoint/2010/main" val="36101828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7A80F3B0-F0C3-D60C-CF0A-A0CD6E8AB295}"/>
              </a:ext>
            </a:extLst>
          </p:cNvPr>
          <p:cNvSpPr>
            <a:spLocks noGrp="1"/>
          </p:cNvSpPr>
          <p:nvPr>
            <p:ph idx="1"/>
          </p:nvPr>
        </p:nvSpPr>
        <p:spPr>
          <a:xfrm>
            <a:off x="327211" y="494367"/>
            <a:ext cx="2133599" cy="5869266"/>
          </a:xfrm>
        </p:spPr>
        <p:txBody>
          <a:bodyPr/>
          <a:lstStyle/>
          <a:p>
            <a:pPr marL="0" indent="0">
              <a:buNone/>
            </a:pPr>
            <a:r>
              <a:rPr lang="es-MX" dirty="0">
                <a:solidFill>
                  <a:schemeClr val="accent3">
                    <a:lumMod val="60000"/>
                    <a:lumOff val="40000"/>
                  </a:schemeClr>
                </a:solidFill>
              </a:rPr>
              <a:t>#</a:t>
            </a:r>
          </a:p>
          <a:p>
            <a:pPr marL="0" indent="0">
              <a:buNone/>
            </a:pPr>
            <a:r>
              <a:rPr lang="es-MX" dirty="0">
                <a:solidFill>
                  <a:schemeClr val="accent3">
                    <a:lumMod val="60000"/>
                    <a:lumOff val="40000"/>
                  </a:schemeClr>
                </a:solidFill>
              </a:rPr>
              <a:t>?</a:t>
            </a:r>
            <a:r>
              <a:rPr lang="es-MX" dirty="0" err="1">
                <a:solidFill>
                  <a:schemeClr val="accent3">
                    <a:lumMod val="60000"/>
                    <a:lumOff val="40000"/>
                  </a:schemeClr>
                </a:solidFill>
              </a:rPr>
              <a:t>txt</a:t>
            </a:r>
            <a:endParaRPr lang="es-MX" dirty="0">
              <a:solidFill>
                <a:schemeClr val="accent3">
                  <a:lumMod val="60000"/>
                  <a:lumOff val="40000"/>
                </a:schemeClr>
              </a:solidFill>
            </a:endParaRPr>
          </a:p>
          <a:p>
            <a:pPr marL="0" indent="0">
              <a:buNone/>
            </a:pPr>
            <a:r>
              <a:rPr lang="es-MX" dirty="0">
                <a:solidFill>
                  <a:schemeClr val="accent3">
                    <a:lumMod val="60000"/>
                    <a:lumOff val="40000"/>
                  </a:schemeClr>
                </a:solidFill>
              </a:rPr>
              <a:t>X &lt;- </a:t>
            </a:r>
          </a:p>
          <a:p>
            <a:pPr marL="0" indent="0">
              <a:buNone/>
            </a:pPr>
            <a:r>
              <a:rPr lang="es-MX" dirty="0">
                <a:solidFill>
                  <a:schemeClr val="accent3">
                    <a:lumMod val="60000"/>
                    <a:lumOff val="40000"/>
                  </a:schemeClr>
                </a:solidFill>
              </a:rPr>
              <a:t>c()</a:t>
            </a:r>
          </a:p>
          <a:p>
            <a:pPr marL="0" indent="0">
              <a:buNone/>
            </a:pPr>
            <a:r>
              <a:rPr lang="es-MX" dirty="0" err="1">
                <a:solidFill>
                  <a:schemeClr val="accent3">
                    <a:lumMod val="60000"/>
                    <a:lumOff val="40000"/>
                  </a:schemeClr>
                </a:solidFill>
              </a:rPr>
              <a:t>typeof</a:t>
            </a:r>
            <a:r>
              <a:rPr lang="es-MX" dirty="0">
                <a:solidFill>
                  <a:schemeClr val="accent3">
                    <a:lumMod val="60000"/>
                    <a:lumOff val="40000"/>
                  </a:schemeClr>
                </a:solidFill>
              </a:rPr>
              <a:t>()</a:t>
            </a:r>
          </a:p>
          <a:p>
            <a:pPr marL="0" indent="0">
              <a:buNone/>
            </a:pPr>
            <a:r>
              <a:rPr lang="es-MX" dirty="0" err="1">
                <a:solidFill>
                  <a:schemeClr val="accent3">
                    <a:lumMod val="60000"/>
                    <a:lumOff val="40000"/>
                  </a:schemeClr>
                </a:solidFill>
              </a:rPr>
              <a:t>length</a:t>
            </a:r>
            <a:r>
              <a:rPr lang="es-MX" dirty="0">
                <a:solidFill>
                  <a:schemeClr val="accent3">
                    <a:lumMod val="60000"/>
                    <a:lumOff val="40000"/>
                  </a:schemeClr>
                </a:solidFill>
              </a:rPr>
              <a:t>()</a:t>
            </a:r>
          </a:p>
          <a:p>
            <a:pPr marL="0" indent="0">
              <a:buNone/>
            </a:pPr>
            <a:r>
              <a:rPr lang="es-MX" dirty="0" err="1">
                <a:solidFill>
                  <a:schemeClr val="accent3">
                    <a:lumMod val="60000"/>
                    <a:lumOff val="40000"/>
                  </a:schemeClr>
                </a:solidFill>
              </a:rPr>
              <a:t>names</a:t>
            </a:r>
            <a:r>
              <a:rPr lang="es-MX" dirty="0">
                <a:solidFill>
                  <a:schemeClr val="accent3">
                    <a:lumMod val="60000"/>
                    <a:lumOff val="40000"/>
                  </a:schemeClr>
                </a:solidFill>
              </a:rPr>
              <a:t>()</a:t>
            </a:r>
          </a:p>
          <a:p>
            <a:pPr marL="0" indent="0">
              <a:buNone/>
            </a:pPr>
            <a:r>
              <a:rPr lang="es-MX" dirty="0" err="1">
                <a:solidFill>
                  <a:schemeClr val="accent3">
                    <a:lumMod val="60000"/>
                    <a:lumOff val="40000"/>
                  </a:schemeClr>
                </a:solidFill>
              </a:rPr>
              <a:t>List</a:t>
            </a:r>
            <a:r>
              <a:rPr lang="es-MX" dirty="0">
                <a:solidFill>
                  <a:schemeClr val="accent3">
                    <a:lumMod val="60000"/>
                    <a:lumOff val="40000"/>
                  </a:schemeClr>
                </a:solidFill>
              </a:rPr>
              <a:t>()</a:t>
            </a:r>
          </a:p>
          <a:p>
            <a:pPr marL="0" indent="0">
              <a:buNone/>
            </a:pPr>
            <a:r>
              <a:rPr lang="es-MX" dirty="0" err="1">
                <a:solidFill>
                  <a:schemeClr val="accent3">
                    <a:lumMod val="60000"/>
                    <a:lumOff val="40000"/>
                  </a:schemeClr>
                </a:solidFill>
              </a:rPr>
              <a:t>Str</a:t>
            </a:r>
            <a:r>
              <a:rPr lang="es-MX" dirty="0">
                <a:solidFill>
                  <a:schemeClr val="accent3">
                    <a:lumMod val="60000"/>
                    <a:lumOff val="40000"/>
                  </a:schemeClr>
                </a:solidFill>
              </a:rPr>
              <a:t>()</a:t>
            </a:r>
          </a:p>
          <a:p>
            <a:pPr marL="0" indent="0">
              <a:buNone/>
            </a:pPr>
            <a:r>
              <a:rPr lang="es-MX" dirty="0" err="1">
                <a:solidFill>
                  <a:schemeClr val="accent3">
                    <a:lumMod val="60000"/>
                    <a:lumOff val="40000"/>
                  </a:schemeClr>
                </a:solidFill>
              </a:rPr>
              <a:t>Today</a:t>
            </a:r>
            <a:r>
              <a:rPr lang="es-MX" dirty="0">
                <a:solidFill>
                  <a:schemeClr val="accent3">
                    <a:lumMod val="60000"/>
                    <a:lumOff val="40000"/>
                  </a:schemeClr>
                </a:solidFill>
              </a:rPr>
              <a:t>()</a:t>
            </a:r>
          </a:p>
          <a:p>
            <a:pPr marL="0" indent="0">
              <a:buNone/>
            </a:pPr>
            <a:r>
              <a:rPr lang="es-MX" dirty="0" err="1">
                <a:solidFill>
                  <a:schemeClr val="accent3">
                    <a:lumMod val="60000"/>
                    <a:lumOff val="40000"/>
                  </a:schemeClr>
                </a:solidFill>
              </a:rPr>
              <a:t>Now</a:t>
            </a:r>
            <a:r>
              <a:rPr lang="es-MX" dirty="0">
                <a:solidFill>
                  <a:schemeClr val="accent3">
                    <a:lumMod val="60000"/>
                    <a:lumOff val="40000"/>
                  </a:schemeClr>
                </a:solidFill>
              </a:rPr>
              <a:t>()</a:t>
            </a:r>
          </a:p>
        </p:txBody>
      </p:sp>
      <p:sp>
        <p:nvSpPr>
          <p:cNvPr id="4" name="Marcador de contenido 2">
            <a:extLst>
              <a:ext uri="{FF2B5EF4-FFF2-40B4-BE49-F238E27FC236}">
                <a16:creationId xmlns:a16="http://schemas.microsoft.com/office/drawing/2014/main" id="{F1116B0C-7921-0544-ECD8-44A20222C3A9}"/>
              </a:ext>
            </a:extLst>
          </p:cNvPr>
          <p:cNvSpPr txBox="1">
            <a:spLocks/>
          </p:cNvSpPr>
          <p:nvPr/>
        </p:nvSpPr>
        <p:spPr>
          <a:xfrm>
            <a:off x="1896037" y="494367"/>
            <a:ext cx="6118410" cy="574506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s-MX" dirty="0"/>
              <a:t>Comentario</a:t>
            </a:r>
          </a:p>
          <a:p>
            <a:pPr marL="0" indent="0">
              <a:buFont typeface="Arial" panose="020B0604020202020204" pitchFamily="34" charset="0"/>
              <a:buNone/>
            </a:pPr>
            <a:r>
              <a:rPr lang="es-MX" dirty="0"/>
              <a:t>Ayuda</a:t>
            </a:r>
          </a:p>
          <a:p>
            <a:pPr marL="0" indent="0">
              <a:buFont typeface="Arial" panose="020B0604020202020204" pitchFamily="34" charset="0"/>
              <a:buNone/>
            </a:pPr>
            <a:r>
              <a:rPr lang="es-MX" dirty="0"/>
              <a:t>Variable</a:t>
            </a:r>
          </a:p>
          <a:p>
            <a:pPr marL="0" indent="0">
              <a:buFont typeface="Arial" panose="020B0604020202020204" pitchFamily="34" charset="0"/>
              <a:buNone/>
            </a:pPr>
            <a:r>
              <a:rPr lang="es-MX" dirty="0"/>
              <a:t>vector</a:t>
            </a:r>
          </a:p>
          <a:p>
            <a:pPr marL="0" indent="0">
              <a:buFont typeface="Arial" panose="020B0604020202020204" pitchFamily="34" charset="0"/>
              <a:buNone/>
            </a:pPr>
            <a:r>
              <a:rPr lang="es-MX" dirty="0"/>
              <a:t>Tipo de dato</a:t>
            </a:r>
          </a:p>
          <a:p>
            <a:pPr marL="0" indent="0">
              <a:buFont typeface="Arial" panose="020B0604020202020204" pitchFamily="34" charset="0"/>
              <a:buNone/>
            </a:pPr>
            <a:r>
              <a:rPr lang="es-MX" dirty="0"/>
              <a:t>Longitud</a:t>
            </a:r>
          </a:p>
          <a:p>
            <a:pPr marL="0" indent="0">
              <a:buFont typeface="Arial" panose="020B0604020202020204" pitchFamily="34" charset="0"/>
              <a:buNone/>
            </a:pPr>
            <a:r>
              <a:rPr lang="es-MX" dirty="0"/>
              <a:t>Nombre a cada elemento de vector</a:t>
            </a:r>
          </a:p>
          <a:p>
            <a:pPr marL="0" indent="0">
              <a:buFont typeface="Arial" panose="020B0604020202020204" pitchFamily="34" charset="0"/>
              <a:buNone/>
            </a:pPr>
            <a:r>
              <a:rPr lang="es-MX" dirty="0"/>
              <a:t>Creas una lista</a:t>
            </a:r>
          </a:p>
          <a:p>
            <a:pPr marL="0" indent="0">
              <a:buFont typeface="Arial" panose="020B0604020202020204" pitchFamily="34" charset="0"/>
              <a:buNone/>
            </a:pPr>
            <a:r>
              <a:rPr lang="es-MX" dirty="0"/>
              <a:t>Conocer el tipo de datos de una lista</a:t>
            </a:r>
          </a:p>
          <a:p>
            <a:pPr marL="0" indent="0">
              <a:buFont typeface="Arial" panose="020B0604020202020204" pitchFamily="34" charset="0"/>
              <a:buNone/>
            </a:pPr>
            <a:r>
              <a:rPr lang="es-MX" dirty="0"/>
              <a:t>Fecha actual</a:t>
            </a:r>
          </a:p>
          <a:p>
            <a:pPr marL="0" indent="0">
              <a:buFont typeface="Arial" panose="020B0604020202020204" pitchFamily="34" charset="0"/>
              <a:buNone/>
            </a:pPr>
            <a:r>
              <a:rPr lang="es-MX" dirty="0"/>
              <a:t>Fecha y hora</a:t>
            </a:r>
          </a:p>
        </p:txBody>
      </p:sp>
    </p:spTree>
    <p:extLst>
      <p:ext uri="{BB962C8B-B14F-4D97-AF65-F5344CB8AC3E}">
        <p14:creationId xmlns:p14="http://schemas.microsoft.com/office/powerpoint/2010/main" val="28566960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A518E12E-57ED-2F21-F01B-E6954E536F28}"/>
              </a:ext>
            </a:extLst>
          </p:cNvPr>
          <p:cNvSpPr>
            <a:spLocks noGrp="1"/>
          </p:cNvSpPr>
          <p:nvPr>
            <p:ph idx="1"/>
          </p:nvPr>
        </p:nvSpPr>
        <p:spPr>
          <a:xfrm>
            <a:off x="363069" y="319554"/>
            <a:ext cx="11255189" cy="6202270"/>
          </a:xfrm>
        </p:spPr>
        <p:txBody>
          <a:bodyPr>
            <a:normAutofit lnSpcReduction="10000"/>
          </a:bodyPr>
          <a:lstStyle/>
          <a:p>
            <a:pPr marL="0" indent="0" algn="l">
              <a:buNone/>
            </a:pPr>
            <a:r>
              <a:rPr lang="es-MX" sz="2400" b="1" dirty="0">
                <a:solidFill>
                  <a:srgbClr val="1F1F1F"/>
                </a:solidFill>
                <a:latin typeface="unset"/>
              </a:rPr>
              <a:t>			P</a:t>
            </a:r>
            <a:r>
              <a:rPr lang="es-MX" sz="2400" b="1" i="0" dirty="0">
                <a:solidFill>
                  <a:srgbClr val="1F1F1F"/>
                </a:solidFill>
                <a:effectLst/>
                <a:latin typeface="unset"/>
              </a:rPr>
              <a:t>aquete </a:t>
            </a:r>
            <a:r>
              <a:rPr lang="es-MX" sz="2400" b="1" i="0" dirty="0" err="1">
                <a:solidFill>
                  <a:srgbClr val="1F1F1F"/>
                </a:solidFill>
                <a:effectLst/>
                <a:latin typeface="unset"/>
              </a:rPr>
              <a:t>readxl</a:t>
            </a:r>
            <a:endParaRPr lang="es-MX" sz="2400" b="1" i="0" dirty="0">
              <a:solidFill>
                <a:srgbClr val="1F1F1F"/>
              </a:solidFill>
              <a:effectLst/>
              <a:latin typeface="var(--cds-font-family-source-sans-pro)"/>
            </a:endParaRPr>
          </a:p>
          <a:p>
            <a:pPr algn="l"/>
            <a:r>
              <a:rPr lang="es-MX" sz="2400" b="0" i="0" dirty="0">
                <a:solidFill>
                  <a:srgbClr val="1F1F1F"/>
                </a:solidFill>
                <a:effectLst/>
                <a:latin typeface="var(--cds-font-family-source-sans-pro)"/>
              </a:rPr>
              <a:t>Para importar datos de hojas de cálculo a R, puedes utilizar el paquete </a:t>
            </a:r>
            <a:r>
              <a:rPr lang="es-MX" sz="2400" b="0" i="0" dirty="0" err="1">
                <a:solidFill>
                  <a:srgbClr val="1F1F1F"/>
                </a:solidFill>
                <a:effectLst/>
                <a:latin typeface="var(--cds-font-family-source-sans-pro)"/>
              </a:rPr>
              <a:t>readxl</a:t>
            </a:r>
            <a:r>
              <a:rPr lang="es-MX" sz="2400" b="0" i="0" dirty="0">
                <a:solidFill>
                  <a:srgbClr val="1F1F1F"/>
                </a:solidFill>
                <a:effectLst/>
                <a:latin typeface="var(--cds-font-family-source-sans-pro)"/>
              </a:rPr>
              <a:t>. El paquete </a:t>
            </a:r>
            <a:r>
              <a:rPr lang="es-MX" sz="2400" b="0" i="0" dirty="0" err="1">
                <a:solidFill>
                  <a:srgbClr val="1F1F1F"/>
                </a:solidFill>
                <a:effectLst/>
                <a:latin typeface="var(--cds-font-family-source-sans-pro)"/>
              </a:rPr>
              <a:t>readxl</a:t>
            </a:r>
            <a:r>
              <a:rPr lang="es-MX" sz="2400" b="0" i="0" dirty="0">
                <a:solidFill>
                  <a:srgbClr val="1F1F1F"/>
                </a:solidFill>
                <a:effectLst/>
                <a:latin typeface="var(--cds-font-family-source-sans-pro)"/>
              </a:rPr>
              <a:t> facilita la transferencia de datos de Excel a R. </a:t>
            </a:r>
            <a:r>
              <a:rPr lang="es-MX" sz="2400" b="0" i="0" dirty="0" err="1">
                <a:solidFill>
                  <a:srgbClr val="1F1F1F"/>
                </a:solidFill>
                <a:effectLst/>
                <a:latin typeface="var(--cds-font-family-source-sans-pro)"/>
              </a:rPr>
              <a:t>Readxl</a:t>
            </a:r>
            <a:r>
              <a:rPr lang="es-MX" sz="2400" b="0" i="0" dirty="0">
                <a:solidFill>
                  <a:srgbClr val="1F1F1F"/>
                </a:solidFill>
                <a:effectLst/>
                <a:latin typeface="var(--cds-font-family-source-sans-pro)"/>
              </a:rPr>
              <a:t> admite tanto el formato de archivo .xls heredado como el moderno formato de archivo .xlsx basado en </a:t>
            </a:r>
            <a:r>
              <a:rPr lang="es-MX" sz="2400" b="0" i="0" dirty="0" err="1">
                <a:solidFill>
                  <a:srgbClr val="1F1F1F"/>
                </a:solidFill>
                <a:effectLst/>
                <a:latin typeface="var(--cds-font-family-source-sans-pro)"/>
              </a:rPr>
              <a:t>xml</a:t>
            </a:r>
            <a:r>
              <a:rPr lang="es-MX" sz="2400" b="0" i="0" dirty="0">
                <a:solidFill>
                  <a:srgbClr val="1F1F1F"/>
                </a:solidFill>
                <a:effectLst/>
                <a:latin typeface="var(--cds-font-family-source-sans-pro)"/>
              </a:rPr>
              <a:t>. </a:t>
            </a:r>
          </a:p>
          <a:p>
            <a:pPr algn="l"/>
            <a:r>
              <a:rPr lang="es-MX" sz="2400" b="0" i="0" dirty="0">
                <a:solidFill>
                  <a:srgbClr val="1F1F1F"/>
                </a:solidFill>
                <a:effectLst/>
                <a:latin typeface="var(--cds-font-family-source-sans-pro)"/>
              </a:rPr>
              <a:t>El paquete </a:t>
            </a:r>
            <a:r>
              <a:rPr lang="es-MX" sz="2400" b="0" i="0" dirty="0" err="1">
                <a:solidFill>
                  <a:srgbClr val="1F1F1F"/>
                </a:solidFill>
                <a:effectLst/>
                <a:latin typeface="var(--cds-font-family-source-sans-pro)"/>
              </a:rPr>
              <a:t>readxl</a:t>
            </a:r>
            <a:r>
              <a:rPr lang="es-MX" sz="2400" b="0" i="0" dirty="0">
                <a:solidFill>
                  <a:srgbClr val="1F1F1F"/>
                </a:solidFill>
                <a:effectLst/>
                <a:latin typeface="var(--cds-font-family-source-sans-pro)"/>
              </a:rPr>
              <a:t> forma parte de </a:t>
            </a:r>
            <a:r>
              <a:rPr lang="es-MX" sz="2400" b="0" i="0" dirty="0" err="1">
                <a:solidFill>
                  <a:srgbClr val="1F1F1F"/>
                </a:solidFill>
                <a:effectLst/>
                <a:latin typeface="var(--cds-font-family-source-sans-pro)"/>
              </a:rPr>
              <a:t>tidyverse</a:t>
            </a:r>
            <a:r>
              <a:rPr lang="es-MX" sz="2400" b="0" i="0" dirty="0">
                <a:solidFill>
                  <a:srgbClr val="1F1F1F"/>
                </a:solidFill>
                <a:effectLst/>
                <a:latin typeface="var(--cds-font-family-source-sans-pro)"/>
              </a:rPr>
              <a:t>, pero no es un paquete </a:t>
            </a:r>
            <a:r>
              <a:rPr lang="es-MX" sz="2400" b="0" i="1" dirty="0">
                <a:solidFill>
                  <a:srgbClr val="1F1F1F"/>
                </a:solidFill>
                <a:effectLst/>
                <a:latin typeface="var(--cds-font-family-source-sans-pro)"/>
              </a:rPr>
              <a:t>núcleo </a:t>
            </a:r>
            <a:r>
              <a:rPr lang="es-MX" sz="2400" b="0" i="0" dirty="0">
                <a:solidFill>
                  <a:srgbClr val="1F1F1F"/>
                </a:solidFill>
                <a:effectLst/>
                <a:latin typeface="var(--cds-font-family-source-sans-pro)"/>
              </a:rPr>
              <a:t>de </a:t>
            </a:r>
            <a:r>
              <a:rPr lang="es-MX" sz="2400" b="0" i="0" dirty="0" err="1">
                <a:solidFill>
                  <a:srgbClr val="1F1F1F"/>
                </a:solidFill>
                <a:effectLst/>
                <a:latin typeface="var(--cds-font-family-source-sans-pro)"/>
              </a:rPr>
              <a:t>tidyverse</a:t>
            </a:r>
            <a:r>
              <a:rPr lang="es-MX" sz="2400" b="0" i="0" dirty="0">
                <a:solidFill>
                  <a:srgbClr val="1F1F1F"/>
                </a:solidFill>
                <a:effectLst/>
                <a:latin typeface="var(--cds-font-family-source-sans-pro)"/>
              </a:rPr>
              <a:t>, por lo que es necesario cargar </a:t>
            </a:r>
            <a:r>
              <a:rPr lang="es-MX" sz="2400" b="0" i="0" dirty="0" err="1">
                <a:solidFill>
                  <a:srgbClr val="1F1F1F"/>
                </a:solidFill>
                <a:effectLst/>
                <a:latin typeface="var(--cds-font-family-source-sans-pro)"/>
              </a:rPr>
              <a:t>readxl</a:t>
            </a:r>
            <a:r>
              <a:rPr lang="es-MX" sz="2400" b="0" i="0" dirty="0">
                <a:solidFill>
                  <a:srgbClr val="1F1F1F"/>
                </a:solidFill>
                <a:effectLst/>
                <a:latin typeface="var(--cds-font-family-source-sans-pro)"/>
              </a:rPr>
              <a:t> en R mediante el uso de la función </a:t>
            </a:r>
            <a:r>
              <a:rPr lang="es-MX" sz="2400" b="0" i="0" dirty="0" err="1">
                <a:solidFill>
                  <a:srgbClr val="1F1F1F"/>
                </a:solidFill>
                <a:effectLst/>
                <a:latin typeface="var(--cds-font-family-source-sans-pro)"/>
              </a:rPr>
              <a:t>library</a:t>
            </a:r>
            <a:r>
              <a:rPr lang="es-MX" sz="2400" b="0" i="0" dirty="0">
                <a:solidFill>
                  <a:srgbClr val="1F1F1F"/>
                </a:solidFill>
                <a:effectLst/>
                <a:latin typeface="var(--cds-font-family-source-sans-pro)"/>
              </a:rPr>
              <a:t>().  </a:t>
            </a:r>
          </a:p>
          <a:p>
            <a:pPr marL="0" indent="0" algn="l">
              <a:buNone/>
            </a:pPr>
            <a:r>
              <a:rPr lang="es-MX" sz="2400" b="1" i="0" dirty="0" err="1">
                <a:solidFill>
                  <a:srgbClr val="1F1F1F"/>
                </a:solidFill>
                <a:effectLst/>
                <a:latin typeface="Courier"/>
              </a:rPr>
              <a:t>library</a:t>
            </a:r>
            <a:r>
              <a:rPr lang="es-MX" sz="2400" b="1" i="0" dirty="0">
                <a:solidFill>
                  <a:srgbClr val="1F1F1F"/>
                </a:solidFill>
                <a:effectLst/>
                <a:latin typeface="Courier"/>
              </a:rPr>
              <a:t>(</a:t>
            </a:r>
            <a:r>
              <a:rPr lang="es-MX" sz="2400" b="1" i="0" dirty="0" err="1">
                <a:solidFill>
                  <a:srgbClr val="1F1F1F"/>
                </a:solidFill>
                <a:effectLst/>
                <a:latin typeface="Courier"/>
              </a:rPr>
              <a:t>readxl</a:t>
            </a:r>
            <a:r>
              <a:rPr lang="es-MX" sz="2400" b="1" i="0" dirty="0">
                <a:solidFill>
                  <a:srgbClr val="1F1F1F"/>
                </a:solidFill>
                <a:effectLst/>
                <a:latin typeface="Courier"/>
              </a:rPr>
              <a:t>)</a:t>
            </a:r>
            <a:endParaRPr lang="es-MX" sz="2400" dirty="0"/>
          </a:p>
          <a:p>
            <a:pPr marL="0" indent="0" algn="l">
              <a:buNone/>
            </a:pPr>
            <a:r>
              <a:rPr lang="es-MX" sz="2000" b="1" i="0" dirty="0" err="1">
                <a:solidFill>
                  <a:srgbClr val="1F1F1F"/>
                </a:solidFill>
                <a:effectLst/>
                <a:latin typeface="Courier"/>
              </a:rPr>
              <a:t>read_excel</a:t>
            </a:r>
            <a:r>
              <a:rPr lang="es-MX" sz="2000" b="1" i="0" dirty="0">
                <a:solidFill>
                  <a:srgbClr val="1F1F1F"/>
                </a:solidFill>
                <a:effectLst/>
                <a:latin typeface="Courier"/>
              </a:rPr>
              <a:t>(</a:t>
            </a:r>
            <a:r>
              <a:rPr lang="es-MX" sz="2000" b="1" i="0" dirty="0" err="1">
                <a:solidFill>
                  <a:srgbClr val="1F1F1F"/>
                </a:solidFill>
                <a:effectLst/>
                <a:latin typeface="Courier"/>
              </a:rPr>
              <a:t>readxl_example</a:t>
            </a:r>
            <a:r>
              <a:rPr lang="es-MX" sz="2000" b="1" i="0" dirty="0">
                <a:solidFill>
                  <a:srgbClr val="1F1F1F"/>
                </a:solidFill>
                <a:effectLst/>
                <a:latin typeface="Courier"/>
              </a:rPr>
              <a:t>("type-me.xlsx"))</a:t>
            </a:r>
            <a:endParaRPr lang="es-MX" sz="2000" b="0" i="0" dirty="0">
              <a:solidFill>
                <a:srgbClr val="1F1F1F"/>
              </a:solidFill>
              <a:effectLst/>
              <a:latin typeface="var(--cds-font-family-source-sans-pro)"/>
            </a:endParaRPr>
          </a:p>
          <a:p>
            <a:pPr marL="0" indent="0" algn="l">
              <a:buNone/>
            </a:pPr>
            <a:r>
              <a:rPr lang="es-MX" sz="2000" b="0" i="0" dirty="0">
                <a:solidFill>
                  <a:srgbClr val="1F1F1F"/>
                </a:solidFill>
                <a:effectLst/>
                <a:latin typeface="var(--cds-font-family-source-sans-pro)"/>
              </a:rPr>
              <a:t>Puedes usar la función</a:t>
            </a:r>
            <a:r>
              <a:rPr lang="es-MX" sz="2000" b="0" i="0" u="sng" dirty="0">
                <a:solidFill>
                  <a:srgbClr val="1F1F1F"/>
                </a:solidFill>
                <a:effectLst/>
                <a:latin typeface="var(--cds-font-family-source-sans-pro)"/>
                <a:hlinkClick r:id="rId2"/>
              </a:rPr>
              <a:t> </a:t>
            </a:r>
            <a:r>
              <a:rPr lang="es-MX" sz="2000" b="0" i="0" u="sng" dirty="0" err="1">
                <a:solidFill>
                  <a:srgbClr val="1F1F1F"/>
                </a:solidFill>
                <a:effectLst/>
                <a:latin typeface="var(--cds-font-family-source-sans-pro)"/>
                <a:hlinkClick r:id="rId2"/>
              </a:rPr>
              <a:t>excel_sheets</a:t>
            </a:r>
            <a:r>
              <a:rPr lang="es-MX" sz="2000" b="0" i="0" u="sng" dirty="0">
                <a:solidFill>
                  <a:srgbClr val="1F1F1F"/>
                </a:solidFill>
                <a:effectLst/>
                <a:latin typeface="var(--cds-font-family-source-sans-pro)"/>
                <a:hlinkClick r:id="rId2"/>
              </a:rPr>
              <a:t>()</a:t>
            </a:r>
            <a:r>
              <a:rPr lang="es-MX" sz="2000" b="0" i="0" dirty="0">
                <a:solidFill>
                  <a:srgbClr val="1F1F1F"/>
                </a:solidFill>
                <a:effectLst/>
                <a:latin typeface="var(--cds-font-family-source-sans-pro)"/>
              </a:rPr>
              <a:t> para listar los nombres de las hojas individuales. </a:t>
            </a:r>
          </a:p>
          <a:p>
            <a:pPr marL="0" indent="0" algn="l">
              <a:buNone/>
            </a:pPr>
            <a:r>
              <a:rPr lang="es-MX" sz="2000" b="1" i="0" dirty="0">
                <a:solidFill>
                  <a:srgbClr val="1F1F1F"/>
                </a:solidFill>
                <a:effectLst/>
                <a:latin typeface="unset"/>
              </a:rPr>
              <a:t> </a:t>
            </a:r>
            <a:r>
              <a:rPr lang="es-MX" sz="2000" b="1" i="0" dirty="0" err="1">
                <a:solidFill>
                  <a:srgbClr val="1F1F1F"/>
                </a:solidFill>
                <a:effectLst/>
                <a:latin typeface="Courier"/>
              </a:rPr>
              <a:t>excel_sheets</a:t>
            </a:r>
            <a:r>
              <a:rPr lang="es-MX" sz="2000" b="1" i="0" dirty="0">
                <a:solidFill>
                  <a:srgbClr val="1F1F1F"/>
                </a:solidFill>
                <a:effectLst/>
                <a:latin typeface="Courier"/>
              </a:rPr>
              <a:t>(</a:t>
            </a:r>
            <a:r>
              <a:rPr lang="es-MX" sz="2000" b="1" i="0" dirty="0" err="1">
                <a:solidFill>
                  <a:srgbClr val="1F1F1F"/>
                </a:solidFill>
                <a:effectLst/>
                <a:latin typeface="Courier"/>
              </a:rPr>
              <a:t>readxl_example</a:t>
            </a:r>
            <a:r>
              <a:rPr lang="es-MX" sz="2000" b="1" i="0" dirty="0">
                <a:solidFill>
                  <a:srgbClr val="1F1F1F"/>
                </a:solidFill>
                <a:effectLst/>
                <a:latin typeface="Courier"/>
              </a:rPr>
              <a:t>("type-me.xlsx"))</a:t>
            </a:r>
          </a:p>
          <a:p>
            <a:pPr marL="0" indent="0" algn="l">
              <a:buNone/>
            </a:pPr>
            <a:r>
              <a:rPr lang="es-MX" sz="1400" b="1" i="0" dirty="0">
                <a:solidFill>
                  <a:srgbClr val="1F1F1F"/>
                </a:solidFill>
                <a:effectLst/>
                <a:latin typeface="unset"/>
              </a:rPr>
              <a:t>	</a:t>
            </a:r>
            <a:r>
              <a:rPr lang="es-MX" sz="1800" b="1" i="0" dirty="0">
                <a:solidFill>
                  <a:srgbClr val="1F1F1F"/>
                </a:solidFill>
                <a:effectLst/>
                <a:latin typeface="unset"/>
              </a:rPr>
              <a:t>	Recursos adicionales</a:t>
            </a:r>
            <a:endParaRPr lang="es-MX" sz="1800" b="1" i="0" dirty="0">
              <a:solidFill>
                <a:srgbClr val="1F1F1F"/>
              </a:solidFill>
              <a:effectLst/>
              <a:latin typeface="var(--cds-font-family-source-sans-pro)"/>
            </a:endParaRPr>
          </a:p>
          <a:p>
            <a:pPr algn="l">
              <a:spcAft>
                <a:spcPts val="750"/>
              </a:spcAft>
              <a:buFont typeface="Arial" panose="020B0604020202020204" pitchFamily="34" charset="0"/>
              <a:buChar char="•"/>
            </a:pPr>
            <a:r>
              <a:rPr lang="es-MX" sz="1800" b="0" i="0" dirty="0">
                <a:solidFill>
                  <a:srgbClr val="1F1F1F"/>
                </a:solidFill>
                <a:effectLst/>
                <a:latin typeface="var(--cds-font-family-source-sans-pro)"/>
              </a:rPr>
              <a:t>Si quieres aprender a usar las funciones de </a:t>
            </a:r>
            <a:r>
              <a:rPr lang="es-MX" sz="1800" b="0" i="0" dirty="0" err="1">
                <a:solidFill>
                  <a:srgbClr val="1F1F1F"/>
                </a:solidFill>
                <a:effectLst/>
                <a:latin typeface="var(--cds-font-family-source-sans-pro)"/>
              </a:rPr>
              <a:t>readr</a:t>
            </a:r>
            <a:r>
              <a:rPr lang="es-MX" sz="1800" b="0" i="0" dirty="0">
                <a:solidFill>
                  <a:srgbClr val="1F1F1F"/>
                </a:solidFill>
                <a:effectLst/>
                <a:latin typeface="var(--cds-font-family-source-sans-pro)"/>
              </a:rPr>
              <a:t> para trabajar con archivos más complejos, consulta el capítulo</a:t>
            </a:r>
            <a:r>
              <a:rPr lang="es-MX" sz="1800" b="0" i="0" u="sng" dirty="0">
                <a:solidFill>
                  <a:srgbClr val="1F1F1F"/>
                </a:solidFill>
                <a:effectLst/>
                <a:latin typeface="var(--cds-font-family-source-sans-pro)"/>
                <a:hlinkClick r:id="rId3"/>
              </a:rPr>
              <a:t> Importación de datos en R</a:t>
            </a:r>
            <a:r>
              <a:rPr lang="es-MX" sz="1800" b="0" i="0" u="sng" dirty="0">
                <a:solidFill>
                  <a:srgbClr val="1F1F1F"/>
                </a:solidFill>
                <a:effectLst/>
                <a:latin typeface="var(--cds-font-family-source-sans-pro)"/>
              </a:rPr>
              <a:t> </a:t>
            </a:r>
            <a:r>
              <a:rPr lang="es-MX" sz="1800" b="0" i="0" dirty="0">
                <a:solidFill>
                  <a:srgbClr val="1F1F1F"/>
                </a:solidFill>
                <a:effectLst/>
                <a:latin typeface="var(--cds-font-family-source-sans-pro)"/>
              </a:rPr>
              <a:t>del libro Ciencia de análisis de datos. Explora algunos de los problemas comunes que puedes encontrar al leer archivos, y cómo usar </a:t>
            </a:r>
            <a:r>
              <a:rPr lang="es-MX" sz="1800" b="0" i="0" dirty="0" err="1">
                <a:solidFill>
                  <a:srgbClr val="1F1F1F"/>
                </a:solidFill>
                <a:effectLst/>
                <a:latin typeface="var(--cds-font-family-source-sans-pro)"/>
              </a:rPr>
              <a:t>readr</a:t>
            </a:r>
            <a:r>
              <a:rPr lang="es-MX" sz="1800" b="0" i="0" dirty="0">
                <a:solidFill>
                  <a:srgbClr val="1F1F1F"/>
                </a:solidFill>
                <a:effectLst/>
                <a:latin typeface="var(--cds-font-family-source-sans-pro)"/>
              </a:rPr>
              <a:t> para solucionarlos. </a:t>
            </a:r>
          </a:p>
          <a:p>
            <a:pPr algn="l">
              <a:spcAft>
                <a:spcPts val="750"/>
              </a:spcAft>
              <a:buFont typeface="Arial" panose="020B0604020202020204" pitchFamily="34" charset="0"/>
              <a:buChar char="•"/>
            </a:pPr>
            <a:r>
              <a:rPr lang="es-MX" sz="1800" b="0" i="0" dirty="0">
                <a:solidFill>
                  <a:srgbClr val="1F1F1F"/>
                </a:solidFill>
                <a:effectLst/>
                <a:latin typeface="var(--cds-font-family-source-sans-pro)"/>
              </a:rPr>
              <a:t>El paquete "</a:t>
            </a:r>
            <a:r>
              <a:rPr lang="es-MX" sz="1800" b="0" i="0" dirty="0" err="1">
                <a:solidFill>
                  <a:srgbClr val="1F1F1F"/>
                </a:solidFill>
                <a:effectLst/>
                <a:latin typeface="var(--cds-font-family-source-sans-pro)"/>
              </a:rPr>
              <a:t>datasets</a:t>
            </a:r>
            <a:r>
              <a:rPr lang="es-MX" sz="1800" b="0" i="0" dirty="0">
                <a:solidFill>
                  <a:srgbClr val="1F1F1F"/>
                </a:solidFill>
                <a:effectLst/>
                <a:latin typeface="var(--cds-font-family-source-sans-pro)"/>
              </a:rPr>
              <a:t>" de R contiene muchos conjuntos de datos útiles precargados. Consulta</a:t>
            </a:r>
            <a:r>
              <a:rPr lang="es-MX" sz="1800" b="0" i="0" u="sng" dirty="0">
                <a:solidFill>
                  <a:srgbClr val="1F1F1F"/>
                </a:solidFill>
                <a:effectLst/>
                <a:latin typeface="var(--cds-font-family-source-sans-pro)"/>
                <a:hlinkClick r:id="rId4"/>
              </a:rPr>
              <a:t> El paquete de conjunto de datos de R</a:t>
            </a:r>
            <a:r>
              <a:rPr lang="es-MX" sz="1800" b="0" i="0" dirty="0">
                <a:solidFill>
                  <a:srgbClr val="1F1F1F"/>
                </a:solidFill>
                <a:effectLst/>
                <a:latin typeface="var(--cds-font-family-source-sans-pro)"/>
              </a:rPr>
              <a:t> para obtener una lista. La lista incluye enlaces a descripciones detalladas de cada conjunto de datos.</a:t>
            </a:r>
          </a:p>
          <a:p>
            <a:pPr marL="0" indent="0" algn="l">
              <a:buNone/>
            </a:pPr>
            <a:endParaRPr lang="es-MX" sz="2000" b="0" i="0" dirty="0">
              <a:solidFill>
                <a:srgbClr val="1F1F1F"/>
              </a:solidFill>
              <a:effectLst/>
              <a:latin typeface="var(--cds-font-family-source-sans-pro)"/>
            </a:endParaRPr>
          </a:p>
          <a:p>
            <a:pPr marL="0" indent="0">
              <a:buNone/>
            </a:pPr>
            <a:endParaRPr lang="es-MX" sz="2400" dirty="0"/>
          </a:p>
        </p:txBody>
      </p:sp>
    </p:spTree>
    <p:extLst>
      <p:ext uri="{BB962C8B-B14F-4D97-AF65-F5344CB8AC3E}">
        <p14:creationId xmlns:p14="http://schemas.microsoft.com/office/powerpoint/2010/main" val="30845247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D59F2F34-B59D-BBF6-9395-31F69A2C59C3}"/>
              </a:ext>
            </a:extLst>
          </p:cNvPr>
          <p:cNvSpPr>
            <a:spLocks noGrp="1"/>
          </p:cNvSpPr>
          <p:nvPr>
            <p:ph idx="1"/>
          </p:nvPr>
        </p:nvSpPr>
        <p:spPr>
          <a:xfrm>
            <a:off x="443753" y="306107"/>
            <a:ext cx="11304494" cy="4351338"/>
          </a:xfrm>
        </p:spPr>
        <p:txBody>
          <a:bodyPr>
            <a:noAutofit/>
          </a:bodyPr>
          <a:lstStyle/>
          <a:p>
            <a:pPr marL="0" indent="0" algn="l">
              <a:buNone/>
            </a:pPr>
            <a:r>
              <a:rPr lang="es-MX" sz="2000" b="0" i="0" dirty="0">
                <a:solidFill>
                  <a:srgbClr val="1F1F1F"/>
                </a:solidFill>
                <a:effectLst/>
                <a:latin typeface="var(--cds-font-family-source-sans-pro)"/>
              </a:rPr>
              <a:t>Base R también tiene funciones para leer archivos, pero las funciones equivalentes en </a:t>
            </a:r>
            <a:r>
              <a:rPr lang="es-MX" sz="2000" b="0" i="0" dirty="0" err="1">
                <a:solidFill>
                  <a:srgbClr val="1F1F1F"/>
                </a:solidFill>
                <a:effectLst/>
                <a:latin typeface="var(--cds-font-family-source-sans-pro)"/>
              </a:rPr>
              <a:t>readr</a:t>
            </a:r>
            <a:r>
              <a:rPr lang="es-MX" sz="2000" b="0" i="0" dirty="0">
                <a:solidFill>
                  <a:srgbClr val="1F1F1F"/>
                </a:solidFill>
                <a:effectLst/>
                <a:latin typeface="var(--cds-font-family-source-sans-pro)"/>
              </a:rPr>
              <a:t> suelen ser </a:t>
            </a:r>
            <a:r>
              <a:rPr lang="es-MX" sz="2000" b="0" i="1" dirty="0">
                <a:solidFill>
                  <a:srgbClr val="1F1F1F"/>
                </a:solidFill>
                <a:effectLst/>
                <a:latin typeface="var(--cds-font-family-source-sans-pro)"/>
              </a:rPr>
              <a:t>mucho</a:t>
            </a:r>
            <a:r>
              <a:rPr lang="es-MX" sz="2000" b="0" i="0" dirty="0">
                <a:solidFill>
                  <a:srgbClr val="1F1F1F"/>
                </a:solidFill>
                <a:effectLst/>
                <a:latin typeface="var(--cds-font-family-source-sans-pro)"/>
              </a:rPr>
              <a:t> más rápidas. Además, producen </a:t>
            </a:r>
            <a:r>
              <a:rPr lang="es-MX" sz="2000" b="0" i="0" dirty="0" err="1">
                <a:solidFill>
                  <a:srgbClr val="1F1F1F"/>
                </a:solidFill>
                <a:effectLst/>
                <a:latin typeface="var(--cds-font-family-source-sans-pro)"/>
              </a:rPr>
              <a:t>tibbles</a:t>
            </a:r>
            <a:r>
              <a:rPr lang="es-MX" sz="2000" b="0" i="0" dirty="0">
                <a:solidFill>
                  <a:srgbClr val="1F1F1F"/>
                </a:solidFill>
                <a:effectLst/>
                <a:latin typeface="var(--cds-font-family-source-sans-pro)"/>
              </a:rPr>
              <a:t>, que son fáciles de usar y leer. </a:t>
            </a:r>
          </a:p>
          <a:p>
            <a:pPr marL="0" indent="0" algn="l">
              <a:buNone/>
            </a:pPr>
            <a:r>
              <a:rPr lang="es-MX" sz="2000" b="0" i="0" dirty="0">
                <a:solidFill>
                  <a:srgbClr val="1F1F1F"/>
                </a:solidFill>
                <a:effectLst/>
                <a:latin typeface="var(--cds-font-family-source-sans-pro)"/>
              </a:rPr>
              <a:t>El paquete </a:t>
            </a:r>
            <a:r>
              <a:rPr lang="es-MX" sz="2000" b="0" i="0" dirty="0" err="1">
                <a:solidFill>
                  <a:srgbClr val="1F1F1F"/>
                </a:solidFill>
                <a:effectLst/>
                <a:latin typeface="var(--cds-font-family-source-sans-pro)"/>
              </a:rPr>
              <a:t>readr</a:t>
            </a:r>
            <a:r>
              <a:rPr lang="es-MX" sz="2000" b="0" i="0" dirty="0">
                <a:solidFill>
                  <a:srgbClr val="1F1F1F"/>
                </a:solidFill>
                <a:effectLst/>
                <a:latin typeface="var(--cds-font-family-source-sans-pro)"/>
              </a:rPr>
              <a:t> forma parte del núcleo de </a:t>
            </a:r>
            <a:r>
              <a:rPr lang="es-MX" sz="2000" b="0" i="0" dirty="0" err="1">
                <a:solidFill>
                  <a:srgbClr val="1F1F1F"/>
                </a:solidFill>
                <a:effectLst/>
                <a:latin typeface="var(--cds-font-family-source-sans-pro)"/>
              </a:rPr>
              <a:t>tidyverse</a:t>
            </a:r>
            <a:r>
              <a:rPr lang="es-MX" sz="2000" b="0" i="0" dirty="0">
                <a:solidFill>
                  <a:srgbClr val="1F1F1F"/>
                </a:solidFill>
                <a:effectLst/>
                <a:latin typeface="var(--cds-font-family-source-sans-pro)"/>
              </a:rPr>
              <a:t>. Así que, si ya instalaste </a:t>
            </a:r>
            <a:r>
              <a:rPr lang="es-MX" sz="2000" b="0" i="0" dirty="0" err="1">
                <a:solidFill>
                  <a:srgbClr val="1F1F1F"/>
                </a:solidFill>
                <a:effectLst/>
                <a:latin typeface="var(--cds-font-family-source-sans-pro)"/>
              </a:rPr>
              <a:t>tidyverse</a:t>
            </a:r>
            <a:r>
              <a:rPr lang="es-MX" sz="2000" b="0" i="0" dirty="0">
                <a:solidFill>
                  <a:srgbClr val="1F1F1F"/>
                </a:solidFill>
                <a:effectLst/>
                <a:latin typeface="var(--cds-font-family-source-sans-pro)"/>
              </a:rPr>
              <a:t>, tienes lo que necesitas para empezar a trabajar con </a:t>
            </a:r>
            <a:r>
              <a:rPr lang="es-MX" sz="2000" b="0" i="0" dirty="0" err="1">
                <a:solidFill>
                  <a:srgbClr val="1F1F1F"/>
                </a:solidFill>
                <a:effectLst/>
                <a:latin typeface="var(--cds-font-family-source-sans-pro)"/>
              </a:rPr>
              <a:t>readr</a:t>
            </a:r>
            <a:r>
              <a:rPr lang="es-MX" sz="2000" b="0" i="0" dirty="0">
                <a:solidFill>
                  <a:srgbClr val="1F1F1F"/>
                </a:solidFill>
                <a:effectLst/>
                <a:latin typeface="var(--cds-font-family-source-sans-pro)"/>
              </a:rPr>
              <a:t>. Si no lo has hecho, puedes instalar </a:t>
            </a:r>
            <a:r>
              <a:rPr lang="es-MX" sz="2000" b="0" i="0" dirty="0" err="1">
                <a:solidFill>
                  <a:srgbClr val="1F1F1F"/>
                </a:solidFill>
                <a:effectLst/>
                <a:latin typeface="var(--cds-font-family-source-sans-pro)"/>
              </a:rPr>
              <a:t>tidyverse</a:t>
            </a:r>
            <a:r>
              <a:rPr lang="es-MX" sz="2000" b="0" i="0" dirty="0">
                <a:solidFill>
                  <a:srgbClr val="1F1F1F"/>
                </a:solidFill>
                <a:effectLst/>
                <a:latin typeface="var(--cds-font-family-source-sans-pro)"/>
              </a:rPr>
              <a:t> ahora. </a:t>
            </a:r>
          </a:p>
          <a:p>
            <a:pPr marL="0" indent="0" algn="l">
              <a:buNone/>
            </a:pPr>
            <a:r>
              <a:rPr lang="es-MX" sz="2000" b="1" i="0" dirty="0">
                <a:solidFill>
                  <a:srgbClr val="1F1F1F"/>
                </a:solidFill>
                <a:effectLst/>
                <a:latin typeface="unset"/>
              </a:rPr>
              <a:t>	Funciones </a:t>
            </a:r>
            <a:r>
              <a:rPr lang="es-MX" sz="2000" b="1" i="0" dirty="0" err="1">
                <a:solidFill>
                  <a:srgbClr val="1F1F1F"/>
                </a:solidFill>
                <a:effectLst/>
                <a:latin typeface="unset"/>
              </a:rPr>
              <a:t>readr</a:t>
            </a:r>
            <a:endParaRPr lang="es-MX" sz="2000" b="1" i="0" dirty="0">
              <a:solidFill>
                <a:srgbClr val="1F1F1F"/>
              </a:solidFill>
              <a:effectLst/>
              <a:latin typeface="var(--cds-font-family-source-sans-pro)"/>
            </a:endParaRPr>
          </a:p>
          <a:p>
            <a:pPr marL="0" indent="0" algn="l">
              <a:buNone/>
            </a:pPr>
            <a:r>
              <a:rPr lang="es-MX" sz="2000" b="0" i="0" dirty="0">
                <a:solidFill>
                  <a:srgbClr val="1F1F1F"/>
                </a:solidFill>
                <a:effectLst/>
                <a:latin typeface="var(--cds-font-family-source-sans-pro)"/>
              </a:rPr>
              <a:t>El objetivo de </a:t>
            </a:r>
            <a:r>
              <a:rPr lang="es-MX" sz="2000" b="0" i="0" dirty="0" err="1">
                <a:solidFill>
                  <a:srgbClr val="1F1F1F"/>
                </a:solidFill>
                <a:effectLst/>
                <a:latin typeface="var(--cds-font-family-source-sans-pro)"/>
              </a:rPr>
              <a:t>readr</a:t>
            </a:r>
            <a:r>
              <a:rPr lang="es-MX" sz="2000" b="0" i="0" dirty="0">
                <a:solidFill>
                  <a:srgbClr val="1F1F1F"/>
                </a:solidFill>
                <a:effectLst/>
                <a:latin typeface="var(--cds-font-family-source-sans-pro)"/>
              </a:rPr>
              <a:t> es proporcionar una forma rápida y amigable de leer datos rectangulares. La función </a:t>
            </a:r>
            <a:r>
              <a:rPr lang="es-MX" sz="2000" b="0" i="0" dirty="0" err="1">
                <a:solidFill>
                  <a:srgbClr val="1F1F1F"/>
                </a:solidFill>
                <a:effectLst/>
                <a:latin typeface="var(--cds-font-family-source-sans-pro)"/>
              </a:rPr>
              <a:t>readr</a:t>
            </a:r>
            <a:r>
              <a:rPr lang="es-MX" sz="2000" b="0" i="0" dirty="0">
                <a:solidFill>
                  <a:srgbClr val="1F1F1F"/>
                </a:solidFill>
                <a:effectLst/>
                <a:latin typeface="var(--cds-font-family-source-sans-pro)"/>
              </a:rPr>
              <a:t> soporta varias funciones </a:t>
            </a:r>
            <a:r>
              <a:rPr lang="es-MX" sz="2000" b="0" i="0" dirty="0" err="1">
                <a:solidFill>
                  <a:srgbClr val="1F1F1F"/>
                </a:solidFill>
                <a:effectLst/>
                <a:latin typeface="var(--cds-font-family-source-sans-pro)"/>
              </a:rPr>
              <a:t>read</a:t>
            </a:r>
            <a:r>
              <a:rPr lang="es-MX" sz="2000" b="0" i="0" dirty="0">
                <a:solidFill>
                  <a:srgbClr val="1F1F1F"/>
                </a:solidFill>
                <a:effectLst/>
                <a:latin typeface="var(--cds-font-family-source-sans-pro)"/>
              </a:rPr>
              <a:t>_ . Cada función se refiere a un formato específico de archivo.</a:t>
            </a:r>
          </a:p>
          <a:p>
            <a:pPr algn="l">
              <a:spcAft>
                <a:spcPts val="750"/>
              </a:spcAft>
              <a:buFont typeface="Arial" panose="020B0604020202020204" pitchFamily="34" charset="0"/>
              <a:buChar char="•"/>
            </a:pPr>
            <a:r>
              <a:rPr lang="es-MX" sz="2000" b="1" i="0" dirty="0" err="1">
                <a:solidFill>
                  <a:srgbClr val="1F1F1F"/>
                </a:solidFill>
                <a:effectLst/>
                <a:latin typeface="Courier"/>
              </a:rPr>
              <a:t>read_csv</a:t>
            </a:r>
            <a:r>
              <a:rPr lang="es-MX" sz="2000" b="1" i="0" dirty="0">
                <a:solidFill>
                  <a:srgbClr val="1F1F1F"/>
                </a:solidFill>
                <a:effectLst/>
                <a:latin typeface="Courier"/>
              </a:rPr>
              <a:t>()</a:t>
            </a:r>
            <a:r>
              <a:rPr lang="es-MX" sz="2000" b="0" i="0" dirty="0">
                <a:solidFill>
                  <a:srgbClr val="1F1F1F"/>
                </a:solidFill>
                <a:effectLst/>
                <a:latin typeface="var(--cds-font-family-source-sans-pro)"/>
              </a:rPr>
              <a:t>: Archivos de valores separados por comas (.</a:t>
            </a:r>
            <a:r>
              <a:rPr lang="es-MX" sz="2000" b="0" i="0" dirty="0" err="1">
                <a:solidFill>
                  <a:srgbClr val="1F1F1F"/>
                </a:solidFill>
                <a:effectLst/>
                <a:latin typeface="var(--cds-font-family-source-sans-pro)"/>
              </a:rPr>
              <a:t>csv</a:t>
            </a:r>
            <a:r>
              <a:rPr lang="es-MX" sz="2000" b="0" i="0" dirty="0">
                <a:solidFill>
                  <a:srgbClr val="1F1F1F"/>
                </a:solidFill>
                <a:effectLst/>
                <a:latin typeface="var(--cds-font-family-source-sans-pro)"/>
              </a:rPr>
              <a:t>)</a:t>
            </a:r>
          </a:p>
          <a:p>
            <a:pPr algn="l">
              <a:spcAft>
                <a:spcPts val="750"/>
              </a:spcAft>
              <a:buFont typeface="Arial" panose="020B0604020202020204" pitchFamily="34" charset="0"/>
              <a:buChar char="•"/>
            </a:pPr>
            <a:r>
              <a:rPr lang="es-MX" sz="2000" b="1" i="0" dirty="0" err="1">
                <a:solidFill>
                  <a:srgbClr val="1F1F1F"/>
                </a:solidFill>
                <a:effectLst/>
                <a:latin typeface="Courier"/>
              </a:rPr>
              <a:t>read_tsv</a:t>
            </a:r>
            <a:r>
              <a:rPr lang="es-MX" sz="2000" b="1" i="0" dirty="0">
                <a:solidFill>
                  <a:srgbClr val="1F1F1F"/>
                </a:solidFill>
                <a:effectLst/>
                <a:latin typeface="Courier"/>
              </a:rPr>
              <a:t>()</a:t>
            </a:r>
            <a:r>
              <a:rPr lang="es-MX" sz="2000" b="0" i="0" dirty="0">
                <a:solidFill>
                  <a:srgbClr val="1F1F1F"/>
                </a:solidFill>
                <a:effectLst/>
                <a:latin typeface="var(--cds-font-family-source-sans-pro)"/>
              </a:rPr>
              <a:t>: Archivos de valores separados por tabuladores</a:t>
            </a:r>
          </a:p>
          <a:p>
            <a:pPr algn="l">
              <a:spcAft>
                <a:spcPts val="750"/>
              </a:spcAft>
              <a:buFont typeface="Arial" panose="020B0604020202020204" pitchFamily="34" charset="0"/>
              <a:buChar char="•"/>
            </a:pPr>
            <a:r>
              <a:rPr lang="es-MX" sz="2000" b="1" i="0" dirty="0" err="1">
                <a:solidFill>
                  <a:srgbClr val="1F1F1F"/>
                </a:solidFill>
                <a:effectLst/>
                <a:latin typeface="Courier"/>
              </a:rPr>
              <a:t>read_delim</a:t>
            </a:r>
            <a:r>
              <a:rPr lang="es-MX" sz="2000" b="1" i="0" dirty="0">
                <a:solidFill>
                  <a:srgbClr val="1F1F1F"/>
                </a:solidFill>
                <a:effectLst/>
                <a:latin typeface="Courier"/>
              </a:rPr>
              <a:t>()</a:t>
            </a:r>
            <a:r>
              <a:rPr lang="es-MX" sz="2000" b="0" i="0" dirty="0">
                <a:solidFill>
                  <a:srgbClr val="1F1F1F"/>
                </a:solidFill>
                <a:effectLst/>
                <a:latin typeface="var(--cds-font-family-source-sans-pro)"/>
              </a:rPr>
              <a:t>: Archivos delimitados en general</a:t>
            </a:r>
          </a:p>
          <a:p>
            <a:pPr algn="l">
              <a:spcAft>
                <a:spcPts val="750"/>
              </a:spcAft>
              <a:buFont typeface="Arial" panose="020B0604020202020204" pitchFamily="34" charset="0"/>
              <a:buChar char="•"/>
            </a:pPr>
            <a:r>
              <a:rPr lang="es-MX" sz="2000" b="1" i="0" dirty="0" err="1">
                <a:solidFill>
                  <a:srgbClr val="1F1F1F"/>
                </a:solidFill>
                <a:effectLst/>
                <a:latin typeface="Courier"/>
              </a:rPr>
              <a:t>read_fwf</a:t>
            </a:r>
            <a:r>
              <a:rPr lang="es-MX" sz="2000" b="1" i="0" dirty="0">
                <a:solidFill>
                  <a:srgbClr val="1F1F1F"/>
                </a:solidFill>
                <a:effectLst/>
                <a:latin typeface="Courier"/>
              </a:rPr>
              <a:t>()</a:t>
            </a:r>
            <a:r>
              <a:rPr lang="es-MX" sz="2000" b="0" i="0" dirty="0">
                <a:solidFill>
                  <a:srgbClr val="1F1F1F"/>
                </a:solidFill>
                <a:effectLst/>
                <a:latin typeface="var(--cds-font-family-source-sans-pro)"/>
              </a:rPr>
              <a:t>: Archivos de ancho fijo</a:t>
            </a:r>
          </a:p>
          <a:p>
            <a:pPr algn="l">
              <a:spcAft>
                <a:spcPts val="750"/>
              </a:spcAft>
              <a:buFont typeface="Arial" panose="020B0604020202020204" pitchFamily="34" charset="0"/>
              <a:buChar char="•"/>
            </a:pPr>
            <a:r>
              <a:rPr lang="es-MX" sz="2000" b="1" i="0" dirty="0" err="1">
                <a:solidFill>
                  <a:srgbClr val="1F1F1F"/>
                </a:solidFill>
                <a:effectLst/>
                <a:latin typeface="Courier"/>
              </a:rPr>
              <a:t>read_table</a:t>
            </a:r>
            <a:r>
              <a:rPr lang="es-MX" sz="2000" b="1" i="0" dirty="0">
                <a:solidFill>
                  <a:srgbClr val="1F1F1F"/>
                </a:solidFill>
                <a:effectLst/>
                <a:latin typeface="Courier"/>
              </a:rPr>
              <a:t>()</a:t>
            </a:r>
            <a:r>
              <a:rPr lang="es-MX" sz="2000" b="0" i="0" dirty="0">
                <a:solidFill>
                  <a:srgbClr val="1F1F1F"/>
                </a:solidFill>
                <a:effectLst/>
                <a:latin typeface="var(--cds-font-family-source-sans-pro)"/>
              </a:rPr>
              <a:t>: Archivos tabulares cuyas columnas están separadas por espacios en blanco</a:t>
            </a:r>
          </a:p>
          <a:p>
            <a:pPr algn="l">
              <a:spcAft>
                <a:spcPts val="750"/>
              </a:spcAft>
              <a:buFont typeface="Arial" panose="020B0604020202020204" pitchFamily="34" charset="0"/>
              <a:buChar char="•"/>
            </a:pPr>
            <a:r>
              <a:rPr lang="es-MX" sz="2000" b="1" i="0" dirty="0" err="1">
                <a:solidFill>
                  <a:srgbClr val="1F1F1F"/>
                </a:solidFill>
                <a:effectLst/>
                <a:latin typeface="Courier"/>
              </a:rPr>
              <a:t>read_log</a:t>
            </a:r>
            <a:r>
              <a:rPr lang="es-MX" sz="2000" b="1" i="0" dirty="0">
                <a:solidFill>
                  <a:srgbClr val="1F1F1F"/>
                </a:solidFill>
                <a:effectLst/>
                <a:latin typeface="Courier"/>
              </a:rPr>
              <a:t>()</a:t>
            </a:r>
            <a:r>
              <a:rPr lang="es-MX" sz="2000" b="0" i="0" dirty="0">
                <a:solidFill>
                  <a:srgbClr val="1F1F1F"/>
                </a:solidFill>
                <a:effectLst/>
                <a:latin typeface="var(--cds-font-family-source-sans-pro)"/>
              </a:rPr>
              <a:t>: Archivos de registro de la web</a:t>
            </a:r>
          </a:p>
          <a:p>
            <a:pPr marL="0" indent="0" algn="l">
              <a:spcAft>
                <a:spcPts val="750"/>
              </a:spcAft>
              <a:buNone/>
            </a:pPr>
            <a:r>
              <a:rPr lang="es-MX" sz="1800" b="0" i="0" dirty="0">
                <a:solidFill>
                  <a:srgbClr val="1F1F1F"/>
                </a:solidFill>
                <a:effectLst/>
                <a:latin typeface="Source Sans Pro" panose="020B0503030403020204" pitchFamily="34" charset="0"/>
              </a:rPr>
              <a:t>ejemplo. En el paréntesis, debes indicar la ruta del archivo. </a:t>
            </a:r>
            <a:r>
              <a:rPr lang="es-MX" sz="1800" b="1" i="0" dirty="0">
                <a:solidFill>
                  <a:srgbClr val="1F1F1F"/>
                </a:solidFill>
                <a:effectLst/>
                <a:latin typeface="Courier"/>
              </a:rPr>
              <a:t>“</a:t>
            </a:r>
            <a:r>
              <a:rPr lang="es-MX" sz="1800" b="1" i="0" dirty="0" err="1">
                <a:solidFill>
                  <a:srgbClr val="1F1F1F"/>
                </a:solidFill>
                <a:effectLst/>
                <a:latin typeface="Courier"/>
              </a:rPr>
              <a:t>readr_example</a:t>
            </a:r>
            <a:r>
              <a:rPr lang="es-MX" sz="1800" b="1" i="0" dirty="0">
                <a:solidFill>
                  <a:srgbClr val="1F1F1F"/>
                </a:solidFill>
                <a:effectLst/>
                <a:latin typeface="Courier"/>
              </a:rPr>
              <a:t>(“mtcars.csv”)</a:t>
            </a:r>
            <a:r>
              <a:rPr lang="es-MX" sz="1800" b="0" i="0" dirty="0">
                <a:solidFill>
                  <a:srgbClr val="1F1F1F"/>
                </a:solidFill>
                <a:effectLst/>
                <a:latin typeface="Source Sans Pro" panose="020B0503030403020204" pitchFamily="34" charset="0"/>
              </a:rPr>
              <a:t>. </a:t>
            </a:r>
            <a:endParaRPr lang="es-MX" b="0" i="0" dirty="0">
              <a:solidFill>
                <a:srgbClr val="1F1F1F"/>
              </a:solidFill>
              <a:effectLst/>
              <a:latin typeface="var(--cds-font-family-source-sans-pro)"/>
            </a:endParaRPr>
          </a:p>
          <a:p>
            <a:pPr marL="0" indent="0">
              <a:buNone/>
            </a:pPr>
            <a:endParaRPr lang="es-MX" sz="2000" dirty="0"/>
          </a:p>
        </p:txBody>
      </p:sp>
    </p:spTree>
    <p:extLst>
      <p:ext uri="{BB962C8B-B14F-4D97-AF65-F5344CB8AC3E}">
        <p14:creationId xmlns:p14="http://schemas.microsoft.com/office/powerpoint/2010/main" val="19864881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2AA50366-08B2-8098-B517-DA4DE53BD991}"/>
              </a:ext>
            </a:extLst>
          </p:cNvPr>
          <p:cNvPicPr>
            <a:picLocks noChangeAspect="1"/>
          </p:cNvPicPr>
          <p:nvPr/>
        </p:nvPicPr>
        <p:blipFill>
          <a:blip r:embed="rId2"/>
          <a:stretch>
            <a:fillRect/>
          </a:stretch>
        </p:blipFill>
        <p:spPr>
          <a:xfrm>
            <a:off x="1928580" y="1069695"/>
            <a:ext cx="2382562" cy="4166229"/>
          </a:xfrm>
          <a:prstGeom prst="rect">
            <a:avLst/>
          </a:prstGeom>
        </p:spPr>
      </p:pic>
      <p:pic>
        <p:nvPicPr>
          <p:cNvPr id="8" name="Imagen 7">
            <a:extLst>
              <a:ext uri="{FF2B5EF4-FFF2-40B4-BE49-F238E27FC236}">
                <a16:creationId xmlns:a16="http://schemas.microsoft.com/office/drawing/2014/main" id="{9461807E-C59F-32F4-67B9-0CFE70C2D5C7}"/>
              </a:ext>
            </a:extLst>
          </p:cNvPr>
          <p:cNvPicPr>
            <a:picLocks noChangeAspect="1"/>
          </p:cNvPicPr>
          <p:nvPr/>
        </p:nvPicPr>
        <p:blipFill>
          <a:blip r:embed="rId3"/>
          <a:stretch>
            <a:fillRect/>
          </a:stretch>
        </p:blipFill>
        <p:spPr>
          <a:xfrm>
            <a:off x="5514915" y="714888"/>
            <a:ext cx="4220164" cy="3248478"/>
          </a:xfrm>
          <a:prstGeom prst="rect">
            <a:avLst/>
          </a:prstGeom>
        </p:spPr>
      </p:pic>
      <p:pic>
        <p:nvPicPr>
          <p:cNvPr id="10" name="Imagen 9">
            <a:extLst>
              <a:ext uri="{FF2B5EF4-FFF2-40B4-BE49-F238E27FC236}">
                <a16:creationId xmlns:a16="http://schemas.microsoft.com/office/drawing/2014/main" id="{B29C57D8-7077-2C7B-95F2-FCD246BE137F}"/>
              </a:ext>
            </a:extLst>
          </p:cNvPr>
          <p:cNvPicPr>
            <a:picLocks noChangeAspect="1"/>
          </p:cNvPicPr>
          <p:nvPr/>
        </p:nvPicPr>
        <p:blipFill>
          <a:blip r:embed="rId4"/>
          <a:stretch>
            <a:fillRect/>
          </a:stretch>
        </p:blipFill>
        <p:spPr>
          <a:xfrm>
            <a:off x="5514915" y="3963366"/>
            <a:ext cx="1935196" cy="672399"/>
          </a:xfrm>
          <a:prstGeom prst="rect">
            <a:avLst/>
          </a:prstGeom>
        </p:spPr>
      </p:pic>
      <p:pic>
        <p:nvPicPr>
          <p:cNvPr id="12" name="Imagen 11">
            <a:extLst>
              <a:ext uri="{FF2B5EF4-FFF2-40B4-BE49-F238E27FC236}">
                <a16:creationId xmlns:a16="http://schemas.microsoft.com/office/drawing/2014/main" id="{DC065132-ABCE-54DF-E59C-511DD6D4F266}"/>
              </a:ext>
            </a:extLst>
          </p:cNvPr>
          <p:cNvPicPr>
            <a:picLocks noChangeAspect="1"/>
          </p:cNvPicPr>
          <p:nvPr/>
        </p:nvPicPr>
        <p:blipFill>
          <a:blip r:embed="rId5"/>
          <a:stretch>
            <a:fillRect/>
          </a:stretch>
        </p:blipFill>
        <p:spPr>
          <a:xfrm>
            <a:off x="5539899" y="4635765"/>
            <a:ext cx="3277057" cy="600159"/>
          </a:xfrm>
          <a:prstGeom prst="rect">
            <a:avLst/>
          </a:prstGeom>
        </p:spPr>
      </p:pic>
      <p:sp>
        <p:nvSpPr>
          <p:cNvPr id="2" name="CuadroTexto 1">
            <a:extLst>
              <a:ext uri="{FF2B5EF4-FFF2-40B4-BE49-F238E27FC236}">
                <a16:creationId xmlns:a16="http://schemas.microsoft.com/office/drawing/2014/main" id="{09D6587A-2C5E-AAA2-A2A5-109966E1B050}"/>
              </a:ext>
            </a:extLst>
          </p:cNvPr>
          <p:cNvSpPr txBox="1"/>
          <p:nvPr/>
        </p:nvSpPr>
        <p:spPr>
          <a:xfrm>
            <a:off x="5539899" y="5903259"/>
            <a:ext cx="2434207" cy="369332"/>
          </a:xfrm>
          <a:prstGeom prst="rect">
            <a:avLst/>
          </a:prstGeom>
          <a:noFill/>
        </p:spPr>
        <p:txBody>
          <a:bodyPr wrap="square" rtlCol="0">
            <a:spAutoFit/>
          </a:bodyPr>
          <a:lstStyle/>
          <a:p>
            <a:r>
              <a:rPr lang="es-MX" dirty="0" err="1"/>
              <a:t>Clean_names</a:t>
            </a:r>
            <a:r>
              <a:rPr lang="es-MX"/>
              <a:t>()</a:t>
            </a:r>
          </a:p>
        </p:txBody>
      </p:sp>
    </p:spTree>
    <p:extLst>
      <p:ext uri="{BB962C8B-B14F-4D97-AF65-F5344CB8AC3E}">
        <p14:creationId xmlns:p14="http://schemas.microsoft.com/office/powerpoint/2010/main" val="3368676140"/>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27</TotalTime>
  <Words>1458</Words>
  <Application>Microsoft Office PowerPoint</Application>
  <PresentationFormat>Panorámica</PresentationFormat>
  <Paragraphs>119</Paragraphs>
  <Slides>18</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18</vt:i4>
      </vt:variant>
    </vt:vector>
  </HeadingPairs>
  <TitlesOfParts>
    <vt:vector size="26" baseType="lpstr">
      <vt:lpstr>Aptos</vt:lpstr>
      <vt:lpstr>Aptos Display</vt:lpstr>
      <vt:lpstr>Arial</vt:lpstr>
      <vt:lpstr>Courier</vt:lpstr>
      <vt:lpstr>Source Sans Pro</vt:lpstr>
      <vt:lpstr>unset</vt:lpstr>
      <vt:lpstr>var(--cds-font-family-source-sans-pro)</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Idelfonso Iturbe Nepomuceno</dc:creator>
  <cp:lastModifiedBy>Idelfonso Iturbe Nepomuceno</cp:lastModifiedBy>
  <cp:revision>15</cp:revision>
  <dcterms:created xsi:type="dcterms:W3CDTF">2025-03-09T22:59:07Z</dcterms:created>
  <dcterms:modified xsi:type="dcterms:W3CDTF">2025-03-09T23:37:43Z</dcterms:modified>
</cp:coreProperties>
</file>