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18/02/2025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18/02/2025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hyperlink" Target="https://www.rfordatasci.com/" TargetMode="External"/><Relationship Id="rId1" Type="http://schemas.openxmlformats.org/officeDocument/2006/relationships/slideLayout" Target="../slideLayouts/slideLayout2.xml"/><Relationship Id="rId5" Type="http://schemas.openxmlformats.org/officeDocument/2006/relationships/hyperlink" Target="https://twitter.com/hashtag/rstats?ref_src=twsrc%5Etfw%7Ctwcamp%5Etweetembed%7Ctwterm%5E1229486581620367361%7Ctwgr%5Eshare_3&amp;ref_url=https%3A%2F%2Fwww.t4rstats.com%2F&amp;src=hashtag_click" TargetMode="External"/><Relationship Id="rId4" Type="http://schemas.openxmlformats.org/officeDocument/2006/relationships/hyperlink" Target="http://stackoverflow.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gplot2.tidyverse.org/" TargetMode="Externa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hyperlink" Target="https://www.rdocumentation.org/packages/ggplot2/versions/3.3.3/topics/aes" TargetMode="External"/><Relationship Id="rId4" Type="http://schemas.openxmlformats.org/officeDocument/2006/relationships/hyperlink" Target="http://statseducation.com/Introduction-to-R/modules/graphics/aesthetic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tatseducation.com/Introduction-to-R/modules/graphics/smoothing/"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hyperlink" Target="https://r4ds.had.co.nz/transform.html" TargetMode="External"/><Relationship Id="rId2" Type="http://schemas.openxmlformats.org/officeDocument/2006/relationships/hyperlink" Target="https://rladiessydney.org/courses/ryouwithme/03-vizwhiz-1/#1-4-putting-it-all-together-dplyr-ggplot" TargetMode="Externa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https://datacarpentry.org/dc_zurich/R-ecology/05-visualisation-ggplot2.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a:xfrm>
            <a:off x="-397864" y="968886"/>
            <a:ext cx="8941358" cy="3268520"/>
          </a:xfrm>
        </p:spPr>
        <p:txBody>
          <a:bodyPr vert="horz" lIns="91440" tIns="45720" rIns="91440" bIns="45720" rtlCol="0" anchor="b">
            <a:normAutofit/>
          </a:bodyPr>
          <a:lstStyle/>
          <a:p>
            <a:pPr algn="r"/>
            <a:r>
              <a:rPr lang="en-US" sz="7200" kern="1200" dirty="0" err="1">
                <a:solidFill>
                  <a:srgbClr val="FFFFFF"/>
                </a:solidFill>
                <a:latin typeface="+mj-lt"/>
                <a:ea typeface="+mj-ea"/>
                <a:cs typeface="+mj-cs"/>
              </a:rPr>
              <a:t>Visualizaciones</a:t>
            </a:r>
            <a:r>
              <a:rPr lang="en-US" sz="7200" kern="1200" dirty="0">
                <a:solidFill>
                  <a:srgbClr val="FFFFFF"/>
                </a:solidFill>
                <a:latin typeface="+mj-lt"/>
                <a:ea typeface="+mj-ea"/>
                <a:cs typeface="+mj-cs"/>
              </a:rPr>
              <a:t> </a:t>
            </a:r>
            <a:r>
              <a:rPr lang="en-US" sz="7200" kern="1200" dirty="0" err="1">
                <a:solidFill>
                  <a:srgbClr val="FFFFFF"/>
                </a:solidFill>
                <a:latin typeface="+mj-lt"/>
                <a:ea typeface="+mj-ea"/>
                <a:cs typeface="+mj-cs"/>
              </a:rPr>
              <a:t>en</a:t>
            </a:r>
            <a:r>
              <a:rPr lang="en-US" sz="7200" kern="1200" dirty="0">
                <a:solidFill>
                  <a:srgbClr val="FFFFFF"/>
                </a:solidFill>
                <a:latin typeface="+mj-lt"/>
                <a:ea typeface="+mj-ea"/>
                <a:cs typeface="+mj-cs"/>
              </a:rPr>
              <a:t> R</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6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B044DB-C48E-4A82-82D4-922536FE4385}"/>
              </a:ext>
            </a:extLst>
          </p:cNvPr>
          <p:cNvPicPr>
            <a:picLocks noChangeAspect="1"/>
          </p:cNvPicPr>
          <p:nvPr/>
        </p:nvPicPr>
        <p:blipFill>
          <a:blip r:embed="rId2"/>
          <a:stretch>
            <a:fillRect/>
          </a:stretch>
        </p:blipFill>
        <p:spPr>
          <a:xfrm>
            <a:off x="808728" y="323416"/>
            <a:ext cx="2505425" cy="6211167"/>
          </a:xfrm>
          <a:prstGeom prst="rect">
            <a:avLst/>
          </a:prstGeom>
        </p:spPr>
      </p:pic>
      <p:pic>
        <p:nvPicPr>
          <p:cNvPr id="3" name="Imagen 2">
            <a:extLst>
              <a:ext uri="{FF2B5EF4-FFF2-40B4-BE49-F238E27FC236}">
                <a16:creationId xmlns:a16="http://schemas.microsoft.com/office/drawing/2014/main" id="{72764568-E5EA-2FBA-A620-22E18D1B1712}"/>
              </a:ext>
            </a:extLst>
          </p:cNvPr>
          <p:cNvPicPr>
            <a:picLocks noChangeAspect="1"/>
          </p:cNvPicPr>
          <p:nvPr/>
        </p:nvPicPr>
        <p:blipFill>
          <a:blip r:embed="rId3"/>
          <a:stretch>
            <a:fillRect/>
          </a:stretch>
        </p:blipFill>
        <p:spPr>
          <a:xfrm>
            <a:off x="4202960" y="618786"/>
            <a:ext cx="6643690" cy="3083785"/>
          </a:xfrm>
          <a:prstGeom prst="rect">
            <a:avLst/>
          </a:prstGeom>
        </p:spPr>
      </p:pic>
      <p:pic>
        <p:nvPicPr>
          <p:cNvPr id="6" name="Imagen 5">
            <a:extLst>
              <a:ext uri="{FF2B5EF4-FFF2-40B4-BE49-F238E27FC236}">
                <a16:creationId xmlns:a16="http://schemas.microsoft.com/office/drawing/2014/main" id="{B9C44D60-B004-121B-E42D-09CBA88C11AB}"/>
              </a:ext>
            </a:extLst>
          </p:cNvPr>
          <p:cNvPicPr>
            <a:picLocks noChangeAspect="1"/>
          </p:cNvPicPr>
          <p:nvPr/>
        </p:nvPicPr>
        <p:blipFill>
          <a:blip r:embed="rId4"/>
          <a:stretch>
            <a:fillRect/>
          </a:stretch>
        </p:blipFill>
        <p:spPr>
          <a:xfrm>
            <a:off x="6491623" y="4179269"/>
            <a:ext cx="3660390" cy="2355314"/>
          </a:xfrm>
          <a:prstGeom prst="rect">
            <a:avLst/>
          </a:prstGeom>
        </p:spPr>
      </p:pic>
    </p:spTree>
    <p:extLst>
      <p:ext uri="{BB962C8B-B14F-4D97-AF65-F5344CB8AC3E}">
        <p14:creationId xmlns:p14="http://schemas.microsoft.com/office/powerpoint/2010/main" val="3408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91DE1A9-1834-35C0-FBE3-BA33FEDA1846}"/>
              </a:ext>
            </a:extLst>
          </p:cNvPr>
          <p:cNvPicPr>
            <a:picLocks noChangeAspect="1"/>
          </p:cNvPicPr>
          <p:nvPr/>
        </p:nvPicPr>
        <p:blipFill>
          <a:blip r:embed="rId2"/>
          <a:stretch>
            <a:fillRect/>
          </a:stretch>
        </p:blipFill>
        <p:spPr>
          <a:xfrm>
            <a:off x="487379" y="297934"/>
            <a:ext cx="5039362" cy="1059803"/>
          </a:xfrm>
          <a:prstGeom prst="rect">
            <a:avLst/>
          </a:prstGeom>
        </p:spPr>
      </p:pic>
      <p:pic>
        <p:nvPicPr>
          <p:cNvPr id="7" name="Imagen 6">
            <a:extLst>
              <a:ext uri="{FF2B5EF4-FFF2-40B4-BE49-F238E27FC236}">
                <a16:creationId xmlns:a16="http://schemas.microsoft.com/office/drawing/2014/main" id="{739F97E3-BB84-006A-0A52-F28B60845114}"/>
              </a:ext>
            </a:extLst>
          </p:cNvPr>
          <p:cNvPicPr>
            <a:picLocks noChangeAspect="1"/>
          </p:cNvPicPr>
          <p:nvPr/>
        </p:nvPicPr>
        <p:blipFill>
          <a:blip r:embed="rId3"/>
          <a:stretch>
            <a:fillRect/>
          </a:stretch>
        </p:blipFill>
        <p:spPr>
          <a:xfrm>
            <a:off x="294789" y="2392937"/>
            <a:ext cx="6002916" cy="1036063"/>
          </a:xfrm>
          <a:prstGeom prst="rect">
            <a:avLst/>
          </a:prstGeom>
        </p:spPr>
      </p:pic>
      <p:pic>
        <p:nvPicPr>
          <p:cNvPr id="9" name="Imagen 8">
            <a:extLst>
              <a:ext uri="{FF2B5EF4-FFF2-40B4-BE49-F238E27FC236}">
                <a16:creationId xmlns:a16="http://schemas.microsoft.com/office/drawing/2014/main" id="{A4A8BB5F-8053-29A2-B275-E69B427BDC2D}"/>
              </a:ext>
            </a:extLst>
          </p:cNvPr>
          <p:cNvPicPr>
            <a:picLocks noChangeAspect="1"/>
          </p:cNvPicPr>
          <p:nvPr/>
        </p:nvPicPr>
        <p:blipFill>
          <a:blip r:embed="rId4"/>
          <a:stretch>
            <a:fillRect/>
          </a:stretch>
        </p:blipFill>
        <p:spPr>
          <a:xfrm>
            <a:off x="6297705" y="1055982"/>
            <a:ext cx="5566950" cy="1412025"/>
          </a:xfrm>
          <a:prstGeom prst="rect">
            <a:avLst/>
          </a:prstGeom>
        </p:spPr>
      </p:pic>
      <p:pic>
        <p:nvPicPr>
          <p:cNvPr id="11" name="Imagen 10">
            <a:extLst>
              <a:ext uri="{FF2B5EF4-FFF2-40B4-BE49-F238E27FC236}">
                <a16:creationId xmlns:a16="http://schemas.microsoft.com/office/drawing/2014/main" id="{495739E6-8E00-59DB-853B-9A41C9E4D287}"/>
              </a:ext>
            </a:extLst>
          </p:cNvPr>
          <p:cNvPicPr>
            <a:picLocks noChangeAspect="1"/>
          </p:cNvPicPr>
          <p:nvPr/>
        </p:nvPicPr>
        <p:blipFill>
          <a:blip r:embed="rId5"/>
          <a:stretch>
            <a:fillRect/>
          </a:stretch>
        </p:blipFill>
        <p:spPr>
          <a:xfrm>
            <a:off x="6660775" y="3870759"/>
            <a:ext cx="4386292" cy="1038468"/>
          </a:xfrm>
          <a:prstGeom prst="rect">
            <a:avLst/>
          </a:prstGeom>
        </p:spPr>
      </p:pic>
      <p:pic>
        <p:nvPicPr>
          <p:cNvPr id="3" name="Imagen 2">
            <a:extLst>
              <a:ext uri="{FF2B5EF4-FFF2-40B4-BE49-F238E27FC236}">
                <a16:creationId xmlns:a16="http://schemas.microsoft.com/office/drawing/2014/main" id="{E7A18163-424B-7E2C-606F-B911FFF8130D}"/>
              </a:ext>
            </a:extLst>
          </p:cNvPr>
          <p:cNvPicPr>
            <a:picLocks noChangeAspect="1"/>
          </p:cNvPicPr>
          <p:nvPr/>
        </p:nvPicPr>
        <p:blipFill>
          <a:blip r:embed="rId6"/>
          <a:stretch>
            <a:fillRect/>
          </a:stretch>
        </p:blipFill>
        <p:spPr>
          <a:xfrm>
            <a:off x="389359" y="4389993"/>
            <a:ext cx="6002917" cy="1640172"/>
          </a:xfrm>
          <a:prstGeom prst="rect">
            <a:avLst/>
          </a:prstGeom>
        </p:spPr>
      </p:pic>
    </p:spTree>
    <p:extLst>
      <p:ext uri="{BB962C8B-B14F-4D97-AF65-F5344CB8AC3E}">
        <p14:creationId xmlns:p14="http://schemas.microsoft.com/office/powerpoint/2010/main" val="25398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0BB39C2-867C-B55B-16E6-2AAF00A86D1B}"/>
              </a:ext>
            </a:extLst>
          </p:cNvPr>
          <p:cNvPicPr>
            <a:picLocks noChangeAspect="1"/>
          </p:cNvPicPr>
          <p:nvPr/>
        </p:nvPicPr>
        <p:blipFill>
          <a:blip r:embed="rId2"/>
          <a:stretch>
            <a:fillRect/>
          </a:stretch>
        </p:blipFill>
        <p:spPr>
          <a:xfrm>
            <a:off x="504919" y="797073"/>
            <a:ext cx="10698068" cy="2391109"/>
          </a:xfrm>
          <a:prstGeom prst="rect">
            <a:avLst/>
          </a:prstGeom>
        </p:spPr>
      </p:pic>
      <p:pic>
        <p:nvPicPr>
          <p:cNvPr id="7" name="Imagen 6">
            <a:extLst>
              <a:ext uri="{FF2B5EF4-FFF2-40B4-BE49-F238E27FC236}">
                <a16:creationId xmlns:a16="http://schemas.microsoft.com/office/drawing/2014/main" id="{96FFD246-4C8E-86DB-3927-675CFA407976}"/>
              </a:ext>
            </a:extLst>
          </p:cNvPr>
          <p:cNvPicPr>
            <a:picLocks noChangeAspect="1"/>
          </p:cNvPicPr>
          <p:nvPr/>
        </p:nvPicPr>
        <p:blipFill>
          <a:blip r:embed="rId3"/>
          <a:stretch>
            <a:fillRect/>
          </a:stretch>
        </p:blipFill>
        <p:spPr>
          <a:xfrm>
            <a:off x="351623" y="3898418"/>
            <a:ext cx="11488753" cy="1562318"/>
          </a:xfrm>
          <a:prstGeom prst="rect">
            <a:avLst/>
          </a:prstGeom>
        </p:spPr>
      </p:pic>
    </p:spTree>
    <p:extLst>
      <p:ext uri="{BB962C8B-B14F-4D97-AF65-F5344CB8AC3E}">
        <p14:creationId xmlns:p14="http://schemas.microsoft.com/office/powerpoint/2010/main" val="292470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BD0-8A01-D60C-F407-69CF6F554D7E}"/>
              </a:ext>
            </a:extLst>
          </p:cNvPr>
          <p:cNvSpPr>
            <a:spLocks noGrp="1"/>
          </p:cNvSpPr>
          <p:nvPr>
            <p:ph type="title"/>
          </p:nvPr>
        </p:nvSpPr>
        <p:spPr>
          <a:xfrm>
            <a:off x="636494" y="709986"/>
            <a:ext cx="10515600" cy="562722"/>
          </a:xfrm>
        </p:spPr>
        <p:txBody>
          <a:bodyPr>
            <a:noAutofit/>
          </a:bodyPr>
          <a:lstStyle/>
          <a:p>
            <a:r>
              <a:rPr lang="es-MX" sz="3600" b="1" i="0" dirty="0">
                <a:effectLst/>
                <a:latin typeface="Source Sans Pro" panose="020B0503030403020204" pitchFamily="34" charset="0"/>
              </a:rPr>
              <a:t>Problemas comunes al visualizar en </a:t>
            </a:r>
            <a:endParaRPr lang="es-MX" sz="3600" dirty="0"/>
          </a:p>
        </p:txBody>
      </p:sp>
      <p:sp>
        <p:nvSpPr>
          <p:cNvPr id="3" name="Marcador de contenido 2">
            <a:extLst>
              <a:ext uri="{FF2B5EF4-FFF2-40B4-BE49-F238E27FC236}">
                <a16:creationId xmlns:a16="http://schemas.microsoft.com/office/drawing/2014/main" id="{7E391B51-244E-BE1F-8A7A-89723034B110}"/>
              </a:ext>
            </a:extLst>
          </p:cNvPr>
          <p:cNvSpPr>
            <a:spLocks noGrp="1"/>
          </p:cNvSpPr>
          <p:nvPr>
            <p:ph idx="1"/>
          </p:nvPr>
        </p:nvSpPr>
        <p:spPr>
          <a:xfrm>
            <a:off x="636494" y="1906307"/>
            <a:ext cx="10515600" cy="4351338"/>
          </a:xfrm>
        </p:spPr>
        <p:txBody>
          <a:bodyPr>
            <a:normAutofit fontScale="92500" lnSpcReduction="20000"/>
          </a:bodyPr>
          <a:lstStyle/>
          <a:p>
            <a:pPr algn="l"/>
            <a:r>
              <a:rPr lang="es-MX" b="1" i="0" dirty="0">
                <a:solidFill>
                  <a:srgbClr val="1F1F1F"/>
                </a:solidFill>
                <a:effectLst/>
                <a:latin typeface="unset"/>
              </a:rPr>
              <a:t>Distinción entre mayúsculas y minúsculas </a:t>
            </a:r>
            <a:endParaRPr lang="es-MX" b="1" i="0" dirty="0">
              <a:solidFill>
                <a:srgbClr val="1F1F1F"/>
              </a:solidFill>
              <a:effectLst/>
              <a:latin typeface="Source Sans Pro" panose="020B0503030403020204" pitchFamily="34" charset="0"/>
            </a:endParaRPr>
          </a:p>
          <a:p>
            <a:pPr algn="l"/>
            <a:r>
              <a:rPr lang="es-MX" b="1" i="0" dirty="0">
                <a:solidFill>
                  <a:srgbClr val="1F1F1F"/>
                </a:solidFill>
                <a:effectLst/>
                <a:latin typeface="unset"/>
              </a:rPr>
              <a:t>Equilibrar paréntesis y comillas </a:t>
            </a:r>
            <a:endParaRPr lang="es-MX" b="1" i="0" dirty="0">
              <a:solidFill>
                <a:srgbClr val="1F1F1F"/>
              </a:solidFill>
              <a:effectLst/>
              <a:latin typeface="Source Sans Pro" panose="020B0503030403020204" pitchFamily="34" charset="0"/>
            </a:endParaRPr>
          </a:p>
          <a:p>
            <a:r>
              <a:rPr lang="es-MX" b="1" i="0" dirty="0">
                <a:solidFill>
                  <a:srgbClr val="1F1F1F"/>
                </a:solidFill>
                <a:effectLst/>
                <a:latin typeface="unset"/>
              </a:rPr>
              <a:t>Uso del signo más para agregar capas </a:t>
            </a:r>
            <a:endParaRPr lang="es-MX" b="1" i="0" dirty="0">
              <a:solidFill>
                <a:srgbClr val="1F1F1F"/>
              </a:solidFill>
              <a:effectLst/>
              <a:latin typeface="Source Sans Pro" panose="020B0503030403020204" pitchFamily="34" charset="0"/>
            </a:endParaRPr>
          </a:p>
          <a:p>
            <a:pPr marL="0" indent="0">
              <a:buNone/>
            </a:pPr>
            <a:endParaRPr lang="es-MX" dirty="0"/>
          </a:p>
          <a:p>
            <a:pPr marL="0" indent="0">
              <a:buNone/>
            </a:pPr>
            <a:r>
              <a:rPr lang="es-MX" b="1" i="0" dirty="0">
                <a:solidFill>
                  <a:srgbClr val="1F1F1F"/>
                </a:solidFill>
                <a:effectLst/>
                <a:latin typeface="unset"/>
              </a:rPr>
              <a:t>Recursos de ayuda</a:t>
            </a:r>
          </a:p>
          <a:p>
            <a:r>
              <a:rPr lang="en-US" b="0" i="0" u="sng" dirty="0">
                <a:solidFill>
                  <a:srgbClr val="1F1F1F"/>
                </a:solidFill>
                <a:effectLst/>
                <a:latin typeface="var(--cds-font-family-source-sans-pro)"/>
                <a:hlinkClick r:id="rId2"/>
              </a:rPr>
              <a:t>R for Data Science Online Learning 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3"/>
              </a:rPr>
              <a:t>RStudio</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4"/>
              </a:rPr>
              <a:t>Stackoverflow</a:t>
            </a:r>
            <a:br>
              <a:rPr lang="es-MX" b="0" i="0" u="sng" dirty="0">
                <a:solidFill>
                  <a:srgbClr val="1F1F1F"/>
                </a:solidFill>
                <a:effectLst/>
                <a:latin typeface="var(--cds-font-family-source-sans-pro)"/>
                <a:hlinkClick r:id="rId5"/>
              </a:rPr>
            </a:br>
            <a:br>
              <a:rPr lang="es-MX" b="0" i="0" u="sng" dirty="0">
                <a:solidFill>
                  <a:srgbClr val="1F1F1F"/>
                </a:solidFill>
                <a:effectLst/>
                <a:latin typeface="var(--cds-font-family-source-sans-pro)"/>
                <a:hlinkClick r:id="rId4"/>
              </a:rPr>
            </a:br>
            <a:br>
              <a:rPr lang="es-MX" dirty="0"/>
            </a:br>
            <a:br>
              <a:rPr lang="es-MX" dirty="0"/>
            </a:br>
            <a:endParaRPr lang="es-MX" dirty="0"/>
          </a:p>
        </p:txBody>
      </p:sp>
    </p:spTree>
    <p:extLst>
      <p:ext uri="{BB962C8B-B14F-4D97-AF65-F5344CB8AC3E}">
        <p14:creationId xmlns:p14="http://schemas.microsoft.com/office/powerpoint/2010/main" val="396668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7315A45-6B7B-1251-CB9D-18D69E47303B}"/>
              </a:ext>
            </a:extLst>
          </p:cNvPr>
          <p:cNvPicPr>
            <a:picLocks noChangeAspect="1"/>
          </p:cNvPicPr>
          <p:nvPr/>
        </p:nvPicPr>
        <p:blipFill>
          <a:blip r:embed="rId2"/>
          <a:stretch>
            <a:fillRect/>
          </a:stretch>
        </p:blipFill>
        <p:spPr>
          <a:xfrm>
            <a:off x="611254" y="565315"/>
            <a:ext cx="6818833" cy="4871926"/>
          </a:xfrm>
          <a:prstGeom prst="rect">
            <a:avLst/>
          </a:prstGeom>
        </p:spPr>
      </p:pic>
      <p:sp>
        <p:nvSpPr>
          <p:cNvPr id="6" name="CuadroTexto 5">
            <a:extLst>
              <a:ext uri="{FF2B5EF4-FFF2-40B4-BE49-F238E27FC236}">
                <a16:creationId xmlns:a16="http://schemas.microsoft.com/office/drawing/2014/main" id="{6CA99BC0-0CA9-C2F6-C561-C3555F773B54}"/>
              </a:ext>
            </a:extLst>
          </p:cNvPr>
          <p:cNvSpPr txBox="1"/>
          <p:nvPr/>
        </p:nvSpPr>
        <p:spPr>
          <a:xfrm>
            <a:off x="4020671" y="1877959"/>
            <a:ext cx="7368988" cy="4524315"/>
          </a:xfrm>
          <a:prstGeom prst="rect">
            <a:avLst/>
          </a:prstGeom>
          <a:noFill/>
        </p:spPr>
        <p:txBody>
          <a:bodyPr wrap="square" rtlCol="0">
            <a:spAutoFit/>
          </a:bodyPr>
          <a:lstStyle/>
          <a:p>
            <a:pPr algn="just"/>
            <a:r>
              <a:rPr lang="es-MX" b="1" i="0" dirty="0">
                <a:solidFill>
                  <a:srgbClr val="1F1F1F"/>
                </a:solidFill>
                <a:effectLst/>
                <a:latin typeface="unset"/>
              </a:rPr>
              <a:t>Ggplot2</a:t>
            </a:r>
            <a:r>
              <a:rPr lang="es-MX" b="0" i="0" dirty="0">
                <a:solidFill>
                  <a:srgbClr val="1F1F1F"/>
                </a:solidFill>
                <a:effectLst/>
                <a:latin typeface="Source Sans Pro" panose="020B0503030403020204" pitchFamily="34" charset="0"/>
              </a:rPr>
              <a:t> es un paquete de R que te permite crear diferentes tipos de visualizaciones de datos directamente en tu lugar de trabajo R. En ggplot2, una </a:t>
            </a:r>
            <a:r>
              <a:rPr lang="es-MX" b="1" i="0" dirty="0">
                <a:solidFill>
                  <a:srgbClr val="1F1F1F"/>
                </a:solidFill>
                <a:effectLst/>
                <a:latin typeface="unset"/>
              </a:rPr>
              <a:t>estética</a:t>
            </a:r>
            <a:r>
              <a:rPr lang="es-MX" b="0" i="0" dirty="0">
                <a:solidFill>
                  <a:srgbClr val="1F1F1F"/>
                </a:solidFill>
                <a:effectLst/>
                <a:latin typeface="Source Sans Pro" panose="020B0503030403020204" pitchFamily="34" charset="0"/>
              </a:rPr>
              <a:t> se define como una propiedad visual de un objeto de tu diagrama. </a:t>
            </a:r>
          </a:p>
          <a:p>
            <a:pPr algn="just"/>
            <a:endParaRPr lang="es-MX" b="0" i="0" dirty="0">
              <a:solidFill>
                <a:srgbClr val="1F1F1F"/>
              </a:solidFill>
              <a:effectLst/>
              <a:latin typeface="Source Sans Pro" panose="020B0503030403020204" pitchFamily="34" charset="0"/>
            </a:endParaRPr>
          </a:p>
          <a:p>
            <a:pPr algn="just"/>
            <a:r>
              <a:rPr lang="es-MX" b="0" i="0" dirty="0">
                <a:solidFill>
                  <a:srgbClr val="1F1F1F"/>
                </a:solidFill>
                <a:effectLst/>
                <a:latin typeface="Source Sans Pro" panose="020B0503030403020204" pitchFamily="34" charset="0"/>
              </a:rPr>
              <a:t>Existen tres atributos estéticos en ggplot2:</a:t>
            </a:r>
          </a:p>
          <a:p>
            <a:pPr lvl="1" algn="just">
              <a:buFont typeface="Arial" panose="020B0604020202020204" pitchFamily="34" charset="0"/>
              <a:buChar char="•"/>
            </a:pPr>
            <a:r>
              <a:rPr lang="es-MX" b="1" i="0" dirty="0">
                <a:solidFill>
                  <a:srgbClr val="1F1F1F"/>
                </a:solidFill>
                <a:effectLst/>
                <a:latin typeface="unset"/>
              </a:rPr>
              <a:t>Color</a:t>
            </a:r>
            <a:r>
              <a:rPr lang="es-MX" b="0" i="0" dirty="0">
                <a:solidFill>
                  <a:srgbClr val="1F1F1F"/>
                </a:solidFill>
                <a:effectLst/>
                <a:latin typeface="var(--cds-font-family-source-sans-pro)"/>
              </a:rPr>
              <a:t>: te permite modificar el color de todos los puntos de tu diagrama o el color de cada grupo de datos</a:t>
            </a:r>
          </a:p>
          <a:p>
            <a:pPr lvl="1" algn="just">
              <a:buFont typeface="Arial" panose="020B0604020202020204" pitchFamily="34" charset="0"/>
              <a:buChar char="•"/>
            </a:pPr>
            <a:r>
              <a:rPr lang="es-MX" b="1" i="0" dirty="0">
                <a:solidFill>
                  <a:srgbClr val="1F1F1F"/>
                </a:solidFill>
                <a:effectLst/>
                <a:latin typeface="unset"/>
              </a:rPr>
              <a:t>Tamaño</a:t>
            </a:r>
            <a:r>
              <a:rPr lang="es-MX" b="0" i="0" dirty="0">
                <a:solidFill>
                  <a:srgbClr val="1F1F1F"/>
                </a:solidFill>
                <a:effectLst/>
                <a:latin typeface="var(--cds-font-family-source-sans-pro)"/>
              </a:rPr>
              <a:t>: te permite modificar el tamaño de los puntos de tu diagrama por grupo de datos</a:t>
            </a:r>
          </a:p>
          <a:p>
            <a:pPr lvl="1" algn="just">
              <a:buFont typeface="Arial" panose="020B0604020202020204" pitchFamily="34" charset="0"/>
              <a:buChar char="•"/>
            </a:pPr>
            <a:r>
              <a:rPr lang="es-MX" b="1" i="0" dirty="0">
                <a:solidFill>
                  <a:srgbClr val="1F1F1F"/>
                </a:solidFill>
                <a:effectLst/>
                <a:latin typeface="unset"/>
              </a:rPr>
              <a:t>Forma</a:t>
            </a:r>
            <a:r>
              <a:rPr lang="es-MX" b="0" i="0" dirty="0">
                <a:solidFill>
                  <a:srgbClr val="1F1F1F"/>
                </a:solidFill>
                <a:effectLst/>
                <a:latin typeface="var(--cds-font-family-source-sans-pro)"/>
              </a:rPr>
              <a:t>: te permite modificar la forma de los puntos de tu diagrama por grupo de datos</a:t>
            </a:r>
          </a:p>
          <a:p>
            <a:pPr algn="just"/>
            <a:endParaRPr lang="es-MX" dirty="0"/>
          </a:p>
          <a:p>
            <a:pPr algn="just"/>
            <a:r>
              <a:rPr lang="es-MX" b="1" i="0" u="sng" dirty="0">
                <a:effectLst/>
                <a:latin typeface="unset"/>
                <a:hlinkClick r:id="rId3"/>
              </a:rPr>
              <a:t>Hoja de referencia de visualización de datos con ggplot2</a:t>
            </a:r>
            <a:endParaRPr lang="es-MX" b="1" i="0" u="sng" dirty="0">
              <a:effectLst/>
              <a:latin typeface="unset"/>
            </a:endParaRPr>
          </a:p>
          <a:p>
            <a:pPr algn="just"/>
            <a:r>
              <a:rPr lang="es-MX" b="1" i="0" u="sng" dirty="0">
                <a:effectLst/>
                <a:latin typeface="unset"/>
                <a:hlinkClick r:id="rId4"/>
              </a:rPr>
              <a:t>Introducción a R de </a:t>
            </a:r>
            <a:r>
              <a:rPr lang="es-MX" b="1" i="0" u="sng" dirty="0" err="1">
                <a:effectLst/>
                <a:latin typeface="unset"/>
                <a:hlinkClick r:id="rId4"/>
              </a:rPr>
              <a:t>Stats</a:t>
            </a:r>
            <a:r>
              <a:rPr lang="es-MX" b="1" i="0" u="sng" dirty="0">
                <a:effectLst/>
                <a:latin typeface="unset"/>
                <a:hlinkClick r:id="rId4"/>
              </a:rPr>
              <a:t> </a:t>
            </a:r>
            <a:r>
              <a:rPr lang="es-MX" b="1" i="0" u="sng" dirty="0" err="1">
                <a:effectLst/>
                <a:latin typeface="unset"/>
                <a:hlinkClick r:id="rId4"/>
              </a:rPr>
              <a:t>Education</a:t>
            </a:r>
            <a:endParaRPr lang="es-MX" b="1" u="sng" dirty="0">
              <a:latin typeface="unset"/>
            </a:endParaRPr>
          </a:p>
          <a:p>
            <a:pPr algn="just"/>
            <a:r>
              <a:rPr lang="es-MX" b="1" i="0" u="sng" dirty="0">
                <a:effectLst/>
                <a:latin typeface="unset"/>
                <a:hlinkClick r:id="rId5"/>
              </a:rPr>
              <a:t>Función aes en </a:t>
            </a:r>
            <a:r>
              <a:rPr lang="es-MX" b="1" i="0" u="sng" dirty="0" err="1">
                <a:effectLst/>
                <a:latin typeface="unset"/>
                <a:hlinkClick r:id="rId5"/>
              </a:rPr>
              <a:t>RDocumentation</a:t>
            </a:r>
            <a:endParaRPr lang="es-MX" dirty="0"/>
          </a:p>
        </p:txBody>
      </p:sp>
    </p:spTree>
    <p:extLst>
      <p:ext uri="{BB962C8B-B14F-4D97-AF65-F5344CB8AC3E}">
        <p14:creationId xmlns:p14="http://schemas.microsoft.com/office/powerpoint/2010/main" val="423202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7868B7-07AC-2E4B-D6FF-9F5FD34872B8}"/>
              </a:ext>
            </a:extLst>
          </p:cNvPr>
          <p:cNvPicPr>
            <a:picLocks noChangeAspect="1"/>
          </p:cNvPicPr>
          <p:nvPr/>
        </p:nvPicPr>
        <p:blipFill>
          <a:blip r:embed="rId2"/>
          <a:stretch>
            <a:fillRect/>
          </a:stretch>
        </p:blipFill>
        <p:spPr>
          <a:xfrm>
            <a:off x="894132" y="700386"/>
            <a:ext cx="4936381" cy="3438925"/>
          </a:xfrm>
          <a:prstGeom prst="rect">
            <a:avLst/>
          </a:prstGeom>
        </p:spPr>
      </p:pic>
      <p:sp>
        <p:nvSpPr>
          <p:cNvPr id="6" name="CuadroTexto 5">
            <a:extLst>
              <a:ext uri="{FF2B5EF4-FFF2-40B4-BE49-F238E27FC236}">
                <a16:creationId xmlns:a16="http://schemas.microsoft.com/office/drawing/2014/main" id="{EB521FA7-5D44-014B-3DE3-06B3D8D7ECC3}"/>
              </a:ext>
            </a:extLst>
          </p:cNvPr>
          <p:cNvSpPr txBox="1"/>
          <p:nvPr/>
        </p:nvSpPr>
        <p:spPr>
          <a:xfrm>
            <a:off x="1466287" y="4080845"/>
            <a:ext cx="2984691" cy="1969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geom_smooth</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geom_jitter</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endParaRPr lang="es-MX" sz="2800" b="1" dirty="0">
              <a:solidFill>
                <a:schemeClr val="tx2">
                  <a:lumMod val="50000"/>
                  <a:lumOff val="50000"/>
                </a:schemeClr>
              </a:solidFill>
            </a:endParaRPr>
          </a:p>
        </p:txBody>
      </p:sp>
      <p:sp>
        <p:nvSpPr>
          <p:cNvPr id="10" name="CuadroTexto 9">
            <a:extLst>
              <a:ext uri="{FF2B5EF4-FFF2-40B4-BE49-F238E27FC236}">
                <a16:creationId xmlns:a16="http://schemas.microsoft.com/office/drawing/2014/main" id="{45C91B16-16FF-5CCF-2F28-0F9112B528B2}"/>
              </a:ext>
            </a:extLst>
          </p:cNvPr>
          <p:cNvSpPr txBox="1"/>
          <p:nvPr/>
        </p:nvSpPr>
        <p:spPr>
          <a:xfrm>
            <a:off x="5830513" y="2139790"/>
            <a:ext cx="5768787" cy="3365024"/>
          </a:xfrm>
          <a:prstGeom prst="rect">
            <a:avLst/>
          </a:prstGeom>
          <a:noFill/>
        </p:spPr>
        <p:txBody>
          <a:bodyPr wrap="square" rtlCol="0">
            <a:spAutoFit/>
          </a:bodyPr>
          <a:lstStyle/>
          <a:p>
            <a:pPr>
              <a:lnSpc>
                <a:spcPct val="150000"/>
              </a:lnSpc>
            </a:pPr>
            <a:r>
              <a:rPr lang="es-MX" b="1" dirty="0" err="1">
                <a:solidFill>
                  <a:schemeClr val="accent1"/>
                </a:solidFill>
                <a:latin typeface="Arial" panose="020B0604020202020204" pitchFamily="34" charset="0"/>
                <a:cs typeface="Arial" panose="020B0604020202020204" pitchFamily="34" charset="0"/>
              </a:rPr>
              <a:t>ggplot</a:t>
            </a:r>
            <a:r>
              <a:rPr lang="es-MX" b="1" dirty="0">
                <a:solidFill>
                  <a:schemeClr val="accent1"/>
                </a:solidFill>
                <a:latin typeface="Arial" panose="020B0604020202020204" pitchFamily="34" charset="0"/>
                <a:cs typeface="Arial" panose="020B0604020202020204" pitchFamily="34" charset="0"/>
              </a:rPr>
              <a:t>(data = </a:t>
            </a:r>
            <a:r>
              <a:rPr lang="es-MX" b="1" dirty="0" err="1">
                <a:solidFill>
                  <a:schemeClr val="accent1"/>
                </a:solidFill>
                <a:latin typeface="Arial" panose="020B0604020202020204" pitchFamily="34" charset="0"/>
                <a:cs typeface="Arial" panose="020B0604020202020204" pitchFamily="34" charset="0"/>
              </a:rPr>
              <a:t>penguins</a:t>
            </a:r>
            <a:r>
              <a:rPr lang="es-MX" b="1" dirty="0">
                <a:solidFill>
                  <a:schemeClr val="accent1"/>
                </a:solidFill>
                <a:latin typeface="Arial" panose="020B0604020202020204" pitchFamily="34" charset="0"/>
                <a:cs typeface="Arial" panose="020B0604020202020204" pitchFamily="34" charset="0"/>
              </a:rPr>
              <a:t>) </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geom_smooth</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mapping</a:t>
            </a:r>
            <a:r>
              <a:rPr lang="es-MX" b="1" dirty="0">
                <a:solidFill>
                  <a:srgbClr val="00B050"/>
                </a:solidFill>
                <a:latin typeface="Arial" panose="020B0604020202020204" pitchFamily="34" charset="0"/>
                <a:cs typeface="Arial" panose="020B0604020202020204" pitchFamily="34" charset="0"/>
              </a:rPr>
              <a:t> = aes(x = </a:t>
            </a:r>
            <a:r>
              <a:rPr lang="es-MX" b="1" dirty="0" err="1">
                <a:solidFill>
                  <a:srgbClr val="00B050"/>
                </a:solidFill>
                <a:latin typeface="Arial" panose="020B0604020202020204" pitchFamily="34" charset="0"/>
                <a:cs typeface="Arial" panose="020B0604020202020204" pitchFamily="34" charset="0"/>
              </a:rPr>
              <a:t>flipper_length_mm</a:t>
            </a:r>
            <a:r>
              <a:rPr lang="es-MX" b="1" dirty="0">
                <a:solidFill>
                  <a:srgbClr val="00B050"/>
                </a:solidFill>
                <a:latin typeface="Arial" panose="020B0604020202020204" pitchFamily="34" charset="0"/>
                <a:cs typeface="Arial" panose="020B0604020202020204" pitchFamily="34" charset="0"/>
              </a:rPr>
              <a:t>, y = </a:t>
            </a:r>
            <a:r>
              <a:rPr lang="es-MX" b="1" dirty="0" err="1">
                <a:solidFill>
                  <a:srgbClr val="00B050"/>
                </a:solidFill>
                <a:latin typeface="Arial" panose="020B0604020202020204" pitchFamily="34" charset="0"/>
                <a:cs typeface="Arial" panose="020B0604020202020204" pitchFamily="34" charset="0"/>
              </a:rPr>
              <a:t>body_mass_g</a:t>
            </a:r>
            <a:r>
              <a:rPr lang="es-MX" b="1" dirty="0">
                <a:solidFill>
                  <a:srgbClr val="00B050"/>
                </a:solidFill>
                <a:latin typeface="Arial" panose="020B0604020202020204" pitchFamily="34" charset="0"/>
                <a:cs typeface="Arial" panose="020B0604020202020204" pitchFamily="34" charset="0"/>
              </a:rPr>
              <a:t>)) + </a:t>
            </a:r>
            <a:r>
              <a:rPr lang="es-MX" b="1" dirty="0" err="1">
                <a:solidFill>
                  <a:schemeClr val="accent5">
                    <a:lumMod val="75000"/>
                  </a:schemeClr>
                </a:solidFill>
                <a:latin typeface="Arial" panose="020B0604020202020204" pitchFamily="34" charset="0"/>
                <a:cs typeface="Arial" panose="020B0604020202020204" pitchFamily="34" charset="0"/>
              </a:rPr>
              <a:t>geom_point</a:t>
            </a:r>
            <a:r>
              <a:rPr lang="es-MX" b="1" dirty="0">
                <a:solidFill>
                  <a:schemeClr val="accent5">
                    <a:lumMod val="75000"/>
                  </a:schemeClr>
                </a:solidFill>
                <a:latin typeface="Arial" panose="020B0604020202020204" pitchFamily="34" charset="0"/>
                <a:cs typeface="Arial" panose="020B0604020202020204" pitchFamily="34" charset="0"/>
              </a:rPr>
              <a:t>(</a:t>
            </a:r>
            <a:r>
              <a:rPr lang="es-MX" b="1" dirty="0" err="1">
                <a:solidFill>
                  <a:schemeClr val="accent5">
                    <a:lumMod val="75000"/>
                  </a:schemeClr>
                </a:solidFill>
                <a:latin typeface="Arial" panose="020B0604020202020204" pitchFamily="34" charset="0"/>
                <a:cs typeface="Arial" panose="020B0604020202020204" pitchFamily="34" charset="0"/>
              </a:rPr>
              <a:t>mapping</a:t>
            </a:r>
            <a:r>
              <a:rPr lang="es-MX" b="1" dirty="0">
                <a:solidFill>
                  <a:schemeClr val="accent5">
                    <a:lumMod val="75000"/>
                  </a:schemeClr>
                </a:solidFill>
                <a:latin typeface="Arial" panose="020B0604020202020204" pitchFamily="34" charset="0"/>
                <a:cs typeface="Arial" panose="020B0604020202020204" pitchFamily="34" charset="0"/>
              </a:rPr>
              <a:t> = aes(x = </a:t>
            </a:r>
            <a:r>
              <a:rPr lang="es-MX" b="1" dirty="0" err="1">
                <a:solidFill>
                  <a:schemeClr val="accent5">
                    <a:lumMod val="75000"/>
                  </a:schemeClr>
                </a:solidFill>
                <a:latin typeface="Arial" panose="020B0604020202020204" pitchFamily="34" charset="0"/>
                <a:cs typeface="Arial" panose="020B0604020202020204" pitchFamily="34" charset="0"/>
              </a:rPr>
              <a:t>flipper_length_mm</a:t>
            </a:r>
            <a:r>
              <a:rPr lang="es-MX" b="1" dirty="0">
                <a:solidFill>
                  <a:schemeClr val="accent5">
                    <a:lumMod val="75000"/>
                  </a:schemeClr>
                </a:solidFill>
                <a:latin typeface="Arial" panose="020B0604020202020204" pitchFamily="34" charset="0"/>
                <a:cs typeface="Arial" panose="020B0604020202020204" pitchFamily="34" charset="0"/>
              </a:rPr>
              <a:t>, y = </a:t>
            </a:r>
            <a:r>
              <a:rPr lang="es-MX" b="1" dirty="0" err="1">
                <a:solidFill>
                  <a:schemeClr val="accent5">
                    <a:lumMod val="75000"/>
                  </a:schemeClr>
                </a:solidFill>
                <a:latin typeface="Arial" panose="020B0604020202020204" pitchFamily="34" charset="0"/>
                <a:cs typeface="Arial" panose="020B0604020202020204" pitchFamily="34" charset="0"/>
              </a:rPr>
              <a:t>body_mass_g</a:t>
            </a:r>
            <a:r>
              <a:rPr lang="es-MX" b="1" dirty="0">
                <a:solidFill>
                  <a:schemeClr val="accent5">
                    <a:lumMod val="75000"/>
                  </a:schemeClr>
                </a:solidFill>
                <a:latin typeface="Arial" panose="020B0604020202020204" pitchFamily="34" charset="0"/>
                <a:cs typeface="Arial" panose="020B0604020202020204" pitchFamily="34" charset="0"/>
              </a:rPr>
              <a:t>))</a:t>
            </a:r>
          </a:p>
          <a:p>
            <a:pPr>
              <a:lnSpc>
                <a:spcPct val="150000"/>
              </a:lnSpc>
            </a:pP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r>
              <a:rPr lang="en-US" b="1" dirty="0" err="1">
                <a:solidFill>
                  <a:schemeClr val="accent2">
                    <a:lumMod val="75000"/>
                  </a:schemeClr>
                </a:solidFill>
                <a:latin typeface="Arial" panose="020B0604020202020204" pitchFamily="34" charset="0"/>
                <a:cs typeface="Arial" panose="020B0604020202020204" pitchFamily="34" charset="0"/>
              </a:rPr>
              <a:t>ggplot</a:t>
            </a:r>
            <a:r>
              <a:rPr lang="en-US" b="1" dirty="0">
                <a:solidFill>
                  <a:schemeClr val="accent2">
                    <a:lumMod val="75000"/>
                  </a:schemeClr>
                </a:solidFill>
                <a:latin typeface="Arial" panose="020B0604020202020204" pitchFamily="34" charset="0"/>
                <a:cs typeface="Arial" panose="020B0604020202020204" pitchFamily="34" charset="0"/>
              </a:rPr>
              <a:t>(data = diamonds) +</a:t>
            </a:r>
            <a:r>
              <a:rPr lang="en-US" b="1" dirty="0" err="1">
                <a:solidFill>
                  <a:schemeClr val="accent2">
                    <a:lumMod val="75000"/>
                  </a:schemeClr>
                </a:solidFill>
                <a:latin typeface="Arial" panose="020B0604020202020204" pitchFamily="34" charset="0"/>
                <a:cs typeface="Arial" panose="020B0604020202020204" pitchFamily="34" charset="0"/>
              </a:rPr>
              <a:t>geom_bar</a:t>
            </a:r>
            <a:r>
              <a:rPr lang="en-US" b="1" dirty="0">
                <a:solidFill>
                  <a:schemeClr val="accent2">
                    <a:lumMod val="75000"/>
                  </a:schemeClr>
                </a:solidFill>
                <a:latin typeface="Arial" panose="020B0604020202020204" pitchFamily="34" charset="0"/>
                <a:cs typeface="Arial" panose="020B0604020202020204" pitchFamily="34" charset="0"/>
              </a:rPr>
              <a:t>(mapping = </a:t>
            </a:r>
            <a:r>
              <a:rPr lang="en-US" b="1" dirty="0" err="1">
                <a:solidFill>
                  <a:schemeClr val="accent2">
                    <a:lumMod val="75000"/>
                  </a:schemeClr>
                </a:solidFill>
                <a:latin typeface="Arial" panose="020B0604020202020204" pitchFamily="34" charset="0"/>
                <a:cs typeface="Arial" panose="020B0604020202020204" pitchFamily="34" charset="0"/>
              </a:rPr>
              <a:t>aes</a:t>
            </a:r>
            <a:r>
              <a:rPr lang="en-US" b="1" dirty="0">
                <a:solidFill>
                  <a:schemeClr val="accent2">
                    <a:lumMod val="75000"/>
                  </a:schemeClr>
                </a:solidFill>
                <a:latin typeface="Arial" panose="020B0604020202020204" pitchFamily="34" charset="0"/>
                <a:cs typeface="Arial" panose="020B0604020202020204" pitchFamily="34" charset="0"/>
              </a:rPr>
              <a:t>(x = cut, fill=cut))</a:t>
            </a: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endParaRPr lang="es-MX"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14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F4972-B2E4-18F6-CD1A-45C462C71A18}"/>
              </a:ext>
            </a:extLst>
          </p:cNvPr>
          <p:cNvSpPr>
            <a:spLocks noGrp="1"/>
          </p:cNvSpPr>
          <p:nvPr>
            <p:ph type="title"/>
          </p:nvPr>
        </p:nvSpPr>
        <p:spPr>
          <a:xfrm>
            <a:off x="2649873" y="201706"/>
            <a:ext cx="3006418" cy="664097"/>
          </a:xfrm>
        </p:spPr>
        <p:txBody>
          <a:bodyPr>
            <a:normAutofit fontScale="90000"/>
          </a:bodyPr>
          <a:lstStyle/>
          <a:p>
            <a:r>
              <a:rPr lang="es-MX" b="1" i="0" dirty="0">
                <a:effectLst/>
                <a:latin typeface="Source Sans Pro" panose="020B0503030403020204" pitchFamily="34" charset="0"/>
              </a:rPr>
              <a:t>Suavizado</a:t>
            </a:r>
            <a:endParaRPr lang="es-MX" dirty="0"/>
          </a:p>
        </p:txBody>
      </p:sp>
      <p:sp>
        <p:nvSpPr>
          <p:cNvPr id="3" name="Marcador de contenido 2">
            <a:extLst>
              <a:ext uri="{FF2B5EF4-FFF2-40B4-BE49-F238E27FC236}">
                <a16:creationId xmlns:a16="http://schemas.microsoft.com/office/drawing/2014/main" id="{87035C27-5FEC-C95C-6140-3249E59BD283}"/>
              </a:ext>
            </a:extLst>
          </p:cNvPr>
          <p:cNvSpPr>
            <a:spLocks noGrp="1"/>
          </p:cNvSpPr>
          <p:nvPr>
            <p:ph idx="1"/>
          </p:nvPr>
        </p:nvSpPr>
        <p:spPr>
          <a:xfrm>
            <a:off x="308254" y="1081539"/>
            <a:ext cx="11249162" cy="4351338"/>
          </a:xfrm>
        </p:spPr>
        <p:txBody>
          <a:bodyPr>
            <a:normAutofit/>
          </a:bodyPr>
          <a:lstStyle/>
          <a:p>
            <a:pPr marL="0" indent="0" algn="just">
              <a:buNone/>
            </a:pPr>
            <a:r>
              <a:rPr lang="es-MX" sz="2400" b="0" i="0" dirty="0">
                <a:solidFill>
                  <a:srgbClr val="1F1F1F"/>
                </a:solidFill>
                <a:effectLst/>
                <a:latin typeface="Source Sans Pro" panose="020B0503030403020204" pitchFamily="34" charset="0"/>
              </a:rPr>
              <a:t>A veces, puede ser difícil comprender tendencias en tus datos solo a través de diagramas de dispersión. El </a:t>
            </a:r>
            <a:r>
              <a:rPr lang="es-MX" sz="2400" b="1" i="0" dirty="0">
                <a:solidFill>
                  <a:srgbClr val="1F1F1F"/>
                </a:solidFill>
                <a:effectLst/>
                <a:latin typeface="unset"/>
              </a:rPr>
              <a:t>suavizado</a:t>
            </a:r>
            <a:r>
              <a:rPr lang="es-MX" sz="2400" b="0" i="0" dirty="0">
                <a:solidFill>
                  <a:srgbClr val="1F1F1F"/>
                </a:solidFill>
                <a:effectLst/>
                <a:latin typeface="Source Sans Pro" panose="020B0503030403020204" pitchFamily="34" charset="0"/>
              </a:rPr>
              <a:t> permite detectar una tendencia de datos aun cuando no puedes notar con facilidad una tendencia en los puntos de datos graficados. La funcionalidad de suavizado de ggplot2 es útil porque suma una </a:t>
            </a:r>
            <a:r>
              <a:rPr lang="es-MX" sz="2400" b="1" i="0" dirty="0">
                <a:solidFill>
                  <a:srgbClr val="1F1F1F"/>
                </a:solidFill>
                <a:effectLst/>
                <a:latin typeface="unset"/>
              </a:rPr>
              <a:t>línea de suavizado</a:t>
            </a:r>
            <a:r>
              <a:rPr lang="es-MX" sz="2400" b="0" i="0" dirty="0">
                <a:solidFill>
                  <a:srgbClr val="1F1F1F"/>
                </a:solidFill>
                <a:effectLst/>
                <a:latin typeface="Source Sans Pro" panose="020B0503030403020204" pitchFamily="34" charset="0"/>
              </a:rPr>
              <a:t> como otra capa en un diagrama; la línea de suavizado ayuda a que un observador casual entienda el sentido de los datos. </a:t>
            </a:r>
            <a:br>
              <a:rPr lang="es-MX" sz="1600" b="0" i="0" u="sng" dirty="0">
                <a:effectLst/>
                <a:latin typeface="Source Sans Pro" panose="020B0503030403020204" pitchFamily="34" charset="0"/>
                <a:hlinkClick r:id="rId2"/>
              </a:rPr>
            </a:br>
            <a:r>
              <a:rPr lang="es-MX" sz="1600" b="1" i="0" u="sng" dirty="0">
                <a:effectLst/>
                <a:latin typeface="unset"/>
                <a:hlinkClick r:id="rId2"/>
              </a:rPr>
              <a:t>Introducción a R de </a:t>
            </a:r>
            <a:r>
              <a:rPr lang="es-MX" sz="1600" b="1" i="0" u="sng" dirty="0" err="1">
                <a:effectLst/>
                <a:latin typeface="unset"/>
                <a:hlinkClick r:id="rId2"/>
              </a:rPr>
              <a:t>Stats</a:t>
            </a:r>
            <a:r>
              <a:rPr lang="es-MX" sz="1600" b="1" i="0" u="sng" dirty="0">
                <a:effectLst/>
                <a:latin typeface="unset"/>
                <a:hlinkClick r:id="rId2"/>
              </a:rPr>
              <a:t> </a:t>
            </a:r>
            <a:r>
              <a:rPr lang="es-MX" sz="1600" b="1" i="0" u="sng" dirty="0" err="1">
                <a:effectLst/>
                <a:latin typeface="unset"/>
                <a:hlinkClick r:id="rId2"/>
              </a:rPr>
              <a:t>Education</a:t>
            </a:r>
            <a:endParaRPr lang="es-MX" sz="2400" dirty="0"/>
          </a:p>
        </p:txBody>
      </p:sp>
      <p:pic>
        <p:nvPicPr>
          <p:cNvPr id="1026" name="Picture 2" descr="Screenshot of a scatterplot. There are points on the plot with a blue smoothing line indicating the upward trend of the poi">
            <a:extLst>
              <a:ext uri="{FF2B5EF4-FFF2-40B4-BE49-F238E27FC236}">
                <a16:creationId xmlns:a16="http://schemas.microsoft.com/office/drawing/2014/main" id="{F6A37C28-812A-2B09-5878-11A8E4465DF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308254" y="3736425"/>
            <a:ext cx="3223222" cy="191754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3FDE88A-2D1D-65E3-0F74-2397B6999592}"/>
              </a:ext>
            </a:extLst>
          </p:cNvPr>
          <p:cNvPicPr>
            <a:picLocks noChangeAspect="1"/>
          </p:cNvPicPr>
          <p:nvPr/>
        </p:nvPicPr>
        <p:blipFill>
          <a:blip r:embed="rId5"/>
          <a:stretch>
            <a:fillRect/>
          </a:stretch>
        </p:blipFill>
        <p:spPr>
          <a:xfrm>
            <a:off x="4398579" y="3336147"/>
            <a:ext cx="7678142" cy="3320147"/>
          </a:xfrm>
          <a:prstGeom prst="rect">
            <a:avLst/>
          </a:prstGeom>
        </p:spPr>
      </p:pic>
    </p:spTree>
    <p:extLst>
      <p:ext uri="{BB962C8B-B14F-4D97-AF65-F5344CB8AC3E}">
        <p14:creationId xmlns:p14="http://schemas.microsoft.com/office/powerpoint/2010/main" val="2672378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D0B61C-5EEC-6D63-3356-687B6F6DBDA4}"/>
              </a:ext>
            </a:extLst>
          </p:cNvPr>
          <p:cNvPicPr>
            <a:picLocks noChangeAspect="1"/>
          </p:cNvPicPr>
          <p:nvPr/>
        </p:nvPicPr>
        <p:blipFill>
          <a:blip r:embed="rId2"/>
          <a:stretch>
            <a:fillRect/>
          </a:stretch>
        </p:blipFill>
        <p:spPr>
          <a:xfrm>
            <a:off x="372926" y="420680"/>
            <a:ext cx="2972600" cy="1671720"/>
          </a:xfrm>
          <a:prstGeom prst="rect">
            <a:avLst/>
          </a:prstGeom>
        </p:spPr>
      </p:pic>
      <p:sp>
        <p:nvSpPr>
          <p:cNvPr id="6" name="CuadroTexto 5">
            <a:extLst>
              <a:ext uri="{FF2B5EF4-FFF2-40B4-BE49-F238E27FC236}">
                <a16:creationId xmlns:a16="http://schemas.microsoft.com/office/drawing/2014/main" id="{B124A2B6-D71A-0AE2-75A6-FD8697217E16}"/>
              </a:ext>
            </a:extLst>
          </p:cNvPr>
          <p:cNvSpPr txBox="1"/>
          <p:nvPr/>
        </p:nvSpPr>
        <p:spPr>
          <a:xfrm>
            <a:off x="3453735" y="559419"/>
            <a:ext cx="5983941" cy="2246769"/>
          </a:xfrm>
          <a:prstGeom prst="rect">
            <a:avLst/>
          </a:prstGeom>
          <a:noFill/>
        </p:spPr>
        <p:txBody>
          <a:bodyPr wrap="square" rtlCol="0">
            <a:spAutoFit/>
          </a:bodyPr>
          <a:lstStyle/>
          <a:p>
            <a:pPr algn="just"/>
            <a:r>
              <a:rPr lang="es-MX" sz="2000" dirty="0"/>
              <a:t>Se usan para dividir los gráficos en múltiples paneles según una o más variables categóricas. Sin embargo, tienen diferencias clave en la forma en que organizan los paneles:</a:t>
            </a:r>
          </a:p>
          <a:p>
            <a:pPr algn="just"/>
            <a:endParaRPr lang="es-MX" sz="2000" dirty="0"/>
          </a:p>
          <a:p>
            <a:pPr algn="just"/>
            <a:r>
              <a:rPr lang="es-MX" sz="2000" b="0" i="0" dirty="0">
                <a:solidFill>
                  <a:srgbClr val="0F1114"/>
                </a:solidFill>
                <a:effectLst/>
                <a:latin typeface="Source Sans Pro" panose="020B0503030403020204" pitchFamily="34" charset="0"/>
              </a:rPr>
              <a:t>Las funciones de facetas te permiten mostrar grupos más pequeños, o subconjuntos, de datos.</a:t>
            </a:r>
            <a:endParaRPr lang="es-MX" sz="2000" dirty="0"/>
          </a:p>
        </p:txBody>
      </p:sp>
      <p:pic>
        <p:nvPicPr>
          <p:cNvPr id="8" name="Imagen 7">
            <a:extLst>
              <a:ext uri="{FF2B5EF4-FFF2-40B4-BE49-F238E27FC236}">
                <a16:creationId xmlns:a16="http://schemas.microsoft.com/office/drawing/2014/main" id="{E598B22D-156B-8CDF-3318-25C799BF2351}"/>
              </a:ext>
            </a:extLst>
          </p:cNvPr>
          <p:cNvPicPr>
            <a:picLocks noChangeAspect="1"/>
          </p:cNvPicPr>
          <p:nvPr/>
        </p:nvPicPr>
        <p:blipFill>
          <a:blip r:embed="rId3"/>
          <a:stretch>
            <a:fillRect/>
          </a:stretch>
        </p:blipFill>
        <p:spPr>
          <a:xfrm>
            <a:off x="261509" y="3264501"/>
            <a:ext cx="11668982" cy="2746555"/>
          </a:xfrm>
          <a:prstGeom prst="rect">
            <a:avLst/>
          </a:prstGeom>
        </p:spPr>
      </p:pic>
      <p:pic>
        <p:nvPicPr>
          <p:cNvPr id="10" name="Imagen 9">
            <a:extLst>
              <a:ext uri="{FF2B5EF4-FFF2-40B4-BE49-F238E27FC236}">
                <a16:creationId xmlns:a16="http://schemas.microsoft.com/office/drawing/2014/main" id="{B4EB20A8-ACE9-53BB-4AF9-80826B5A7BC3}"/>
              </a:ext>
            </a:extLst>
          </p:cNvPr>
          <p:cNvPicPr>
            <a:picLocks noChangeAspect="1"/>
          </p:cNvPicPr>
          <p:nvPr/>
        </p:nvPicPr>
        <p:blipFill>
          <a:blip r:embed="rId4"/>
          <a:stretch>
            <a:fillRect/>
          </a:stretch>
        </p:blipFill>
        <p:spPr>
          <a:xfrm flipH="1">
            <a:off x="9529982" y="846943"/>
            <a:ext cx="2662018" cy="1959245"/>
          </a:xfrm>
          <a:prstGeom prst="rect">
            <a:avLst/>
          </a:prstGeom>
        </p:spPr>
      </p:pic>
    </p:spTree>
    <p:extLst>
      <p:ext uri="{BB962C8B-B14F-4D97-AF65-F5344CB8AC3E}">
        <p14:creationId xmlns:p14="http://schemas.microsoft.com/office/powerpoint/2010/main" val="99071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9614B0-7FD1-AA44-6DB8-2F0CF741CC23}"/>
              </a:ext>
            </a:extLst>
          </p:cNvPr>
          <p:cNvSpPr>
            <a:spLocks noGrp="1"/>
          </p:cNvSpPr>
          <p:nvPr>
            <p:ph idx="1"/>
          </p:nvPr>
        </p:nvSpPr>
        <p:spPr>
          <a:xfrm>
            <a:off x="649941" y="575049"/>
            <a:ext cx="10515600" cy="3167996"/>
          </a:xfrm>
        </p:spPr>
        <p:txBody>
          <a:bodyPr>
            <a:normAutofit lnSpcReduction="10000"/>
          </a:bodyPr>
          <a:lstStyle/>
          <a:p>
            <a:pPr marL="0" indent="0">
              <a:buNone/>
            </a:pPr>
            <a:r>
              <a:rPr lang="es-MX" dirty="0">
                <a:solidFill>
                  <a:srgbClr val="1F1F1F"/>
                </a:solidFill>
                <a:latin typeface="Source Sans Pro" panose="020B0503030403020204" pitchFamily="34" charset="0"/>
              </a:rPr>
              <a:t>L</a:t>
            </a:r>
            <a:r>
              <a:rPr lang="es-MX" b="0" i="0" dirty="0">
                <a:solidFill>
                  <a:srgbClr val="1F1F1F"/>
                </a:solidFill>
                <a:effectLst/>
                <a:latin typeface="Source Sans Pro" panose="020B0503030403020204" pitchFamily="34" charset="0"/>
              </a:rPr>
              <a:t>a función de filtrado de </a:t>
            </a:r>
            <a:r>
              <a:rPr lang="es-MX" b="1" i="0" dirty="0" err="1">
                <a:solidFill>
                  <a:srgbClr val="1F1F1F"/>
                </a:solidFill>
                <a:effectLst/>
                <a:latin typeface="unset"/>
              </a:rPr>
              <a:t>dplyr</a:t>
            </a:r>
            <a:r>
              <a:rPr lang="es-MX" b="1" i="0" dirty="0">
                <a:solidFill>
                  <a:srgbClr val="1F1F1F"/>
                </a:solidFill>
                <a:effectLst/>
                <a:latin typeface="unset"/>
              </a:rPr>
              <a:t> </a:t>
            </a:r>
            <a:r>
              <a:rPr lang="es-MX" b="0" i="0" dirty="0">
                <a:solidFill>
                  <a:srgbClr val="1F1F1F"/>
                </a:solidFill>
                <a:effectLst/>
                <a:latin typeface="Source Sans Pro" panose="020B0503030403020204" pitchFamily="34" charset="0"/>
              </a:rPr>
              <a:t>para hacer que los diagramas que crees con </a:t>
            </a:r>
            <a:r>
              <a:rPr lang="es-MX" b="1" i="0" dirty="0">
                <a:solidFill>
                  <a:srgbClr val="1F1F1F"/>
                </a:solidFill>
                <a:effectLst/>
                <a:latin typeface="unset"/>
              </a:rPr>
              <a:t>ggplot2 </a:t>
            </a:r>
            <a:r>
              <a:rPr lang="es-MX" b="0" i="0" dirty="0">
                <a:solidFill>
                  <a:srgbClr val="1F1F1F"/>
                </a:solidFill>
                <a:effectLst/>
                <a:latin typeface="Source Sans Pro" panose="020B0503030403020204" pitchFamily="34" charset="0"/>
              </a:rPr>
              <a:t>sean más fáciles de leer. </a:t>
            </a:r>
          </a:p>
          <a:p>
            <a:pPr marL="0" indent="0">
              <a:buNone/>
            </a:pPr>
            <a:r>
              <a:rPr lang="es-MX" b="0" i="0" dirty="0">
                <a:solidFill>
                  <a:srgbClr val="1F1F1F"/>
                </a:solidFill>
                <a:effectLst/>
                <a:latin typeface="Source Sans Pro" panose="020B0503030403020204" pitchFamily="34" charset="0"/>
              </a:rPr>
              <a:t>Filtrar tus datos antes del trazado te permite enfocarte en subconjuntos específicos de tus datos y sacar conclusiones más dirigidas. Para hacerlo, usa la función </a:t>
            </a:r>
            <a:r>
              <a:rPr lang="es-MX" b="0" i="0" dirty="0" err="1">
                <a:solidFill>
                  <a:srgbClr val="1F1F1F"/>
                </a:solidFill>
                <a:effectLst/>
                <a:latin typeface="Source Sans Pro" panose="020B0503030403020204" pitchFamily="34" charset="0"/>
              </a:rPr>
              <a:t>dplyr</a:t>
            </a:r>
            <a:r>
              <a:rPr lang="es-MX" b="0" i="0" dirty="0">
                <a:solidFill>
                  <a:srgbClr val="1F1F1F"/>
                </a:solidFill>
                <a:effectLst/>
                <a:latin typeface="Source Sans Pro" panose="020B0503030403020204" pitchFamily="34" charset="0"/>
              </a:rPr>
              <a:t> </a:t>
            </a:r>
            <a:r>
              <a:rPr lang="es-MX" b="0" i="0" dirty="0" err="1">
                <a:solidFill>
                  <a:srgbClr val="1F1F1F"/>
                </a:solidFill>
                <a:effectLst/>
                <a:latin typeface="Source Sans Pro" panose="020B0503030403020204" pitchFamily="34" charset="0"/>
              </a:rPr>
              <a:t>filter</a:t>
            </a:r>
            <a:r>
              <a:rPr lang="es-MX" b="0" i="0" dirty="0">
                <a:solidFill>
                  <a:srgbClr val="1F1F1F"/>
                </a:solidFill>
                <a:effectLst/>
                <a:latin typeface="Source Sans Pro" panose="020B0503030403020204" pitchFamily="34" charset="0"/>
              </a:rPr>
              <a:t>() en tu sintaxis de </a:t>
            </a:r>
            <a:r>
              <a:rPr lang="es-MX" b="0" i="0" dirty="0" err="1">
                <a:solidFill>
                  <a:srgbClr val="1F1F1F"/>
                </a:solidFill>
                <a:effectLst/>
                <a:latin typeface="Source Sans Pro" panose="020B0503030403020204" pitchFamily="34" charset="0"/>
              </a:rPr>
              <a:t>ggplot</a:t>
            </a:r>
            <a:r>
              <a:rPr lang="es-MX" b="0" i="0" dirty="0">
                <a:solidFill>
                  <a:srgbClr val="1F1F1F"/>
                </a:solidFill>
                <a:effectLst/>
                <a:latin typeface="Source Sans Pro" panose="020B0503030403020204" pitchFamily="34" charset="0"/>
              </a:rPr>
              <a:t>. </a:t>
            </a:r>
            <a:r>
              <a:rPr lang="es-MX" sz="2400" i="0" u="sng" dirty="0">
                <a:solidFill>
                  <a:srgbClr val="1F1F1F"/>
                </a:solidFill>
                <a:effectLst/>
                <a:latin typeface="unset"/>
                <a:hlinkClick r:id="rId2"/>
              </a:rPr>
              <a:t>Reunir todos los elementos: (</a:t>
            </a:r>
            <a:r>
              <a:rPr lang="es-MX" sz="2400" i="0" u="sng" dirty="0" err="1">
                <a:solidFill>
                  <a:srgbClr val="1F1F1F"/>
                </a:solidFill>
                <a:effectLst/>
                <a:latin typeface="unset"/>
                <a:hlinkClick r:id="rId2"/>
              </a:rPr>
              <a:t>dplyr+ggplot</a:t>
            </a:r>
            <a:r>
              <a:rPr lang="es-MX" sz="2400" i="0" u="sng" dirty="0">
                <a:solidFill>
                  <a:srgbClr val="1F1F1F"/>
                </a:solidFill>
                <a:effectLst/>
                <a:latin typeface="unset"/>
                <a:hlinkClick r:id="rId2"/>
              </a:rPr>
              <a:t>)</a:t>
            </a:r>
            <a:r>
              <a:rPr lang="es-MX" sz="2400" i="0" u="sng" dirty="0">
                <a:solidFill>
                  <a:srgbClr val="1F1F1F"/>
                </a:solidFill>
                <a:effectLst/>
                <a:latin typeface="unset"/>
              </a:rPr>
              <a:t> , </a:t>
            </a:r>
            <a:r>
              <a:rPr lang="es-MX" sz="2400" i="0" u="sng" dirty="0">
                <a:effectLst/>
                <a:latin typeface="unset"/>
                <a:hlinkClick r:id="rId3"/>
              </a:rPr>
              <a:t>Transformación de datos</a:t>
            </a:r>
            <a:r>
              <a:rPr lang="es-MX" sz="2400" i="0" u="sng" dirty="0">
                <a:effectLst/>
                <a:latin typeface="unset"/>
              </a:rPr>
              <a:t>, </a:t>
            </a:r>
            <a:r>
              <a:rPr lang="es-MX" sz="2400" i="0" u="sng" dirty="0">
                <a:effectLst/>
                <a:latin typeface="unset"/>
                <a:hlinkClick r:id="rId4"/>
              </a:rPr>
              <a:t>Visualización de datos con ggplot2</a:t>
            </a:r>
            <a:br>
              <a:rPr lang="es-MX" b="0" i="0" dirty="0">
                <a:solidFill>
                  <a:srgbClr val="1F1F1F"/>
                </a:solidFill>
                <a:effectLst/>
                <a:latin typeface="Source Sans Pro" panose="020B0503030403020204" pitchFamily="34" charset="0"/>
              </a:rPr>
            </a:br>
            <a:endParaRPr lang="es-MX" dirty="0"/>
          </a:p>
        </p:txBody>
      </p:sp>
      <p:pic>
        <p:nvPicPr>
          <p:cNvPr id="5" name="Imagen 4">
            <a:extLst>
              <a:ext uri="{FF2B5EF4-FFF2-40B4-BE49-F238E27FC236}">
                <a16:creationId xmlns:a16="http://schemas.microsoft.com/office/drawing/2014/main" id="{A42C4950-E740-46B3-780E-DB99E8108130}"/>
              </a:ext>
            </a:extLst>
          </p:cNvPr>
          <p:cNvPicPr>
            <a:picLocks noChangeAspect="1"/>
          </p:cNvPicPr>
          <p:nvPr/>
        </p:nvPicPr>
        <p:blipFill>
          <a:blip r:embed="rId5"/>
          <a:stretch>
            <a:fillRect/>
          </a:stretch>
        </p:blipFill>
        <p:spPr>
          <a:xfrm>
            <a:off x="448235" y="3743045"/>
            <a:ext cx="11295529" cy="1882588"/>
          </a:xfrm>
          <a:prstGeom prst="rect">
            <a:avLst/>
          </a:prstGeom>
        </p:spPr>
      </p:pic>
    </p:spTree>
    <p:extLst>
      <p:ext uri="{BB962C8B-B14F-4D97-AF65-F5344CB8AC3E}">
        <p14:creationId xmlns:p14="http://schemas.microsoft.com/office/powerpoint/2010/main" val="63732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4CFE9-CC8E-A60C-6FF7-29859A575A3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895A6D5-27D1-474D-BB01-A095CCB55DFC}"/>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413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20037</TotalTime>
  <Words>2289</Words>
  <Application>Microsoft Office PowerPoint</Application>
  <PresentationFormat>Panorámica</PresentationFormat>
  <Paragraphs>138</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Visualizaciones en R</vt:lpstr>
      <vt:lpstr>Presentación de PowerPoint</vt:lpstr>
      <vt:lpstr>Presentación de PowerPoint</vt:lpstr>
      <vt:lpstr>Presentación de PowerPoint</vt:lpstr>
      <vt:lpstr>Problemas comunes al visualizar en </vt:lpstr>
      <vt:lpstr>Presentación de PowerPoint</vt:lpstr>
      <vt:lpstr>Presentación de PowerPoint</vt:lpstr>
      <vt:lpstr>Suavizado</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255</cp:revision>
  <dcterms:created xsi:type="dcterms:W3CDTF">2024-12-10T22:49:38Z</dcterms:created>
  <dcterms:modified xsi:type="dcterms:W3CDTF">2025-02-20T23:47:25Z</dcterms:modified>
</cp:coreProperties>
</file>