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8" r:id="rId3"/>
    <p:sldId id="309" r:id="rId4"/>
    <p:sldId id="310" r:id="rId5"/>
    <p:sldId id="311" r:id="rId6"/>
    <p:sldId id="312" r:id="rId7"/>
    <p:sldId id="314" r:id="rId8"/>
    <p:sldId id="315" r:id="rId9"/>
    <p:sldId id="313" r:id="rId10"/>
    <p:sldId id="316" r:id="rId11"/>
    <p:sldId id="317" r:id="rId12"/>
    <p:sldId id="318" r:id="rId13"/>
    <p:sldId id="319" r:id="rId14"/>
    <p:sldId id="320" r:id="rId15"/>
    <p:sldId id="321" r:id="rId16"/>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13"/>
    <a:srgbClr val="043A0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6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5D1668-269C-86AF-2B19-F0659C07AE4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44C0D290-C608-53DF-42BE-87740DCDCC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89B5C30-590A-F3D3-3D18-31EA43E98987}"/>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5" name="Marcador de pie de página 4">
            <a:extLst>
              <a:ext uri="{FF2B5EF4-FFF2-40B4-BE49-F238E27FC236}">
                <a16:creationId xmlns:a16="http://schemas.microsoft.com/office/drawing/2014/main" id="{AD7D7A49-4EBA-EDAA-C60D-7CD92E9DF01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161BCE1-F372-DFD6-F60C-29948D9E36AE}"/>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2836169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539042-FCF1-D49F-3F6F-15A939163B2C}"/>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3D01837-8332-1C90-683A-35AFB175748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70A08060-2964-438D-202B-4B9CB701DCF6}"/>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5" name="Marcador de pie de página 4">
            <a:extLst>
              <a:ext uri="{FF2B5EF4-FFF2-40B4-BE49-F238E27FC236}">
                <a16:creationId xmlns:a16="http://schemas.microsoft.com/office/drawing/2014/main" id="{6C02FEAC-C42B-3E1C-5EC5-263A61DE167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1BB31AB-7E4E-BD8A-E4A4-90843477714E}"/>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4273662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FCCB452F-E38B-CAE3-7A58-3C973A261F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D63C30BA-1222-EEBB-25D7-60ACB507DAD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558660E-7B18-E371-B737-BCF2C80B3503}"/>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5" name="Marcador de pie de página 4">
            <a:extLst>
              <a:ext uri="{FF2B5EF4-FFF2-40B4-BE49-F238E27FC236}">
                <a16:creationId xmlns:a16="http://schemas.microsoft.com/office/drawing/2014/main" id="{15DD828C-8893-E17B-06C2-5A280441723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C003EF2-9EE7-1B5D-2555-5FD642B1C76F}"/>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89394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19A910-7D81-7103-7404-0A6A88416AF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8103B15-4109-8F3E-E44C-EC0EBD6227C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4B0DF8B8-14A3-A09E-5BDE-FCB0EE7035EF}"/>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5" name="Marcador de pie de página 4">
            <a:extLst>
              <a:ext uri="{FF2B5EF4-FFF2-40B4-BE49-F238E27FC236}">
                <a16:creationId xmlns:a16="http://schemas.microsoft.com/office/drawing/2014/main" id="{845750F3-3A70-B141-1D07-D11DE812EE6E}"/>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2E40C1E-9453-5BAC-5458-6C3E9C357CBA}"/>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367880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133BE-DFED-0277-E154-A3DAA6EE72B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834C0D4-3325-D209-8780-F3992E4257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B644C2B-28D9-2AA8-058B-FEBEFC568804}"/>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5" name="Marcador de pie de página 4">
            <a:extLst>
              <a:ext uri="{FF2B5EF4-FFF2-40B4-BE49-F238E27FC236}">
                <a16:creationId xmlns:a16="http://schemas.microsoft.com/office/drawing/2014/main" id="{04F869C4-1F36-D6B8-AE80-104D4746FE49}"/>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9C49AAF7-ED2C-B6B8-F5EF-1C5F6FCB7136}"/>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417658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A3BDA3-8592-E988-02AB-0C575468C407}"/>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11DFF2D-07CE-443E-F929-ECA188853A8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83D47499-5FC1-CE45-7B6E-75DBBC8CF11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0D08878C-C306-C9EB-BA3C-1F49BE1FF4AA}"/>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6" name="Marcador de pie de página 5">
            <a:extLst>
              <a:ext uri="{FF2B5EF4-FFF2-40B4-BE49-F238E27FC236}">
                <a16:creationId xmlns:a16="http://schemas.microsoft.com/office/drawing/2014/main" id="{D92F2871-0FA4-5DEB-FE6B-C72F878694F7}"/>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3595C02-4D41-AED5-EC18-13755139CC01}"/>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5049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C1CE4B-7C8A-514A-054F-CF137F076BB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E448279-98B9-A43D-DAFA-5788CD5F6E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8A15C70-1D3F-EBE3-F48F-D1818C167349}"/>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B2D093C-EFBB-8FD6-9AFB-48218F8503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338A257-C5FE-0B9B-783E-CB4ED44DA91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5FD01125-D81E-624C-19A8-23EB4F25F32C}"/>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8" name="Marcador de pie de página 7">
            <a:extLst>
              <a:ext uri="{FF2B5EF4-FFF2-40B4-BE49-F238E27FC236}">
                <a16:creationId xmlns:a16="http://schemas.microsoft.com/office/drawing/2014/main" id="{96143963-36F2-F2BE-EE0D-3E8894F4AC0A}"/>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A1907C7A-DC9C-3160-0FA8-3C39F47E2AF0}"/>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382645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75D73-ED72-9E7B-71B0-2EC73DF6304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DEFD7EF2-C018-CD1C-9DD5-0652712B0083}"/>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4" name="Marcador de pie de página 3">
            <a:extLst>
              <a:ext uri="{FF2B5EF4-FFF2-40B4-BE49-F238E27FC236}">
                <a16:creationId xmlns:a16="http://schemas.microsoft.com/office/drawing/2014/main" id="{4A3A5885-CFB6-D8F7-29C3-6576800EF422}"/>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645D4344-2369-9CD4-FAF0-C9784B20CE76}"/>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1327228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D46CC1E-E723-BDEB-03D5-4186D1E13D43}"/>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3" name="Marcador de pie de página 2">
            <a:extLst>
              <a:ext uri="{FF2B5EF4-FFF2-40B4-BE49-F238E27FC236}">
                <a16:creationId xmlns:a16="http://schemas.microsoft.com/office/drawing/2014/main" id="{927DB9D2-3DC7-F022-1EBD-CE49984BB2E9}"/>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C8CC2FCF-1737-A711-36F1-F48C032DBC6B}"/>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4008587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5009D1-6D7B-76E6-2992-2339E6D5739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1F132C2-AFE4-7FF7-986E-1F678EC9FE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032438B2-FD67-503E-E8B3-FE734378A8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EB2A6A-B44C-E736-3691-954E97CFD09C}"/>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6" name="Marcador de pie de página 5">
            <a:extLst>
              <a:ext uri="{FF2B5EF4-FFF2-40B4-BE49-F238E27FC236}">
                <a16:creationId xmlns:a16="http://schemas.microsoft.com/office/drawing/2014/main" id="{71F19EB3-4CF6-FC78-37B1-ECABF36E7091}"/>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3193B789-36E2-3A03-89A4-E15C049AAE74}"/>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3808111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440F4-EE41-11AD-AF83-A7EF9646207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30D16EFE-184A-97E8-55A7-3B8AC8B010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1CFF47C-9965-9F30-0746-3E4A7D76B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4DF8E09-8477-D176-39E6-C290BCE9BC8D}"/>
              </a:ext>
            </a:extLst>
          </p:cNvPr>
          <p:cNvSpPr>
            <a:spLocks noGrp="1"/>
          </p:cNvSpPr>
          <p:nvPr>
            <p:ph type="dt" sz="half" idx="10"/>
          </p:nvPr>
        </p:nvSpPr>
        <p:spPr/>
        <p:txBody>
          <a:bodyPr/>
          <a:lstStyle/>
          <a:p>
            <a:fld id="{3E1E7C5B-B050-415F-9A90-EC7B9C9BAB8A}" type="datetimeFigureOut">
              <a:rPr lang="es-MX" smtClean="0"/>
              <a:t>27/11/2024</a:t>
            </a:fld>
            <a:endParaRPr lang="es-MX"/>
          </a:p>
        </p:txBody>
      </p:sp>
      <p:sp>
        <p:nvSpPr>
          <p:cNvPr id="6" name="Marcador de pie de página 5">
            <a:extLst>
              <a:ext uri="{FF2B5EF4-FFF2-40B4-BE49-F238E27FC236}">
                <a16:creationId xmlns:a16="http://schemas.microsoft.com/office/drawing/2014/main" id="{9D2196DB-4E3E-BC0B-E387-37466181A3CD}"/>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F29CDDA8-4A31-96A2-95B6-1C0CC4EB36D5}"/>
              </a:ext>
            </a:extLst>
          </p:cNvPr>
          <p:cNvSpPr>
            <a:spLocks noGrp="1"/>
          </p:cNvSpPr>
          <p:nvPr>
            <p:ph type="sldNum" sz="quarter" idx="12"/>
          </p:nvPr>
        </p:nvSpPr>
        <p:spPr/>
        <p:txBody>
          <a:bodyPr/>
          <a:lstStyle/>
          <a:p>
            <a:fld id="{B9DCA4AD-2CFA-45A6-9584-F85353ABC222}" type="slidenum">
              <a:rPr lang="es-MX" smtClean="0"/>
              <a:t>‹Nº›</a:t>
            </a:fld>
            <a:endParaRPr lang="es-MX"/>
          </a:p>
        </p:txBody>
      </p:sp>
    </p:spTree>
    <p:extLst>
      <p:ext uri="{BB962C8B-B14F-4D97-AF65-F5344CB8AC3E}">
        <p14:creationId xmlns:p14="http://schemas.microsoft.com/office/powerpoint/2010/main" val="219745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C062084-EDE4-76A0-E95E-EA216A8D41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3109515-ECC1-72DA-1925-9A1A18CF26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0A37771-6164-BC20-05D0-DBF09FC3CF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1E7C5B-B050-415F-9A90-EC7B9C9BAB8A}" type="datetimeFigureOut">
              <a:rPr lang="es-MX" smtClean="0"/>
              <a:t>27/11/2024</a:t>
            </a:fld>
            <a:endParaRPr lang="es-MX"/>
          </a:p>
        </p:txBody>
      </p:sp>
      <p:sp>
        <p:nvSpPr>
          <p:cNvPr id="5" name="Marcador de pie de página 4">
            <a:extLst>
              <a:ext uri="{FF2B5EF4-FFF2-40B4-BE49-F238E27FC236}">
                <a16:creationId xmlns:a16="http://schemas.microsoft.com/office/drawing/2014/main" id="{783FF9D3-A99D-E153-C4EC-4D46107609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5876BAA6-834D-4AEB-05BB-7775FE08C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DCA4AD-2CFA-45A6-9584-F85353ABC222}" type="slidenum">
              <a:rPr lang="es-MX" smtClean="0"/>
              <a:t>‹Nº›</a:t>
            </a:fld>
            <a:endParaRPr lang="es-MX"/>
          </a:p>
        </p:txBody>
      </p:sp>
    </p:spTree>
    <p:extLst>
      <p:ext uri="{BB962C8B-B14F-4D97-AF65-F5344CB8AC3E}">
        <p14:creationId xmlns:p14="http://schemas.microsoft.com/office/powerpoint/2010/main" val="5422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datacamp.com/community/tutorials/graphs-in-spreadsheets" TargetMode="Externa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hyperlink" Target="https://guides.lib.umich.edu/c.php?g=283162&amp;p=1886446" TargetMode="External"/><Relationship Id="rId5" Type="http://schemas.openxmlformats.org/officeDocument/2006/relationships/hyperlink" Target="https://support.microsoft.com/en-us/office/create-a-chart-from-start-to-finish-0baf399e-dd61-4e18-8a73-b3fd5d5680c2" TargetMode="External"/><Relationship Id="rId4" Type="http://schemas.openxmlformats.org/officeDocument/2006/relationships/hyperlink" Target="https://support.google.com/docs/answer/6382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analyticsvidhya.com/blog/2020/05/art-storytelling-analytics-data-science/" TargetMode="External"/><Relationship Id="rId2" Type="http://schemas.openxmlformats.org/officeDocument/2006/relationships/hyperlink" Target="https://www.nugit.co/what-is-data-storytelling/" TargetMode="External"/><Relationship Id="rId1" Type="http://schemas.openxmlformats.org/officeDocument/2006/relationships/slideLayout" Target="../slideLayouts/slideLayout2.xml"/><Relationship Id="rId5" Type="http://schemas.openxmlformats.org/officeDocument/2006/relationships/hyperlink" Target="https://www.thinkwithgoogle.com/marketing-resources/data-measurement/tell-meaningful-stories-with-data/" TargetMode="External"/><Relationship Id="rId4" Type="http://schemas.openxmlformats.org/officeDocument/2006/relationships/hyperlink" Target="https://www.gartner.com/smarterwithgartner/use-data-and-analytics-to-tell-a-sto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3157F2C0-A00B-9B38-C353-5D772CB98428}"/>
              </a:ext>
            </a:extLst>
          </p:cNvPr>
          <p:cNvSpPr>
            <a:spLocks noGrp="1"/>
          </p:cNvSpPr>
          <p:nvPr>
            <p:ph type="subTitle" idx="1"/>
          </p:nvPr>
        </p:nvSpPr>
        <p:spPr>
          <a:xfrm>
            <a:off x="956981" y="4637463"/>
            <a:ext cx="10278034" cy="916173"/>
          </a:xfrm>
        </p:spPr>
        <p:txBody>
          <a:bodyPr>
            <a:normAutofit fontScale="92500"/>
          </a:bodyPr>
          <a:lstStyle/>
          <a:p>
            <a:r>
              <a:rPr lang="es-MX" sz="3600" dirty="0"/>
              <a:t>Compartir datos a través del arte de la visualización</a:t>
            </a:r>
          </a:p>
        </p:txBody>
      </p:sp>
      <p:pic>
        <p:nvPicPr>
          <p:cNvPr id="1026" name="Picture 2" descr="Logo de Google - Wikipedia, la enciclopedia libre">
            <a:extLst>
              <a:ext uri="{FF2B5EF4-FFF2-40B4-BE49-F238E27FC236}">
                <a16:creationId xmlns:a16="http://schemas.microsoft.com/office/drawing/2014/main" id="{BD09BA8E-A589-4C82-27DD-A7621743B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646" y="1035423"/>
            <a:ext cx="8274705" cy="2808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432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4BDAE58-1D5E-B18C-3BBB-04914B3633EF}"/>
              </a:ext>
            </a:extLst>
          </p:cNvPr>
          <p:cNvPicPr>
            <a:picLocks noChangeAspect="1"/>
          </p:cNvPicPr>
          <p:nvPr/>
        </p:nvPicPr>
        <p:blipFill>
          <a:blip r:embed="rId2"/>
          <a:stretch>
            <a:fillRect/>
          </a:stretch>
        </p:blipFill>
        <p:spPr>
          <a:xfrm>
            <a:off x="226896" y="189520"/>
            <a:ext cx="6182588" cy="1409897"/>
          </a:xfrm>
          <a:prstGeom prst="rect">
            <a:avLst/>
          </a:prstGeom>
        </p:spPr>
      </p:pic>
      <p:pic>
        <p:nvPicPr>
          <p:cNvPr id="7" name="Imagen 6">
            <a:extLst>
              <a:ext uri="{FF2B5EF4-FFF2-40B4-BE49-F238E27FC236}">
                <a16:creationId xmlns:a16="http://schemas.microsoft.com/office/drawing/2014/main" id="{45BB7AEE-D94B-77D2-6FF9-E269D228F956}"/>
              </a:ext>
            </a:extLst>
          </p:cNvPr>
          <p:cNvPicPr>
            <a:picLocks noChangeAspect="1"/>
          </p:cNvPicPr>
          <p:nvPr/>
        </p:nvPicPr>
        <p:blipFill>
          <a:blip r:embed="rId3"/>
          <a:stretch>
            <a:fillRect/>
          </a:stretch>
        </p:blipFill>
        <p:spPr>
          <a:xfrm>
            <a:off x="5913098" y="1213589"/>
            <a:ext cx="5944430" cy="1124107"/>
          </a:xfrm>
          <a:prstGeom prst="rect">
            <a:avLst/>
          </a:prstGeom>
        </p:spPr>
      </p:pic>
      <p:sp>
        <p:nvSpPr>
          <p:cNvPr id="8" name="CuadroTexto 7">
            <a:extLst>
              <a:ext uri="{FF2B5EF4-FFF2-40B4-BE49-F238E27FC236}">
                <a16:creationId xmlns:a16="http://schemas.microsoft.com/office/drawing/2014/main" id="{1D715977-B195-54F2-89B9-17CDDABBF141}"/>
              </a:ext>
            </a:extLst>
          </p:cNvPr>
          <p:cNvSpPr txBox="1"/>
          <p:nvPr/>
        </p:nvSpPr>
        <p:spPr>
          <a:xfrm>
            <a:off x="945776" y="3089144"/>
            <a:ext cx="10300447" cy="2862322"/>
          </a:xfrm>
          <a:prstGeom prst="rect">
            <a:avLst/>
          </a:prstGeom>
          <a:noFill/>
        </p:spPr>
        <p:txBody>
          <a:bodyPr wrap="square" rtlCol="0">
            <a:spAutoFit/>
          </a:bodyPr>
          <a:lstStyle/>
          <a:p>
            <a:pPr algn="l"/>
            <a:r>
              <a:rPr lang="es-MX" sz="2000" b="0" i="0" dirty="0">
                <a:solidFill>
                  <a:srgbClr val="1F1F1F"/>
                </a:solidFill>
                <a:effectLst/>
                <a:latin typeface="var(--cds-font-family-source-sans-pro)"/>
              </a:rPr>
              <a:t>La </a:t>
            </a:r>
            <a:r>
              <a:rPr lang="es-MX" sz="2000" b="1" i="0" dirty="0">
                <a:solidFill>
                  <a:srgbClr val="1F1F1F"/>
                </a:solidFill>
                <a:effectLst/>
                <a:latin typeface="unset"/>
              </a:rPr>
              <a:t>narrativa de datos </a:t>
            </a:r>
            <a:r>
              <a:rPr lang="es-MX" sz="2000" b="0" i="0" dirty="0">
                <a:solidFill>
                  <a:srgbClr val="1F1F1F"/>
                </a:solidFill>
                <a:effectLst/>
                <a:latin typeface="var(--cds-font-family-source-sans-pro)"/>
              </a:rPr>
              <a:t>es comunicar el significado de un conjunto de datos con elementos visuales y una narrativa personalizada para un público en particular.</a:t>
            </a:r>
          </a:p>
          <a:p>
            <a:pPr algn="l"/>
            <a:r>
              <a:rPr lang="es-MX" sz="2000" b="0" i="0" dirty="0">
                <a:solidFill>
                  <a:srgbClr val="1F1F1F"/>
                </a:solidFill>
                <a:effectLst/>
                <a:latin typeface="var(--cds-font-family-source-sans-pro)"/>
              </a:rPr>
              <a:t>La </a:t>
            </a:r>
            <a:r>
              <a:rPr lang="es-MX" sz="2000" b="1" i="0" dirty="0">
                <a:solidFill>
                  <a:srgbClr val="1F1F1F"/>
                </a:solidFill>
                <a:effectLst/>
                <a:latin typeface="unset"/>
              </a:rPr>
              <a:t>visualización de datos </a:t>
            </a:r>
            <a:r>
              <a:rPr lang="es-MX" sz="2000" b="0" i="0" dirty="0">
                <a:solidFill>
                  <a:srgbClr val="1F1F1F"/>
                </a:solidFill>
                <a:effectLst/>
                <a:latin typeface="var(--cds-font-family-source-sans-pro)"/>
              </a:rPr>
              <a:t>es la representación y presentación de datos para ayudar a su comprensión. Se pueden utilizar gráficos, tablas, nubes de palabras y otras representaciones visuales para ayudar al público a ver y entender claramente los datos.</a:t>
            </a:r>
          </a:p>
          <a:p>
            <a:pPr algn="l"/>
            <a:r>
              <a:rPr lang="es-MX" sz="2000" b="0" i="0" dirty="0">
                <a:solidFill>
                  <a:srgbClr val="1F1F1F"/>
                </a:solidFill>
                <a:effectLst/>
                <a:latin typeface="var(--cds-font-family-source-sans-pro)"/>
              </a:rPr>
              <a:t>Los efectos de la narrativa y la visualización de datos pueden ser poderosos. La narrativa y la visualización de datos pueden cautivar al público, hacer que las historias sean memorables, tocar el corazón de las personas e inspirarlas a actuar.</a:t>
            </a:r>
          </a:p>
          <a:p>
            <a:endParaRPr lang="es-MX" sz="2000" dirty="0"/>
          </a:p>
        </p:txBody>
      </p:sp>
    </p:spTree>
    <p:extLst>
      <p:ext uri="{BB962C8B-B14F-4D97-AF65-F5344CB8AC3E}">
        <p14:creationId xmlns:p14="http://schemas.microsoft.com/office/powerpoint/2010/main" val="3133843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A697D9E-83DC-2843-0DD0-0E9F25187299}"/>
              </a:ext>
            </a:extLst>
          </p:cNvPr>
          <p:cNvPicPr>
            <a:picLocks noChangeAspect="1"/>
          </p:cNvPicPr>
          <p:nvPr/>
        </p:nvPicPr>
        <p:blipFill>
          <a:blip r:embed="rId2"/>
          <a:stretch>
            <a:fillRect/>
          </a:stretch>
        </p:blipFill>
        <p:spPr>
          <a:xfrm>
            <a:off x="406358" y="333663"/>
            <a:ext cx="6324226" cy="2449030"/>
          </a:xfrm>
          <a:prstGeom prst="rect">
            <a:avLst/>
          </a:prstGeom>
        </p:spPr>
      </p:pic>
    </p:spTree>
    <p:extLst>
      <p:ext uri="{BB962C8B-B14F-4D97-AF65-F5344CB8AC3E}">
        <p14:creationId xmlns:p14="http://schemas.microsoft.com/office/powerpoint/2010/main" val="907988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7283FFA-3E85-B077-BB48-2A08BEA2F862}"/>
              </a:ext>
            </a:extLst>
          </p:cNvPr>
          <p:cNvSpPr>
            <a:spLocks noGrp="1"/>
          </p:cNvSpPr>
          <p:nvPr>
            <p:ph idx="1"/>
          </p:nvPr>
        </p:nvSpPr>
        <p:spPr>
          <a:xfrm>
            <a:off x="206189" y="171637"/>
            <a:ext cx="11586882" cy="6498104"/>
          </a:xfrm>
        </p:spPr>
        <p:txBody>
          <a:bodyPr>
            <a:normAutofit fontScale="70000" lnSpcReduction="20000"/>
          </a:bodyPr>
          <a:lstStyle/>
          <a:p>
            <a:pPr marL="0" indent="0" algn="just">
              <a:buNone/>
            </a:pPr>
            <a:r>
              <a:rPr lang="es-MX" b="1" i="0" dirty="0">
                <a:solidFill>
                  <a:srgbClr val="1F1F1F"/>
                </a:solidFill>
                <a:effectLst/>
                <a:latin typeface="unset"/>
              </a:rPr>
              <a:t>Los paneles </a:t>
            </a:r>
            <a:r>
              <a:rPr lang="es-MX" b="0" i="0" dirty="0">
                <a:solidFill>
                  <a:srgbClr val="1F1F1F"/>
                </a:solidFill>
                <a:effectLst/>
                <a:latin typeface="var(--cds-font-family-source-sans-pro)"/>
              </a:rPr>
              <a:t>y la </a:t>
            </a:r>
            <a:r>
              <a:rPr lang="es-MX" b="1" i="0" dirty="0">
                <a:solidFill>
                  <a:srgbClr val="1F1F1F"/>
                </a:solidFill>
                <a:effectLst/>
                <a:latin typeface="unset"/>
              </a:rPr>
              <a:t>información estática </a:t>
            </a:r>
            <a:r>
              <a:rPr lang="es-MX" b="0" i="0" dirty="0">
                <a:solidFill>
                  <a:srgbClr val="1F1F1F"/>
                </a:solidFill>
                <a:effectLst/>
                <a:latin typeface="var(--cds-font-family-source-sans-pro)"/>
              </a:rPr>
              <a:t>permiten al cliente o al usuario tener el control de su narrativa. Con los paneles, cualquiera puede utilizar los datos y tomar sus propias decisiones. Un panel puede construirse sobre información o </a:t>
            </a:r>
            <a:r>
              <a:rPr lang="es-MX" b="1" i="0" dirty="0">
                <a:solidFill>
                  <a:srgbClr val="1F1F1F"/>
                </a:solidFill>
                <a:effectLst/>
                <a:latin typeface="unset"/>
              </a:rPr>
              <a:t>datos estáticos</a:t>
            </a:r>
            <a:r>
              <a:rPr lang="es-MX" b="0" i="0" dirty="0">
                <a:solidFill>
                  <a:srgbClr val="1F1F1F"/>
                </a:solidFill>
                <a:effectLst/>
                <a:latin typeface="var(--cds-font-family-source-sans-pro)"/>
              </a:rPr>
              <a:t>, es decir, datos que no cambian una vez que fueron registrados. Esto permite controlar de forma estricta la narrativa y la forma en que los datos se presentan visualmente, ya sea a través de gráficos, tablas, etc.</a:t>
            </a:r>
          </a:p>
          <a:p>
            <a:pPr marL="0" indent="0" algn="l">
              <a:buNone/>
            </a:pPr>
            <a:r>
              <a:rPr lang="es-MX" b="1" i="0" dirty="0">
                <a:solidFill>
                  <a:srgbClr val="1F1F1F"/>
                </a:solidFill>
                <a:effectLst/>
                <a:latin typeface="var(--cds-font-family-source-sans-pro)"/>
              </a:rPr>
              <a:t>En vivo o estático</a:t>
            </a:r>
          </a:p>
          <a:p>
            <a:pPr marL="0" indent="0" algn="l">
              <a:buNone/>
            </a:pPr>
            <a:r>
              <a:rPr lang="es-MX" b="0" i="0" dirty="0">
                <a:solidFill>
                  <a:srgbClr val="1F1F1F"/>
                </a:solidFill>
                <a:effectLst/>
                <a:latin typeface="var(--cds-font-family-source-sans-pro)"/>
              </a:rPr>
              <a:t>Identificar si los datos son activos o estáticos depende de ciertos factores:</a:t>
            </a:r>
          </a:p>
          <a:p>
            <a:pPr marL="0" indent="0" algn="l">
              <a:spcAft>
                <a:spcPts val="750"/>
              </a:spcAft>
              <a:buNone/>
            </a:pPr>
            <a:r>
              <a:rPr lang="es-MX" b="0" i="0" dirty="0">
                <a:solidFill>
                  <a:srgbClr val="1F1F1F"/>
                </a:solidFill>
                <a:effectLst/>
                <a:latin typeface="var(--cds-font-family-source-sans-pro)"/>
              </a:rPr>
              <a:t>	¿Qué antigüedad tienen los datos?</a:t>
            </a:r>
          </a:p>
          <a:p>
            <a:pPr marL="0" indent="0" algn="l">
              <a:spcAft>
                <a:spcPts val="750"/>
              </a:spcAft>
              <a:buNone/>
            </a:pPr>
            <a:r>
              <a:rPr lang="es-MX" b="0" i="0" dirty="0">
                <a:solidFill>
                  <a:srgbClr val="1F1F1F"/>
                </a:solidFill>
                <a:effectLst/>
                <a:latin typeface="var(--cds-font-family-source-sans-pro)"/>
              </a:rPr>
              <a:t>	¿Cuánto tiempo falta para que los datos sean obsoletos o dejen de ser válidos para tomar decisiones?</a:t>
            </a:r>
          </a:p>
          <a:p>
            <a:pPr marL="0" indent="0" algn="l">
              <a:spcAft>
                <a:spcPts val="750"/>
              </a:spcAft>
              <a:buNone/>
            </a:pPr>
            <a:r>
              <a:rPr lang="es-MX" b="0" i="0" dirty="0">
                <a:solidFill>
                  <a:srgbClr val="1F1F1F"/>
                </a:solidFill>
                <a:effectLst/>
                <a:latin typeface="var(--cds-font-family-source-sans-pro)"/>
              </a:rPr>
              <a:t>	¿Es necesario actualizar regularmente estos datos o análisis para que sigan siendo valiosos?</a:t>
            </a:r>
          </a:p>
          <a:p>
            <a:pPr marL="0" indent="0" algn="l">
              <a:buNone/>
            </a:pPr>
            <a:r>
              <a:rPr lang="es-MX" b="1" i="0" dirty="0">
                <a:solidFill>
                  <a:srgbClr val="1F1F1F"/>
                </a:solidFill>
                <a:effectLst/>
                <a:latin typeface="unset"/>
              </a:rPr>
              <a:t>Los datos estáticos </a:t>
            </a:r>
            <a:r>
              <a:rPr lang="es-MX" b="0" i="0" dirty="0">
                <a:solidFill>
                  <a:srgbClr val="1F1F1F"/>
                </a:solidFill>
                <a:effectLst/>
                <a:latin typeface="var(--cds-font-family-source-sans-pro)"/>
              </a:rPr>
              <a:t>implican proporcionar capturas de pantalla o instantáneas en las presentaciones o construir paneles utilizando instantáneas de datos. Los datos estáticos tienen pros y contras.</a:t>
            </a:r>
          </a:p>
          <a:p>
            <a:pPr algn="l"/>
            <a:r>
              <a:rPr lang="es-MX" b="1" i="0" dirty="0">
                <a:solidFill>
                  <a:srgbClr val="1F1F1F"/>
                </a:solidFill>
                <a:effectLst/>
                <a:latin typeface="unset"/>
              </a:rPr>
              <a:t>PROS</a:t>
            </a:r>
            <a:endParaRPr lang="es-MX" b="0" i="0" dirty="0">
              <a:solidFill>
                <a:srgbClr val="1F1F1F"/>
              </a:solidFill>
              <a:effectLst/>
              <a:latin typeface="var(--cds-font-family-source-sans-pro)"/>
            </a:endParaRPr>
          </a:p>
          <a:p>
            <a:pPr marL="0" indent="0" algn="l">
              <a:spcAft>
                <a:spcPts val="750"/>
              </a:spcAft>
              <a:buNone/>
            </a:pPr>
            <a:r>
              <a:rPr lang="es-MX" b="0" i="0" dirty="0">
                <a:solidFill>
                  <a:srgbClr val="1F1F1F"/>
                </a:solidFill>
                <a:effectLst/>
                <a:latin typeface="var(--cds-font-family-source-sans-pro)"/>
              </a:rPr>
              <a:t>	Pueden controlar de forma estricta una narrativa puntual de los datos y la información</a:t>
            </a:r>
          </a:p>
          <a:p>
            <a:pPr marL="0" indent="0" algn="l">
              <a:spcAft>
                <a:spcPts val="750"/>
              </a:spcAft>
              <a:buNone/>
            </a:pPr>
            <a:r>
              <a:rPr lang="es-MX" b="0" i="0" dirty="0">
                <a:solidFill>
                  <a:srgbClr val="1F1F1F"/>
                </a:solidFill>
                <a:effectLst/>
                <a:latin typeface="var(--cds-font-family-source-sans-pro)"/>
              </a:rPr>
              <a:t>	Permiten explicar en profundidad análisis complejos a un público más amplio</a:t>
            </a:r>
          </a:p>
          <a:p>
            <a:pPr algn="l"/>
            <a:r>
              <a:rPr lang="es-MX" b="1" i="0" dirty="0">
                <a:solidFill>
                  <a:srgbClr val="1F1F1F"/>
                </a:solidFill>
                <a:effectLst/>
                <a:latin typeface="unset"/>
              </a:rPr>
              <a:t>CONTRAS</a:t>
            </a:r>
            <a:endParaRPr lang="es-MX" b="0" i="0" dirty="0">
              <a:solidFill>
                <a:srgbClr val="1F1F1F"/>
              </a:solidFill>
              <a:effectLst/>
              <a:latin typeface="var(--cds-font-family-source-sans-pro)"/>
            </a:endParaRPr>
          </a:p>
          <a:p>
            <a:pPr marL="0" indent="0" algn="l">
              <a:spcAft>
                <a:spcPts val="750"/>
              </a:spcAft>
              <a:buNone/>
            </a:pPr>
            <a:r>
              <a:rPr lang="es-MX" b="0" i="0" dirty="0">
                <a:solidFill>
                  <a:srgbClr val="1F1F1F"/>
                </a:solidFill>
                <a:effectLst/>
                <a:latin typeface="var(--cds-font-family-source-sans-pro)"/>
              </a:rPr>
              <a:t>	La información empieza a perder valor inmediatamente y continúa haciéndolo cuanto más tiempo permanecen los datos en un estado estático</a:t>
            </a:r>
          </a:p>
          <a:p>
            <a:pPr marL="0" indent="0" algn="l">
              <a:spcAft>
                <a:spcPts val="750"/>
              </a:spcAft>
              <a:buNone/>
            </a:pPr>
            <a:r>
              <a:rPr lang="es-MX" b="0" i="0" dirty="0">
                <a:solidFill>
                  <a:srgbClr val="1F1F1F"/>
                </a:solidFill>
                <a:effectLst/>
                <a:latin typeface="var(--cds-font-family-source-sans-pro)"/>
              </a:rPr>
              <a:t>	Las instantáneas no pueden seguir el ritmo de los cambios en los datos</a:t>
            </a:r>
          </a:p>
        </p:txBody>
      </p:sp>
    </p:spTree>
    <p:extLst>
      <p:ext uri="{BB962C8B-B14F-4D97-AF65-F5344CB8AC3E}">
        <p14:creationId xmlns:p14="http://schemas.microsoft.com/office/powerpoint/2010/main" val="2306821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6ADC5-E94D-BA68-FCCC-81A5DA6E6DAF}"/>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44476C-C822-F1E7-4927-97C60E0C5758}"/>
              </a:ext>
            </a:extLst>
          </p:cNvPr>
          <p:cNvSpPr>
            <a:spLocks noGrp="1"/>
          </p:cNvSpPr>
          <p:nvPr>
            <p:ph idx="1"/>
          </p:nvPr>
        </p:nvSpPr>
        <p:spPr>
          <a:xfrm>
            <a:off x="410135" y="179948"/>
            <a:ext cx="11396383" cy="6498104"/>
          </a:xfrm>
        </p:spPr>
        <p:txBody>
          <a:bodyPr>
            <a:normAutofit fontScale="62500" lnSpcReduction="20000"/>
          </a:bodyPr>
          <a:lstStyle/>
          <a:p>
            <a:pPr marL="0" indent="0" algn="just">
              <a:buNone/>
            </a:pPr>
            <a:r>
              <a:rPr lang="es-MX" b="1" i="0" dirty="0">
                <a:solidFill>
                  <a:srgbClr val="1F1F1F"/>
                </a:solidFill>
                <a:effectLst/>
                <a:latin typeface="unset"/>
              </a:rPr>
              <a:t>Los datos activos </a:t>
            </a:r>
            <a:r>
              <a:rPr lang="es-MX" b="0" i="0" dirty="0">
                <a:solidFill>
                  <a:srgbClr val="1F1F1F"/>
                </a:solidFill>
                <a:effectLst/>
                <a:latin typeface="var(--cds-font-family-source-sans-pro)"/>
              </a:rPr>
              <a:t>significan que se pueden crear paneles, informes y vistas conectadas a los datos actualizados automáticamente.</a:t>
            </a:r>
          </a:p>
          <a:p>
            <a:pPr marL="0" indent="0" algn="just">
              <a:buNone/>
            </a:pPr>
            <a:r>
              <a:rPr lang="es-MX" b="1" i="0" dirty="0">
                <a:solidFill>
                  <a:srgbClr val="1F1F1F"/>
                </a:solidFill>
                <a:effectLst/>
                <a:latin typeface="unset"/>
              </a:rPr>
              <a:t>PROS</a:t>
            </a:r>
            <a:endParaRPr lang="es-MX" b="0" i="0" dirty="0">
              <a:solidFill>
                <a:srgbClr val="1F1F1F"/>
              </a:solidFill>
              <a:effectLst/>
              <a:latin typeface="var(--cds-font-family-source-sans-pro)"/>
            </a:endParaRPr>
          </a:p>
          <a:p>
            <a:pPr algn="just">
              <a:spcAft>
                <a:spcPts val="750"/>
              </a:spcAft>
              <a:buFont typeface="Arial" panose="020B0604020202020204" pitchFamily="34" charset="0"/>
              <a:buChar char="•"/>
            </a:pPr>
            <a:r>
              <a:rPr lang="es-MX" b="0" i="0" dirty="0">
                <a:solidFill>
                  <a:srgbClr val="1F1F1F"/>
                </a:solidFill>
                <a:effectLst/>
                <a:latin typeface="var(--cds-font-family-source-sans-pro)"/>
              </a:rPr>
              <a:t>Se pueden crear paneles más dinámicos y escalables</a:t>
            </a:r>
          </a:p>
          <a:p>
            <a:pPr algn="just">
              <a:spcAft>
                <a:spcPts val="750"/>
              </a:spcAft>
              <a:buFont typeface="Arial" panose="020B0604020202020204" pitchFamily="34" charset="0"/>
              <a:buChar char="•"/>
            </a:pPr>
            <a:r>
              <a:rPr lang="es-MX" b="0" i="0" dirty="0">
                <a:solidFill>
                  <a:srgbClr val="1F1F1F"/>
                </a:solidFill>
                <a:effectLst/>
                <a:latin typeface="var(--cds-font-family-source-sans-pro)"/>
              </a:rPr>
              <a:t>Proporcionan los datos más actualizados a las personas que los necesitan en el momento en que los necesitan</a:t>
            </a:r>
          </a:p>
          <a:p>
            <a:pPr algn="just">
              <a:spcAft>
                <a:spcPts val="750"/>
              </a:spcAft>
              <a:buFont typeface="Arial" panose="020B0604020202020204" pitchFamily="34" charset="0"/>
              <a:buChar char="•"/>
            </a:pPr>
            <a:r>
              <a:rPr lang="es-MX" b="0" i="0" dirty="0">
                <a:solidFill>
                  <a:srgbClr val="1F1F1F"/>
                </a:solidFill>
                <a:effectLst/>
                <a:latin typeface="var(--cds-font-family-source-sans-pro)"/>
              </a:rPr>
              <a:t>Permiten obtener vistas actualizadas de los datos con la capacidad de construir una “única fuente de verdad” escalable para diversos casos de uso</a:t>
            </a:r>
          </a:p>
          <a:p>
            <a:pPr algn="just">
              <a:spcAft>
                <a:spcPts val="750"/>
              </a:spcAft>
              <a:buFont typeface="Arial" panose="020B0604020202020204" pitchFamily="34" charset="0"/>
              <a:buChar char="•"/>
            </a:pPr>
            <a:r>
              <a:rPr lang="es-MX" b="0" i="0" dirty="0">
                <a:solidFill>
                  <a:srgbClr val="1F1F1F"/>
                </a:solidFill>
                <a:effectLst/>
                <a:latin typeface="var(--cds-font-family-source-sans-pro)"/>
              </a:rPr>
              <a:t>Permiten tomar medidas inmediatas sobre los datos que cambian con frecuencia</a:t>
            </a:r>
          </a:p>
          <a:p>
            <a:pPr algn="just">
              <a:spcAft>
                <a:spcPts val="750"/>
              </a:spcAft>
              <a:buFont typeface="Arial" panose="020B0604020202020204" pitchFamily="34" charset="0"/>
              <a:buChar char="•"/>
            </a:pPr>
            <a:r>
              <a:rPr lang="es-MX" b="0" i="0" dirty="0">
                <a:solidFill>
                  <a:srgbClr val="1F1F1F"/>
                </a:solidFill>
                <a:effectLst/>
                <a:latin typeface="var(--cds-font-family-source-sans-pro)"/>
              </a:rPr>
              <a:t>Alivian el tiempo y los recursos dedicados a los procesos de cada análisis</a:t>
            </a:r>
          </a:p>
          <a:p>
            <a:pPr marL="0" indent="0" algn="just">
              <a:buNone/>
            </a:pPr>
            <a:r>
              <a:rPr lang="es-MX" b="1" i="0" dirty="0">
                <a:solidFill>
                  <a:srgbClr val="1F1F1F"/>
                </a:solidFill>
                <a:effectLst/>
                <a:latin typeface="unset"/>
              </a:rPr>
              <a:t>CONTRAS</a:t>
            </a:r>
            <a:endParaRPr lang="es-MX" b="0" i="0" dirty="0">
              <a:solidFill>
                <a:srgbClr val="1F1F1F"/>
              </a:solidFill>
              <a:effectLst/>
              <a:latin typeface="var(--cds-font-family-source-sans-pro)"/>
            </a:endParaRPr>
          </a:p>
          <a:p>
            <a:pPr algn="just">
              <a:spcAft>
                <a:spcPts val="750"/>
              </a:spcAft>
              <a:buFont typeface="Arial" panose="020B0604020202020204" pitchFamily="34" charset="0"/>
              <a:buChar char="•"/>
            </a:pPr>
            <a:r>
              <a:rPr lang="es-MX" b="0" i="0" dirty="0">
                <a:solidFill>
                  <a:srgbClr val="1F1F1F"/>
                </a:solidFill>
                <a:effectLst/>
                <a:latin typeface="var(--cds-font-family-source-sans-pro)"/>
              </a:rPr>
              <a:t>Pueden requerir recursos de ingeniería para mantener las canalizaciones activas y escalables, lo que puede estar fuera del alcance de la asignación de recursos de datos de algunas empresas</a:t>
            </a:r>
          </a:p>
          <a:p>
            <a:pPr algn="just">
              <a:spcAft>
                <a:spcPts val="750"/>
              </a:spcAft>
              <a:buFont typeface="Arial" panose="020B0604020202020204" pitchFamily="34" charset="0"/>
              <a:buChar char="•"/>
            </a:pPr>
            <a:r>
              <a:rPr lang="es-MX" b="0" i="0" dirty="0">
                <a:solidFill>
                  <a:srgbClr val="1F1F1F"/>
                </a:solidFill>
                <a:effectLst/>
                <a:latin typeface="var(--cds-font-family-source-sans-pro)"/>
              </a:rPr>
              <a:t>Sin la capacidad de interpretar los datos, se puede perder el control de la narrativa, lo que puede provocar un caos de datos (es decir, que los equipos lleguen a conclusiones contradictorias basadas en los mismos datos)</a:t>
            </a:r>
          </a:p>
          <a:p>
            <a:pPr algn="just">
              <a:spcAft>
                <a:spcPts val="750"/>
              </a:spcAft>
              <a:buFont typeface="Arial" panose="020B0604020202020204" pitchFamily="34" charset="0"/>
              <a:buChar char="•"/>
            </a:pPr>
            <a:r>
              <a:rPr lang="es-MX" b="0" i="0" dirty="0">
                <a:solidFill>
                  <a:srgbClr val="1F1F1F"/>
                </a:solidFill>
                <a:effectLst/>
                <a:latin typeface="var(--cds-font-family-source-sans-pro)"/>
              </a:rPr>
              <a:t>Pueden causar potencialmente una falta de confianza si los datos no se manejan adecuadamente</a:t>
            </a:r>
          </a:p>
          <a:p>
            <a:pPr marL="0" indent="0" algn="just">
              <a:buNone/>
            </a:pPr>
            <a:r>
              <a:rPr lang="es-MX" b="1" i="0" dirty="0">
                <a:solidFill>
                  <a:srgbClr val="1F1F1F"/>
                </a:solidFill>
                <a:effectLst/>
                <a:latin typeface="var(--cds-font-family-source-sans-pro)"/>
              </a:rPr>
              <a:t>Conclusiones clave</a:t>
            </a:r>
          </a:p>
          <a:p>
            <a:pPr marL="0" indent="0" algn="just">
              <a:buNone/>
            </a:pPr>
            <a:r>
              <a:rPr lang="es-MX" b="0" i="0" dirty="0">
                <a:solidFill>
                  <a:srgbClr val="1F1F1F"/>
                </a:solidFill>
                <a:effectLst/>
                <a:latin typeface="var(--cds-font-family-source-sans-pro)"/>
              </a:rPr>
              <a:t>Los analistas deben familiarizarse con el negocio y los datos para poder recomendar cuándo es necesario actualizar el análisis estático o cuándo debe actualizarse. Además, este conocimiento de los datos les ayudará a argumentar las recomendaciones de los tipos de análisis, visualizaciones y datos adicionales para los tipos de decisiones que la empresa necesita tomar.</a:t>
            </a:r>
          </a:p>
          <a:p>
            <a:pPr marL="0" indent="0" algn="just">
              <a:buNone/>
            </a:pPr>
            <a:endParaRPr lang="es-MX" dirty="0"/>
          </a:p>
        </p:txBody>
      </p:sp>
    </p:spTree>
    <p:extLst>
      <p:ext uri="{BB962C8B-B14F-4D97-AF65-F5344CB8AC3E}">
        <p14:creationId xmlns:p14="http://schemas.microsoft.com/office/powerpoint/2010/main" val="3145826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32B45E8-CD1F-9AB0-9620-F69BC3DA70A7}"/>
              </a:ext>
            </a:extLst>
          </p:cNvPr>
          <p:cNvPicPr>
            <a:picLocks noChangeAspect="1"/>
          </p:cNvPicPr>
          <p:nvPr/>
        </p:nvPicPr>
        <p:blipFill>
          <a:blip r:embed="rId2"/>
          <a:stretch>
            <a:fillRect/>
          </a:stretch>
        </p:blipFill>
        <p:spPr>
          <a:xfrm>
            <a:off x="1013183" y="417801"/>
            <a:ext cx="5885157" cy="1569375"/>
          </a:xfrm>
          <a:prstGeom prst="rect">
            <a:avLst/>
          </a:prstGeom>
        </p:spPr>
      </p:pic>
      <p:sp>
        <p:nvSpPr>
          <p:cNvPr id="6" name="CuadroTexto 5">
            <a:extLst>
              <a:ext uri="{FF2B5EF4-FFF2-40B4-BE49-F238E27FC236}">
                <a16:creationId xmlns:a16="http://schemas.microsoft.com/office/drawing/2014/main" id="{CAA1E068-0CE5-5F15-0AEF-2066E82B36CF}"/>
              </a:ext>
            </a:extLst>
          </p:cNvPr>
          <p:cNvSpPr txBox="1"/>
          <p:nvPr/>
        </p:nvSpPr>
        <p:spPr>
          <a:xfrm>
            <a:off x="275751" y="2654547"/>
            <a:ext cx="11398451" cy="3785652"/>
          </a:xfrm>
          <a:prstGeom prst="rect">
            <a:avLst/>
          </a:prstGeom>
          <a:noFill/>
        </p:spPr>
        <p:txBody>
          <a:bodyPr wrap="square" rtlCol="0">
            <a:spAutoFit/>
          </a:bodyPr>
          <a:lstStyle/>
          <a:p>
            <a:pPr marL="285750" indent="-285750" algn="l">
              <a:buFont typeface="Arial" panose="020B0604020202020204" pitchFamily="34" charset="0"/>
              <a:buChar char="•"/>
            </a:pPr>
            <a:r>
              <a:rPr lang="es-MX" sz="1600" b="0" i="0" dirty="0">
                <a:solidFill>
                  <a:srgbClr val="0F1114"/>
                </a:solidFill>
                <a:effectLst/>
                <a:latin typeface="Source Sans Pro" panose="020B0503030403020204" pitchFamily="34" charset="0"/>
              </a:rPr>
              <a:t>Aquí tienes otros recursos que puedes consultar para obtener más información más sobre los gráficos en las hojas de cálculo:</a:t>
            </a:r>
          </a:p>
          <a:p>
            <a:pPr marL="285750" indent="-285750" algn="l">
              <a:buFont typeface="Arial" panose="020B0604020202020204" pitchFamily="34" charset="0"/>
              <a:buChar char="•"/>
            </a:pPr>
            <a:r>
              <a:rPr lang="es-MX" sz="1600" b="0" i="0" u="sng" dirty="0">
                <a:solidFill>
                  <a:srgbClr val="0F1114"/>
                </a:solidFill>
                <a:effectLst/>
                <a:latin typeface="Source Sans Pro" panose="020B0503030403020204" pitchFamily="34" charset="0"/>
                <a:hlinkClick r:id="rId3"/>
              </a:rPr>
              <a:t>Gráficos en Google </a:t>
            </a:r>
            <a:r>
              <a:rPr lang="es-MX" sz="1600" b="0" i="0" u="sng" dirty="0" err="1">
                <a:solidFill>
                  <a:srgbClr val="0F1114"/>
                </a:solidFill>
                <a:effectLst/>
                <a:latin typeface="Source Sans Pro" panose="020B0503030403020204" pitchFamily="34" charset="0"/>
                <a:hlinkClick r:id="rId3"/>
              </a:rPr>
              <a:t>Sheets</a:t>
            </a:r>
            <a:r>
              <a:rPr lang="es-MX" sz="1600" b="0" i="0" dirty="0">
                <a:solidFill>
                  <a:srgbClr val="0F1114"/>
                </a:solidFill>
                <a:effectLst/>
                <a:latin typeface="Source Sans Pro" panose="020B0503030403020204" pitchFamily="34" charset="0"/>
              </a:rPr>
              <a:t>: Este recurso no solo contiene un ejemplo detallado de cómo crear gráficos en hojas de cálculo, sino que también te proporciona datos de muestra descargables que puedes utilizar para practicar. Como aprendiste a lo largo de este curso, practicar estas habilidades te ayuda a aprender más sobre las herramientas que estás utilizando. ¡Este ejemplo de datos es una buena manera de empezar!</a:t>
            </a:r>
          </a:p>
          <a:p>
            <a:pPr marL="285750" indent="-285750" algn="l">
              <a:buFont typeface="Arial" panose="020B0604020202020204" pitchFamily="34" charset="0"/>
              <a:buChar char="•"/>
            </a:pPr>
            <a:r>
              <a:rPr lang="es-MX" sz="1600" b="0" i="0" u="sng" dirty="0">
                <a:solidFill>
                  <a:srgbClr val="0F1114"/>
                </a:solidFill>
                <a:effectLst/>
                <a:latin typeface="Source Sans Pro" panose="020B0503030403020204" pitchFamily="34" charset="0"/>
                <a:hlinkClick r:id="rId4"/>
              </a:rPr>
              <a:t>Añadir y editar un cuadro o gráfico en Google </a:t>
            </a:r>
            <a:r>
              <a:rPr lang="es-MX" sz="1600" b="0" i="0" u="sng" dirty="0" err="1">
                <a:solidFill>
                  <a:srgbClr val="0F1114"/>
                </a:solidFill>
                <a:effectLst/>
                <a:latin typeface="Source Sans Pro" panose="020B0503030403020204" pitchFamily="34" charset="0"/>
                <a:hlinkClick r:id="rId4"/>
              </a:rPr>
              <a:t>Sheets</a:t>
            </a:r>
            <a:r>
              <a:rPr lang="es-MX" sz="1600" b="0" i="0" dirty="0">
                <a:solidFill>
                  <a:srgbClr val="0F1114"/>
                </a:solidFill>
                <a:effectLst/>
                <a:latin typeface="Source Sans Pro" panose="020B0503030403020204" pitchFamily="34" charset="0"/>
              </a:rPr>
              <a:t>: Este artículo incluye los pasos para crear, editar y modificar gráficos en Google </a:t>
            </a:r>
            <a:r>
              <a:rPr lang="es-MX" sz="1600" b="0" i="0" dirty="0" err="1">
                <a:solidFill>
                  <a:srgbClr val="0F1114"/>
                </a:solidFill>
                <a:effectLst/>
                <a:latin typeface="Source Sans Pro" panose="020B0503030403020204" pitchFamily="34" charset="0"/>
              </a:rPr>
              <a:t>Sheets</a:t>
            </a:r>
            <a:r>
              <a:rPr lang="es-MX" sz="1600" b="0" i="0" dirty="0">
                <a:solidFill>
                  <a:srgbClr val="0F1114"/>
                </a:solidFill>
                <a:effectLst/>
                <a:latin typeface="Source Sans Pro" panose="020B0503030403020204" pitchFamily="34" charset="0"/>
              </a:rPr>
              <a:t> con vídeos explicativos. También tiene una guía más detallada para editar y personalizar gráficos después de haberlos creado.</a:t>
            </a:r>
          </a:p>
          <a:p>
            <a:pPr marL="285750" indent="-285750" algn="l">
              <a:buFont typeface="Arial" panose="020B0604020202020204" pitchFamily="34" charset="0"/>
              <a:buChar char="•"/>
            </a:pPr>
            <a:r>
              <a:rPr lang="es-MX" sz="1600" b="0" i="0" u="sng" dirty="0">
                <a:solidFill>
                  <a:srgbClr val="0F1114"/>
                </a:solidFill>
                <a:effectLst/>
                <a:latin typeface="Source Sans Pro" panose="020B0503030403020204" pitchFamily="34" charset="0"/>
                <a:hlinkClick r:id="rId5"/>
              </a:rPr>
              <a:t>Crear un gráfico en Microsoft Excel de principio a fin</a:t>
            </a:r>
            <a:r>
              <a:rPr lang="es-MX" sz="1600" b="0" i="0" dirty="0">
                <a:solidFill>
                  <a:srgbClr val="0F1114"/>
                </a:solidFill>
                <a:effectLst/>
                <a:latin typeface="Source Sans Pro" panose="020B0503030403020204" pitchFamily="34" charset="0"/>
              </a:rPr>
              <a:t>: Esta guía práctica del sitio de soporte de Microsoft incluye instrucciones y un vídeo tutorial para añadir gráficos a las hojas de cálculo de Excel. Este es un recurso útil si se trabaja específicamente con hojas de cálculo de Excel. También está vinculada con otros artículos útiles sobre la creación de gráficos en Excel.</a:t>
            </a:r>
          </a:p>
          <a:p>
            <a:pPr marL="285750" indent="-285750" algn="l">
              <a:buFont typeface="Arial" panose="020B0604020202020204" pitchFamily="34" charset="0"/>
              <a:buChar char="•"/>
            </a:pPr>
            <a:r>
              <a:rPr lang="es-MX" sz="1600" b="0" i="0" u="sng" dirty="0">
                <a:solidFill>
                  <a:srgbClr val="0F1114"/>
                </a:solidFill>
                <a:effectLst/>
                <a:latin typeface="Source Sans Pro" panose="020B0503030403020204" pitchFamily="34" charset="0"/>
                <a:hlinkClick r:id="rId6"/>
              </a:rPr>
              <a:t>Microsoft Excel: Creación y modificación de gráficos</a:t>
            </a:r>
            <a:r>
              <a:rPr lang="es-MX" sz="1600" b="0" i="0" dirty="0">
                <a:solidFill>
                  <a:srgbClr val="0F1114"/>
                </a:solidFill>
                <a:effectLst/>
                <a:latin typeface="Source Sans Pro" panose="020B0503030403020204" pitchFamily="34" charset="0"/>
              </a:rPr>
              <a:t>: Esta es una explicación de los gráficos de Excel con folletos descargables. Este recurso es especialmente útil porque tiene contenido descargable que puedes guardar para consultarlo más tarde cuando empieces a crear gráficos en tus propias hojas de cálculo.</a:t>
            </a:r>
          </a:p>
          <a:p>
            <a:pPr marL="285750" indent="-285750">
              <a:buFont typeface="Arial" panose="020B0604020202020204" pitchFamily="34" charset="0"/>
              <a:buChar char="•"/>
            </a:pPr>
            <a:endParaRPr lang="es-MX" sz="1600" dirty="0"/>
          </a:p>
        </p:txBody>
      </p:sp>
    </p:spTree>
    <p:extLst>
      <p:ext uri="{BB962C8B-B14F-4D97-AF65-F5344CB8AC3E}">
        <p14:creationId xmlns:p14="http://schemas.microsoft.com/office/powerpoint/2010/main" val="3202985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55A46DB-EB26-1183-3FC1-3375CE0A4D86}"/>
              </a:ext>
            </a:extLst>
          </p:cNvPr>
          <p:cNvSpPr>
            <a:spLocks noGrp="1"/>
          </p:cNvSpPr>
          <p:nvPr>
            <p:ph idx="1"/>
          </p:nvPr>
        </p:nvSpPr>
        <p:spPr>
          <a:xfrm>
            <a:off x="838200" y="561601"/>
            <a:ext cx="10515600" cy="4351338"/>
          </a:xfrm>
        </p:spPr>
        <p:txBody>
          <a:bodyPr>
            <a:normAutofit/>
          </a:bodyPr>
          <a:lstStyle/>
          <a:p>
            <a:pPr marL="0" indent="0">
              <a:buNone/>
            </a:pPr>
            <a:r>
              <a:rPr lang="es-MX" sz="2400" b="0" i="0" dirty="0">
                <a:solidFill>
                  <a:srgbClr val="0F1114"/>
                </a:solidFill>
                <a:effectLst/>
                <a:latin typeface="Source Sans Pro" panose="020B0503030403020204" pitchFamily="34" charset="0"/>
              </a:rPr>
              <a:t>En un contexto empresarial, las visualizaciones de datos son más útiles cuando se presentan en un formato de panel a los interesados. Los paneles ubican toda la información pertinente en el mismo lugar, lo cual facilita la comprensión de los aspectos importantes. Además, muchos paneles se actualizan constantemente para reflejar nuevos datos, y algunos son incluso interactivos. Sea cual sea el estilo de panel que elijas, pueden ayudarte a entregar el trabajo que realizaste al crear las visualizaciones.</a:t>
            </a:r>
            <a:endParaRPr lang="es-MX" sz="2400" dirty="0"/>
          </a:p>
        </p:txBody>
      </p:sp>
    </p:spTree>
    <p:extLst>
      <p:ext uri="{BB962C8B-B14F-4D97-AF65-F5344CB8AC3E}">
        <p14:creationId xmlns:p14="http://schemas.microsoft.com/office/powerpoint/2010/main" val="1435330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11" name="Group 10">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2" name="Freeform: Shape 11">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ítulo 1">
            <a:extLst>
              <a:ext uri="{FF2B5EF4-FFF2-40B4-BE49-F238E27FC236}">
                <a16:creationId xmlns:a16="http://schemas.microsoft.com/office/drawing/2014/main" id="{00F01D56-CBA9-79DB-7F7D-2F825CB4404B}"/>
              </a:ext>
            </a:extLst>
          </p:cNvPr>
          <p:cNvSpPr>
            <a:spLocks noGrp="1"/>
          </p:cNvSpPr>
          <p:nvPr>
            <p:ph type="title"/>
          </p:nvPr>
        </p:nvSpPr>
        <p:spPr>
          <a:xfrm>
            <a:off x="3045368" y="2043663"/>
            <a:ext cx="6105194" cy="2031055"/>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Crear </a:t>
            </a:r>
            <a:r>
              <a:rPr lang="es-MX" sz="5200" kern="1200" dirty="0">
                <a:solidFill>
                  <a:schemeClr val="tx2"/>
                </a:solidFill>
                <a:latin typeface="+mj-lt"/>
                <a:ea typeface="+mj-ea"/>
                <a:cs typeface="+mj-cs"/>
              </a:rPr>
              <a:t>historias</a:t>
            </a:r>
            <a:r>
              <a:rPr lang="en-US" sz="5200" kern="1200" dirty="0">
                <a:solidFill>
                  <a:schemeClr val="tx2"/>
                </a:solidFill>
                <a:latin typeface="+mj-lt"/>
                <a:ea typeface="+mj-ea"/>
                <a:cs typeface="+mj-cs"/>
              </a:rPr>
              <a:t> de Datos</a:t>
            </a:r>
          </a:p>
        </p:txBody>
      </p:sp>
    </p:spTree>
    <p:extLst>
      <p:ext uri="{BB962C8B-B14F-4D97-AF65-F5344CB8AC3E}">
        <p14:creationId xmlns:p14="http://schemas.microsoft.com/office/powerpoint/2010/main" val="3366355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013DA60-07BB-C712-D75F-5AC95B759F0A}"/>
              </a:ext>
            </a:extLst>
          </p:cNvPr>
          <p:cNvPicPr>
            <a:picLocks noChangeAspect="1"/>
          </p:cNvPicPr>
          <p:nvPr/>
        </p:nvPicPr>
        <p:blipFill>
          <a:blip r:embed="rId2"/>
          <a:stretch>
            <a:fillRect/>
          </a:stretch>
        </p:blipFill>
        <p:spPr>
          <a:xfrm>
            <a:off x="376864" y="497313"/>
            <a:ext cx="6747985" cy="2155945"/>
          </a:xfrm>
          <a:prstGeom prst="rect">
            <a:avLst/>
          </a:prstGeom>
        </p:spPr>
      </p:pic>
      <p:pic>
        <p:nvPicPr>
          <p:cNvPr id="7" name="Imagen 6">
            <a:extLst>
              <a:ext uri="{FF2B5EF4-FFF2-40B4-BE49-F238E27FC236}">
                <a16:creationId xmlns:a16="http://schemas.microsoft.com/office/drawing/2014/main" id="{BFA3AE16-5A28-8325-6A75-12F6BD3478C8}"/>
              </a:ext>
            </a:extLst>
          </p:cNvPr>
          <p:cNvPicPr>
            <a:picLocks noChangeAspect="1"/>
          </p:cNvPicPr>
          <p:nvPr/>
        </p:nvPicPr>
        <p:blipFill>
          <a:blip r:embed="rId3"/>
          <a:stretch>
            <a:fillRect/>
          </a:stretch>
        </p:blipFill>
        <p:spPr>
          <a:xfrm>
            <a:off x="329249" y="4578893"/>
            <a:ext cx="6835941" cy="1801363"/>
          </a:xfrm>
          <a:prstGeom prst="rect">
            <a:avLst/>
          </a:prstGeom>
        </p:spPr>
      </p:pic>
      <p:pic>
        <p:nvPicPr>
          <p:cNvPr id="9" name="Imagen 8">
            <a:extLst>
              <a:ext uri="{FF2B5EF4-FFF2-40B4-BE49-F238E27FC236}">
                <a16:creationId xmlns:a16="http://schemas.microsoft.com/office/drawing/2014/main" id="{51EA9703-66AA-0366-ADA3-E3CF3DFD1638}"/>
              </a:ext>
            </a:extLst>
          </p:cNvPr>
          <p:cNvPicPr>
            <a:picLocks noChangeAspect="1"/>
          </p:cNvPicPr>
          <p:nvPr/>
        </p:nvPicPr>
        <p:blipFill>
          <a:blip r:embed="rId4"/>
          <a:stretch>
            <a:fillRect/>
          </a:stretch>
        </p:blipFill>
        <p:spPr>
          <a:xfrm>
            <a:off x="4815613" y="2777530"/>
            <a:ext cx="7376387" cy="1801363"/>
          </a:xfrm>
          <a:prstGeom prst="rect">
            <a:avLst/>
          </a:prstGeom>
        </p:spPr>
      </p:pic>
    </p:spTree>
    <p:extLst>
      <p:ext uri="{BB962C8B-B14F-4D97-AF65-F5344CB8AC3E}">
        <p14:creationId xmlns:p14="http://schemas.microsoft.com/office/powerpoint/2010/main" val="145423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6D12EC4F-4EFF-F7A5-7AED-9641225A1111}"/>
              </a:ext>
            </a:extLst>
          </p:cNvPr>
          <p:cNvPicPr>
            <a:picLocks noChangeAspect="1"/>
          </p:cNvPicPr>
          <p:nvPr/>
        </p:nvPicPr>
        <p:blipFill>
          <a:blip r:embed="rId2"/>
          <a:stretch>
            <a:fillRect/>
          </a:stretch>
        </p:blipFill>
        <p:spPr>
          <a:xfrm>
            <a:off x="412136" y="399889"/>
            <a:ext cx="6213516" cy="2065419"/>
          </a:xfrm>
          <a:prstGeom prst="rect">
            <a:avLst/>
          </a:prstGeom>
        </p:spPr>
      </p:pic>
      <p:pic>
        <p:nvPicPr>
          <p:cNvPr id="7" name="Imagen 6">
            <a:extLst>
              <a:ext uri="{FF2B5EF4-FFF2-40B4-BE49-F238E27FC236}">
                <a16:creationId xmlns:a16="http://schemas.microsoft.com/office/drawing/2014/main" id="{594C71EE-599D-ED4B-6C91-4F3F1C3B0621}"/>
              </a:ext>
            </a:extLst>
          </p:cNvPr>
          <p:cNvPicPr>
            <a:picLocks noChangeAspect="1"/>
          </p:cNvPicPr>
          <p:nvPr/>
        </p:nvPicPr>
        <p:blipFill>
          <a:blip r:embed="rId3"/>
          <a:stretch>
            <a:fillRect/>
          </a:stretch>
        </p:blipFill>
        <p:spPr>
          <a:xfrm>
            <a:off x="1303768" y="2901522"/>
            <a:ext cx="8535591" cy="3448531"/>
          </a:xfrm>
          <a:prstGeom prst="rect">
            <a:avLst/>
          </a:prstGeom>
        </p:spPr>
      </p:pic>
    </p:spTree>
    <p:extLst>
      <p:ext uri="{BB962C8B-B14F-4D97-AF65-F5344CB8AC3E}">
        <p14:creationId xmlns:p14="http://schemas.microsoft.com/office/powerpoint/2010/main" val="165316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4534834A-7B1A-9A26-A4AF-5872B9194CC0}"/>
              </a:ext>
            </a:extLst>
          </p:cNvPr>
          <p:cNvPicPr>
            <a:picLocks noChangeAspect="1"/>
          </p:cNvPicPr>
          <p:nvPr/>
        </p:nvPicPr>
        <p:blipFill>
          <a:blip r:embed="rId2"/>
          <a:stretch>
            <a:fillRect/>
          </a:stretch>
        </p:blipFill>
        <p:spPr>
          <a:xfrm>
            <a:off x="438054" y="468251"/>
            <a:ext cx="7434228" cy="1975146"/>
          </a:xfrm>
          <a:prstGeom prst="rect">
            <a:avLst/>
          </a:prstGeom>
        </p:spPr>
      </p:pic>
      <p:pic>
        <p:nvPicPr>
          <p:cNvPr id="7" name="Imagen 6">
            <a:extLst>
              <a:ext uri="{FF2B5EF4-FFF2-40B4-BE49-F238E27FC236}">
                <a16:creationId xmlns:a16="http://schemas.microsoft.com/office/drawing/2014/main" id="{E7C60B3B-428C-3205-0A79-D23DD0BC82CC}"/>
              </a:ext>
            </a:extLst>
          </p:cNvPr>
          <p:cNvPicPr>
            <a:picLocks noChangeAspect="1"/>
          </p:cNvPicPr>
          <p:nvPr/>
        </p:nvPicPr>
        <p:blipFill>
          <a:blip r:embed="rId3"/>
          <a:stretch>
            <a:fillRect/>
          </a:stretch>
        </p:blipFill>
        <p:spPr>
          <a:xfrm>
            <a:off x="3684495" y="2000661"/>
            <a:ext cx="8069452" cy="4857340"/>
          </a:xfrm>
          <a:prstGeom prst="rect">
            <a:avLst/>
          </a:prstGeom>
        </p:spPr>
      </p:pic>
      <p:sp>
        <p:nvSpPr>
          <p:cNvPr id="8" name="CuadroTexto 7">
            <a:extLst>
              <a:ext uri="{FF2B5EF4-FFF2-40B4-BE49-F238E27FC236}">
                <a16:creationId xmlns:a16="http://schemas.microsoft.com/office/drawing/2014/main" id="{3D58712B-A8AA-C9CA-1331-BE0D3D822DF6}"/>
              </a:ext>
            </a:extLst>
          </p:cNvPr>
          <p:cNvSpPr txBox="1"/>
          <p:nvPr/>
        </p:nvSpPr>
        <p:spPr>
          <a:xfrm>
            <a:off x="833277" y="4871459"/>
            <a:ext cx="2548327" cy="584775"/>
          </a:xfrm>
          <a:prstGeom prst="rect">
            <a:avLst/>
          </a:prstGeom>
          <a:noFill/>
        </p:spPr>
        <p:txBody>
          <a:bodyPr wrap="square" rtlCol="0">
            <a:spAutoFit/>
          </a:bodyPr>
          <a:lstStyle/>
          <a:p>
            <a:r>
              <a:rPr lang="es-MX" sz="3200" dirty="0">
                <a:solidFill>
                  <a:schemeClr val="tx2">
                    <a:lumMod val="75000"/>
                    <a:lumOff val="25000"/>
                  </a:schemeClr>
                </a:solidFill>
              </a:rPr>
              <a:t>Word </a:t>
            </a:r>
            <a:r>
              <a:rPr lang="es-MX" sz="3200" dirty="0" err="1">
                <a:solidFill>
                  <a:schemeClr val="tx2">
                    <a:lumMod val="75000"/>
                    <a:lumOff val="25000"/>
                  </a:schemeClr>
                </a:solidFill>
              </a:rPr>
              <a:t>Clouds</a:t>
            </a:r>
            <a:endParaRPr lang="es-MX" sz="3200" dirty="0">
              <a:solidFill>
                <a:schemeClr val="tx2">
                  <a:lumMod val="75000"/>
                  <a:lumOff val="25000"/>
                </a:schemeClr>
              </a:solidFill>
            </a:endParaRPr>
          </a:p>
        </p:txBody>
      </p:sp>
    </p:spTree>
    <p:extLst>
      <p:ext uri="{BB962C8B-B14F-4D97-AF65-F5344CB8AC3E}">
        <p14:creationId xmlns:p14="http://schemas.microsoft.com/office/powerpoint/2010/main" val="1331665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DBA54DC-AB65-A1F3-3E69-A166CA939C53}"/>
              </a:ext>
            </a:extLst>
          </p:cNvPr>
          <p:cNvSpPr>
            <a:spLocks noGrp="1"/>
          </p:cNvSpPr>
          <p:nvPr>
            <p:ph idx="1"/>
          </p:nvPr>
        </p:nvSpPr>
        <p:spPr>
          <a:xfrm>
            <a:off x="387723" y="363070"/>
            <a:ext cx="11416553" cy="5612187"/>
          </a:xfrm>
        </p:spPr>
        <p:txBody>
          <a:bodyPr>
            <a:noAutofit/>
          </a:bodyPr>
          <a:lstStyle/>
          <a:p>
            <a:pPr marL="0" indent="0">
              <a:buNone/>
            </a:pPr>
            <a:r>
              <a:rPr lang="es-MX" sz="2000" b="1" dirty="0">
                <a:solidFill>
                  <a:srgbClr val="1F1F1F"/>
                </a:solidFill>
                <a:latin typeface="unset"/>
              </a:rPr>
              <a:t>L</a:t>
            </a:r>
            <a:r>
              <a:rPr lang="es-MX" sz="2000" b="1" i="0" dirty="0">
                <a:solidFill>
                  <a:srgbClr val="1F1F1F"/>
                </a:solidFill>
                <a:effectLst/>
                <a:latin typeface="unset"/>
              </a:rPr>
              <a:t>a narrativa de datos </a:t>
            </a:r>
            <a:r>
              <a:rPr lang="es-MX" sz="2000" b="0" i="0" dirty="0">
                <a:solidFill>
                  <a:srgbClr val="1F1F1F"/>
                </a:solidFill>
                <a:effectLst/>
                <a:latin typeface="Source Sans Pro" panose="020B0503030403020204" pitchFamily="34" charset="0"/>
              </a:rPr>
              <a:t>es comunicar el significado de un conjunto de datos con elementos visuales y una narrativa personalizada para un público en particular. En el periodismo de datos, los periodistas atraen a su público de lectores combinando visualizaciones, narrativa y contexto en artículos basados en datos. Resulta que los analistas de datos y los periodistas de datos tienen mucho en común.</a:t>
            </a:r>
          </a:p>
          <a:p>
            <a:pPr marL="0" indent="0">
              <a:buNone/>
            </a:pPr>
            <a:endParaRPr lang="es-MX" sz="2000" dirty="0">
              <a:solidFill>
                <a:srgbClr val="1F1F1F"/>
              </a:solidFill>
              <a:latin typeface="Source Sans Pro" panose="020B0503030403020204" pitchFamily="34" charset="0"/>
            </a:endParaRPr>
          </a:p>
          <a:p>
            <a:pPr algn="l"/>
            <a:r>
              <a:rPr lang="es-MX" sz="2000" b="1" i="0" dirty="0">
                <a:solidFill>
                  <a:srgbClr val="1F1F1F"/>
                </a:solidFill>
                <a:effectLst/>
                <a:latin typeface="var(--cds-font-family-source-sans-pro)"/>
              </a:rPr>
              <a:t>Parada 1: Establecer el contexto</a:t>
            </a:r>
          </a:p>
          <a:p>
            <a:pPr marL="0" indent="0" algn="l">
              <a:buNone/>
            </a:pPr>
            <a:r>
              <a:rPr lang="es-MX" sz="2000" b="0" i="0" dirty="0">
                <a:solidFill>
                  <a:srgbClr val="1F1F1F"/>
                </a:solidFill>
                <a:effectLst/>
                <a:latin typeface="var(--cds-font-family-source-sans-pro)"/>
              </a:rPr>
              <a:t>Al principio de la capacitación, aprendiste que el contexto es importante para entender los datos. </a:t>
            </a:r>
            <a:r>
              <a:rPr lang="es-MX" sz="2000" b="1" i="0" dirty="0">
                <a:solidFill>
                  <a:srgbClr val="1F1F1F"/>
                </a:solidFill>
                <a:effectLst/>
                <a:latin typeface="unset"/>
              </a:rPr>
              <a:t>El contexto </a:t>
            </a:r>
            <a:r>
              <a:rPr lang="es-MX" sz="2000" b="0" i="0" dirty="0">
                <a:solidFill>
                  <a:srgbClr val="1F1F1F"/>
                </a:solidFill>
                <a:effectLst/>
                <a:latin typeface="var(--cds-font-family-source-sans-pro)"/>
              </a:rPr>
              <a:t>es la condición en la que algo existe o sucede. </a:t>
            </a:r>
          </a:p>
          <a:p>
            <a:pPr marL="0" indent="0" algn="l">
              <a:buNone/>
            </a:pPr>
            <a:r>
              <a:rPr lang="es-MX" sz="2000" b="1" i="1" dirty="0">
                <a:solidFill>
                  <a:srgbClr val="1F1F1F"/>
                </a:solidFill>
                <a:effectLst/>
                <a:latin typeface="Source Sans Pro" panose="020B0503030403020204" pitchFamily="34" charset="0"/>
              </a:rPr>
              <a:t>¿Cómo ayuda la visualización a establecer el contexto? </a:t>
            </a:r>
          </a:p>
          <a:p>
            <a:pPr marL="0" indent="0" algn="l">
              <a:buNone/>
            </a:pPr>
            <a:r>
              <a:rPr lang="es-MX" sz="2000" b="0" i="0" dirty="0">
                <a:solidFill>
                  <a:srgbClr val="1F1F1F"/>
                </a:solidFill>
                <a:effectLst/>
                <a:latin typeface="Source Sans Pro" panose="020B0503030403020204" pitchFamily="34" charset="0"/>
              </a:rPr>
              <a:t>La tabla combinada y el gráfico de barras son eficaces para resumir las categorías de ruido como porcentajes de las quejas registradas. Esto ayuda a establecer el contexto respondiendo a la pregunta “¿qué es el ruido?”</a:t>
            </a:r>
            <a:endParaRPr lang="es-MX" sz="2000" i="0" dirty="0">
              <a:solidFill>
                <a:srgbClr val="1F1F1F"/>
              </a:solidFill>
              <a:effectLst/>
              <a:latin typeface="var(--cds-font-family-source-sans-pro)"/>
            </a:endParaRPr>
          </a:p>
          <a:p>
            <a:pPr marL="0" indent="0" algn="l">
              <a:buNone/>
            </a:pPr>
            <a:r>
              <a:rPr lang="es-MX" sz="2000" b="1" i="0" dirty="0">
                <a:solidFill>
                  <a:srgbClr val="1F1F1F"/>
                </a:solidFill>
                <a:effectLst/>
                <a:latin typeface="Source Sans Pro" panose="020B0503030403020204" pitchFamily="34" charset="0"/>
              </a:rPr>
              <a:t>¿Cómo ayuda la visualización a aclarar los datos? </a:t>
            </a:r>
          </a:p>
          <a:p>
            <a:pPr marL="0" indent="0" algn="l">
              <a:buNone/>
            </a:pPr>
            <a:r>
              <a:rPr lang="es-MX" sz="2000" b="0" i="0" dirty="0">
                <a:solidFill>
                  <a:srgbClr val="1F1F1F"/>
                </a:solidFill>
                <a:effectLst/>
                <a:latin typeface="Source Sans Pro" panose="020B0503030403020204" pitchFamily="34" charset="0"/>
              </a:rPr>
              <a:t>Si se suman los porcentajes de las categorías en la tabla combinada y el gráfico de barras deben sumar 100%</a:t>
            </a:r>
            <a:endParaRPr lang="es-MX" sz="2000" b="1" i="0" dirty="0">
              <a:solidFill>
                <a:srgbClr val="1F1F1F"/>
              </a:solidFill>
              <a:effectLst/>
              <a:latin typeface="var(--cds-font-family-source-sans-pro)"/>
            </a:endParaRPr>
          </a:p>
          <a:p>
            <a:pPr marL="0" indent="0">
              <a:buNone/>
            </a:pPr>
            <a:r>
              <a:rPr lang="es-MX" sz="2000" b="1" i="0" dirty="0">
                <a:solidFill>
                  <a:srgbClr val="1F1F1F"/>
                </a:solidFill>
                <a:effectLst/>
                <a:latin typeface="Source Sans Pro" panose="020B0503030403020204" pitchFamily="34" charset="0"/>
              </a:rPr>
              <a:t> ¿Observas una mejor práctica de visualización de datos? </a:t>
            </a:r>
          </a:p>
          <a:p>
            <a:pPr marL="0" indent="0">
              <a:buNone/>
            </a:pPr>
            <a:r>
              <a:rPr lang="es-MX" sz="2000" b="0" i="0" dirty="0">
                <a:solidFill>
                  <a:srgbClr val="1F1F1F"/>
                </a:solidFill>
                <a:effectLst/>
                <a:latin typeface="Source Sans Pro" panose="020B0503030403020204" pitchFamily="34" charset="0"/>
              </a:rPr>
              <a:t>tabla complementaria en </a:t>
            </a:r>
            <a:r>
              <a:rPr lang="es-MX" sz="2000" b="0" i="0" dirty="0" err="1">
                <a:solidFill>
                  <a:srgbClr val="1F1F1F"/>
                </a:solidFill>
                <a:effectLst/>
                <a:latin typeface="Source Sans Pro" panose="020B0503030403020204" pitchFamily="34" charset="0"/>
              </a:rPr>
              <a:t>Tableau</a:t>
            </a:r>
            <a:r>
              <a:rPr lang="es-MX" sz="2000" b="0" i="0" dirty="0">
                <a:solidFill>
                  <a:srgbClr val="1F1F1F"/>
                </a:solidFill>
                <a:effectLst/>
                <a:latin typeface="Source Sans Pro" panose="020B0503030403020204" pitchFamily="34" charset="0"/>
              </a:rPr>
              <a:t> muestra los datos de una manera diferente en caso de que algunos miembros del público prefieran las tablas. </a:t>
            </a:r>
            <a:endParaRPr lang="es-MX" sz="2000" b="1" dirty="0">
              <a:solidFill>
                <a:srgbClr val="1F1F1F"/>
              </a:solidFill>
              <a:latin typeface="Source Sans Pro" panose="020B0503030403020204" pitchFamily="34" charset="0"/>
            </a:endParaRPr>
          </a:p>
          <a:p>
            <a:pPr marL="0" indent="0">
              <a:buNone/>
            </a:pPr>
            <a:endParaRPr lang="es-MX" sz="2000" dirty="0"/>
          </a:p>
        </p:txBody>
      </p:sp>
    </p:spTree>
    <p:extLst>
      <p:ext uri="{BB962C8B-B14F-4D97-AF65-F5344CB8AC3E}">
        <p14:creationId xmlns:p14="http://schemas.microsoft.com/office/powerpoint/2010/main" val="160650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5D6F-66F8-AB99-C583-FA9901ADE85C}"/>
            </a:ext>
          </a:extLst>
        </p:cNvPr>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3AFCE9-B845-35E1-DB92-78949CCF01F5}"/>
              </a:ext>
            </a:extLst>
          </p:cNvPr>
          <p:cNvSpPr>
            <a:spLocks noGrp="1"/>
          </p:cNvSpPr>
          <p:nvPr>
            <p:ph idx="1"/>
          </p:nvPr>
        </p:nvSpPr>
        <p:spPr>
          <a:xfrm>
            <a:off x="226358" y="329452"/>
            <a:ext cx="11416553" cy="6199095"/>
          </a:xfrm>
        </p:spPr>
        <p:txBody>
          <a:bodyPr>
            <a:noAutofit/>
          </a:bodyPr>
          <a:lstStyle/>
          <a:p>
            <a:r>
              <a:rPr lang="es-MX" sz="1600" b="1" i="0" dirty="0">
                <a:solidFill>
                  <a:srgbClr val="1F1F1F"/>
                </a:solidFill>
                <a:effectLst/>
                <a:latin typeface="var(--cds-font-family-source-sans-pro)"/>
              </a:rPr>
              <a:t>Parada 2: Análisis de variables</a:t>
            </a:r>
          </a:p>
          <a:p>
            <a:pPr marL="0" indent="0">
              <a:buNone/>
            </a:pPr>
            <a:r>
              <a:rPr lang="es-MX" sz="1600" dirty="0"/>
              <a:t>Identificar las variables y como interactúan</a:t>
            </a:r>
          </a:p>
          <a:p>
            <a:pPr marL="0" indent="0">
              <a:buNone/>
            </a:pPr>
            <a:r>
              <a:rPr lang="es-MX" sz="1600" b="1" i="0" dirty="0">
                <a:solidFill>
                  <a:srgbClr val="1F1F1F"/>
                </a:solidFill>
                <a:effectLst/>
                <a:latin typeface="Source Sans Pro" panose="020B0503030403020204" pitchFamily="34" charset="0"/>
              </a:rPr>
              <a:t>¿Cómo se comporta la visualización frente a la regla de los cinco segundos?</a:t>
            </a:r>
          </a:p>
          <a:p>
            <a:pPr marL="0" indent="0">
              <a:buNone/>
            </a:pPr>
            <a:r>
              <a:rPr lang="es-MX" sz="1600" b="0" i="0" dirty="0">
                <a:solidFill>
                  <a:srgbClr val="1F1F1F"/>
                </a:solidFill>
                <a:effectLst/>
                <a:latin typeface="Source Sans Pro" panose="020B0503030403020204" pitchFamily="34" charset="0"/>
              </a:rPr>
              <a:t>se debe entender lo que se transmite en los primeros cinco segundos de ver un gráfico</a:t>
            </a:r>
            <a:endParaRPr lang="es-MX" sz="1600" b="1" dirty="0">
              <a:solidFill>
                <a:srgbClr val="1F1F1F"/>
              </a:solidFill>
              <a:latin typeface="Source Sans Pro" panose="020B0503030403020204" pitchFamily="34" charset="0"/>
            </a:endParaRPr>
          </a:p>
          <a:p>
            <a:pPr marL="0" indent="0">
              <a:buNone/>
            </a:pPr>
            <a:r>
              <a:rPr lang="es-MX" sz="1600" b="0" i="0" dirty="0">
                <a:solidFill>
                  <a:srgbClr val="1F1F1F"/>
                </a:solidFill>
                <a:effectLst/>
                <a:latin typeface="Source Sans Pro" panose="020B0503030403020204" pitchFamily="34" charset="0"/>
              </a:rPr>
              <a:t>el código de colores de la leyenda se ajusta </a:t>
            </a:r>
            <a:endParaRPr lang="es-MX" sz="1600" b="1" i="0" dirty="0">
              <a:solidFill>
                <a:srgbClr val="1F1F1F"/>
              </a:solidFill>
              <a:effectLst/>
              <a:latin typeface="Source Sans Pro" panose="020B0503030403020204" pitchFamily="34" charset="0"/>
            </a:endParaRPr>
          </a:p>
          <a:p>
            <a:pPr marL="0" indent="0">
              <a:buNone/>
            </a:pPr>
            <a:r>
              <a:rPr lang="es-MX" sz="1600" b="1" i="0" dirty="0">
                <a:solidFill>
                  <a:srgbClr val="1F1F1F"/>
                </a:solidFill>
                <a:effectLst/>
                <a:latin typeface="Source Sans Pro" panose="020B0503030403020204" pitchFamily="34" charset="0"/>
              </a:rPr>
              <a:t>¿Cómo ayuda la visualización a aclarar los datos? </a:t>
            </a:r>
          </a:p>
          <a:p>
            <a:pPr marL="0" indent="0">
              <a:buNone/>
            </a:pPr>
            <a:r>
              <a:rPr lang="es-MX" sz="1600" b="1" i="0" dirty="0">
                <a:solidFill>
                  <a:srgbClr val="1F1F1F"/>
                </a:solidFill>
                <a:effectLst/>
                <a:latin typeface="Source Sans Pro" panose="020B0503030403020204" pitchFamily="34" charset="0"/>
              </a:rPr>
              <a:t>¿Observas una mejor práctica de visualización de datos?</a:t>
            </a:r>
            <a:endParaRPr lang="es-MX" sz="1600" b="1" dirty="0">
              <a:solidFill>
                <a:srgbClr val="1F1F1F"/>
              </a:solidFill>
              <a:latin typeface="Source Sans Pro" panose="020B0503030403020204" pitchFamily="34" charset="0"/>
            </a:endParaRPr>
          </a:p>
          <a:p>
            <a:pPr marL="0" indent="0">
              <a:buNone/>
            </a:pPr>
            <a:r>
              <a:rPr lang="es-MX" sz="1600" b="0" i="0" dirty="0">
                <a:solidFill>
                  <a:srgbClr val="1F1F1F"/>
                </a:solidFill>
                <a:effectLst/>
                <a:latin typeface="Source Sans Pro" panose="020B0503030403020204" pitchFamily="34" charset="0"/>
              </a:rPr>
              <a:t>tanto el eje x como el eje y deberían estar etiquetados, un poco de creatividad con el etiquetado puede ayudar a conseguir un gráfico más limpio.</a:t>
            </a:r>
            <a:endParaRPr lang="es-MX" sz="1600" b="1" dirty="0">
              <a:solidFill>
                <a:srgbClr val="1F1F1F"/>
              </a:solidFill>
              <a:latin typeface="Source Sans Pro" panose="020B0503030403020204" pitchFamily="34" charset="0"/>
            </a:endParaRPr>
          </a:p>
          <a:p>
            <a:pPr marL="0" indent="0">
              <a:buNone/>
            </a:pPr>
            <a:endParaRPr lang="es-MX" sz="1600" dirty="0"/>
          </a:p>
          <a:p>
            <a:pPr algn="l"/>
            <a:r>
              <a:rPr lang="es-MX" sz="1600" b="1" i="0" dirty="0">
                <a:solidFill>
                  <a:srgbClr val="1F1F1F"/>
                </a:solidFill>
                <a:effectLst/>
                <a:latin typeface="var(--cds-font-family-source-sans-pro)"/>
              </a:rPr>
              <a:t>Parada 3: Sacar conclusiones</a:t>
            </a:r>
          </a:p>
          <a:p>
            <a:pPr marL="0" indent="0" algn="l">
              <a:spcAft>
                <a:spcPts val="750"/>
              </a:spcAft>
              <a:buNone/>
            </a:pPr>
            <a:r>
              <a:rPr lang="es-MX" sz="1600" b="1" i="0" dirty="0">
                <a:solidFill>
                  <a:srgbClr val="1F1F1F"/>
                </a:solidFill>
                <a:effectLst/>
                <a:latin typeface="unset"/>
              </a:rPr>
              <a:t>¿Cómo ayuda la visualización a demostrar lo que se quiere decir? </a:t>
            </a:r>
            <a:endParaRPr lang="es-MX" sz="1600" dirty="0">
              <a:solidFill>
                <a:srgbClr val="1F1F1F"/>
              </a:solidFill>
              <a:latin typeface="var(--cds-font-family-source-sans-pro)"/>
            </a:endParaRPr>
          </a:p>
          <a:p>
            <a:pPr marL="0" indent="0" algn="l">
              <a:spcAft>
                <a:spcPts val="750"/>
              </a:spcAft>
              <a:buNone/>
            </a:pPr>
            <a:r>
              <a:rPr lang="es-MX" sz="1600" b="1" i="0" dirty="0">
                <a:solidFill>
                  <a:srgbClr val="1F1F1F"/>
                </a:solidFill>
                <a:effectLst/>
                <a:latin typeface="unset"/>
              </a:rPr>
              <a:t>¿Cómo ayuda la visualización a aclarar los datos? </a:t>
            </a:r>
            <a:r>
              <a:rPr lang="es-MX" sz="1600" b="0" i="0" dirty="0">
                <a:solidFill>
                  <a:srgbClr val="1F1F1F"/>
                </a:solidFill>
                <a:effectLst/>
                <a:latin typeface="var(--cds-font-family-source-sans-pro)"/>
              </a:rPr>
              <a:t>La visualización clasifica los datos y permite al público comprender </a:t>
            </a:r>
          </a:p>
          <a:p>
            <a:pPr marL="0" indent="0" algn="l">
              <a:spcAft>
                <a:spcPts val="750"/>
              </a:spcAft>
              <a:buNone/>
            </a:pPr>
            <a:r>
              <a:rPr lang="es-MX" sz="1600" b="1" i="0" dirty="0">
                <a:solidFill>
                  <a:srgbClr val="1F1F1F"/>
                </a:solidFill>
                <a:effectLst/>
                <a:latin typeface="unset"/>
              </a:rPr>
              <a:t>¿Observas una mejor práctica de visualización de datos? </a:t>
            </a:r>
            <a:r>
              <a:rPr lang="es-MX" sz="1600" b="0" i="0" dirty="0">
                <a:solidFill>
                  <a:srgbClr val="1F1F1F"/>
                </a:solidFill>
                <a:effectLst/>
                <a:latin typeface="var(--cds-font-family-source-sans-pro)"/>
              </a:rPr>
              <a:t>Cada barrio está directamente etiquetado, por lo que no es necesaria una leyenda.</a:t>
            </a:r>
          </a:p>
          <a:p>
            <a:pPr marL="0" indent="0" algn="l">
              <a:buNone/>
            </a:pPr>
            <a:r>
              <a:rPr lang="es-MX" sz="1100" dirty="0">
                <a:solidFill>
                  <a:srgbClr val="1F1F1F"/>
                </a:solidFill>
                <a:latin typeface="var(--cds-font-family-source-sans-pro)"/>
              </a:rPr>
              <a:t>L</a:t>
            </a:r>
            <a:r>
              <a:rPr lang="es-MX" sz="1100" b="0" i="0" dirty="0">
                <a:solidFill>
                  <a:srgbClr val="1F1F1F"/>
                </a:solidFill>
                <a:effectLst/>
                <a:latin typeface="var(--cds-font-family-source-sans-pro)"/>
              </a:rPr>
              <a:t>ee estos artículos:</a:t>
            </a:r>
          </a:p>
          <a:p>
            <a:pPr marL="0" indent="0" algn="l">
              <a:spcAft>
                <a:spcPts val="750"/>
              </a:spcAft>
              <a:buNone/>
            </a:pPr>
            <a:r>
              <a:rPr lang="es-MX" sz="1100" b="0" i="0" u="sng" dirty="0">
                <a:solidFill>
                  <a:srgbClr val="1F1F1F"/>
                </a:solidFill>
                <a:effectLst/>
                <a:latin typeface="var(--cds-font-family-source-sans-pro)"/>
                <a:hlinkClick r:id="rId2"/>
              </a:rPr>
              <a:t>¿Qué es la narrativa de datos?</a:t>
            </a:r>
            <a:r>
              <a:rPr lang="es-MX" sz="1100" dirty="0">
                <a:solidFill>
                  <a:srgbClr val="1F1F1F"/>
                </a:solidFill>
                <a:latin typeface="var(--cds-font-family-source-sans-pro)"/>
              </a:rPr>
              <a:t>       </a:t>
            </a:r>
            <a:r>
              <a:rPr lang="es-MX" sz="1100" b="0" i="0" u="sng" dirty="0">
                <a:solidFill>
                  <a:srgbClr val="1F1F1F"/>
                </a:solidFill>
                <a:effectLst/>
                <a:latin typeface="var(--cds-font-family-source-sans-pro)"/>
                <a:hlinkClick r:id="rId3"/>
              </a:rPr>
              <a:t>El arte de contar historias en analítica y ciencia de datos | ¿Cómo crear historias de datos?</a:t>
            </a:r>
            <a:endParaRPr lang="es-MX" sz="1100" b="0" i="0" dirty="0">
              <a:solidFill>
                <a:srgbClr val="1F1F1F"/>
              </a:solidFill>
              <a:effectLst/>
              <a:latin typeface="var(--cds-font-family-source-sans-pro)"/>
            </a:endParaRPr>
          </a:p>
          <a:p>
            <a:pPr marL="0" indent="0" algn="l">
              <a:spcAft>
                <a:spcPts val="750"/>
              </a:spcAft>
              <a:buNone/>
            </a:pPr>
            <a:r>
              <a:rPr lang="es-MX" sz="1100" b="0" i="0" u="sng" dirty="0">
                <a:solidFill>
                  <a:srgbClr val="1F1F1F"/>
                </a:solidFill>
                <a:effectLst/>
                <a:latin typeface="var(--cds-font-family-source-sans-pro)"/>
                <a:hlinkClick r:id="rId4"/>
              </a:rPr>
              <a:t>Utilizar los datos y la analítica para contar una historia</a:t>
            </a:r>
            <a:r>
              <a:rPr lang="es-MX" sz="1100" dirty="0">
                <a:solidFill>
                  <a:srgbClr val="1F1F1F"/>
                </a:solidFill>
                <a:latin typeface="var(--cds-font-family-source-sans-pro)"/>
              </a:rPr>
              <a:t>                                    </a:t>
            </a:r>
            <a:r>
              <a:rPr lang="es-MX" sz="1100" b="0" i="0" u="sng" dirty="0">
                <a:solidFill>
                  <a:srgbClr val="1F1F1F"/>
                </a:solidFill>
                <a:effectLst/>
                <a:latin typeface="var(--cds-font-family-source-sans-pro)"/>
                <a:hlinkClick r:id="rId5"/>
              </a:rPr>
              <a:t>Contar una historia significativa con los datos</a:t>
            </a:r>
            <a:endParaRPr lang="es-MX" sz="1100" b="0" i="0" dirty="0">
              <a:solidFill>
                <a:srgbClr val="1F1F1F"/>
              </a:solidFill>
              <a:effectLst/>
              <a:latin typeface="var(--cds-font-family-source-sans-pro)"/>
            </a:endParaRPr>
          </a:p>
          <a:p>
            <a:pPr marL="0" indent="0">
              <a:buNone/>
            </a:pPr>
            <a:endParaRPr lang="es-MX" sz="1600" dirty="0"/>
          </a:p>
        </p:txBody>
      </p:sp>
    </p:spTree>
    <p:extLst>
      <p:ext uri="{BB962C8B-B14F-4D97-AF65-F5344CB8AC3E}">
        <p14:creationId xmlns:p14="http://schemas.microsoft.com/office/powerpoint/2010/main" val="1350121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DB9B928-0174-173E-D949-449738FD0BFD}"/>
              </a:ext>
            </a:extLst>
          </p:cNvPr>
          <p:cNvPicPr>
            <a:picLocks noChangeAspect="1"/>
          </p:cNvPicPr>
          <p:nvPr/>
        </p:nvPicPr>
        <p:blipFill>
          <a:blip r:embed="rId2"/>
          <a:stretch>
            <a:fillRect/>
          </a:stretch>
        </p:blipFill>
        <p:spPr>
          <a:xfrm>
            <a:off x="624622" y="368943"/>
            <a:ext cx="7388020" cy="2614100"/>
          </a:xfrm>
          <a:prstGeom prst="rect">
            <a:avLst/>
          </a:prstGeom>
        </p:spPr>
      </p:pic>
      <p:pic>
        <p:nvPicPr>
          <p:cNvPr id="7" name="Imagen 6">
            <a:extLst>
              <a:ext uri="{FF2B5EF4-FFF2-40B4-BE49-F238E27FC236}">
                <a16:creationId xmlns:a16="http://schemas.microsoft.com/office/drawing/2014/main" id="{C2BFDC68-043A-7410-62D3-A2C4720640D0}"/>
              </a:ext>
            </a:extLst>
          </p:cNvPr>
          <p:cNvPicPr>
            <a:picLocks noChangeAspect="1"/>
          </p:cNvPicPr>
          <p:nvPr/>
        </p:nvPicPr>
        <p:blipFill>
          <a:blip r:embed="rId3"/>
          <a:stretch>
            <a:fillRect/>
          </a:stretch>
        </p:blipFill>
        <p:spPr>
          <a:xfrm>
            <a:off x="5564042" y="3350302"/>
            <a:ext cx="6028592" cy="727024"/>
          </a:xfrm>
          <a:prstGeom prst="rect">
            <a:avLst/>
          </a:prstGeom>
        </p:spPr>
      </p:pic>
      <p:pic>
        <p:nvPicPr>
          <p:cNvPr id="9" name="Imagen 8">
            <a:extLst>
              <a:ext uri="{FF2B5EF4-FFF2-40B4-BE49-F238E27FC236}">
                <a16:creationId xmlns:a16="http://schemas.microsoft.com/office/drawing/2014/main" id="{237D9E28-9B17-2F1E-8E76-F469F9F93EA0}"/>
              </a:ext>
            </a:extLst>
          </p:cNvPr>
          <p:cNvPicPr>
            <a:picLocks noChangeAspect="1"/>
          </p:cNvPicPr>
          <p:nvPr/>
        </p:nvPicPr>
        <p:blipFill>
          <a:blip r:embed="rId4"/>
          <a:stretch>
            <a:fillRect/>
          </a:stretch>
        </p:blipFill>
        <p:spPr>
          <a:xfrm>
            <a:off x="826751" y="4312272"/>
            <a:ext cx="6983762" cy="1877646"/>
          </a:xfrm>
          <a:prstGeom prst="rect">
            <a:avLst/>
          </a:prstGeom>
        </p:spPr>
      </p:pic>
    </p:spTree>
    <p:extLst>
      <p:ext uri="{BB962C8B-B14F-4D97-AF65-F5344CB8AC3E}">
        <p14:creationId xmlns:p14="http://schemas.microsoft.com/office/powerpoint/2010/main" val="3409699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04CB6C7-F5EC-C4B0-7B1B-754C3CC3A903}"/>
              </a:ext>
            </a:extLst>
          </p:cNvPr>
          <p:cNvPicPr>
            <a:picLocks noChangeAspect="1"/>
          </p:cNvPicPr>
          <p:nvPr/>
        </p:nvPicPr>
        <p:blipFill>
          <a:blip r:embed="rId2"/>
          <a:stretch>
            <a:fillRect/>
          </a:stretch>
        </p:blipFill>
        <p:spPr>
          <a:xfrm>
            <a:off x="-1" y="-1"/>
            <a:ext cx="7829907" cy="2526129"/>
          </a:xfrm>
          <a:prstGeom prst="rect">
            <a:avLst/>
          </a:prstGeom>
        </p:spPr>
      </p:pic>
      <p:pic>
        <p:nvPicPr>
          <p:cNvPr id="9" name="Imagen 8">
            <a:extLst>
              <a:ext uri="{FF2B5EF4-FFF2-40B4-BE49-F238E27FC236}">
                <a16:creationId xmlns:a16="http://schemas.microsoft.com/office/drawing/2014/main" id="{6E706050-3ADC-F69A-4E3A-A8900CECCF24}"/>
              </a:ext>
            </a:extLst>
          </p:cNvPr>
          <p:cNvPicPr>
            <a:picLocks noChangeAspect="1"/>
          </p:cNvPicPr>
          <p:nvPr/>
        </p:nvPicPr>
        <p:blipFill>
          <a:blip r:embed="rId3"/>
          <a:stretch>
            <a:fillRect/>
          </a:stretch>
        </p:blipFill>
        <p:spPr>
          <a:xfrm>
            <a:off x="173156" y="4556401"/>
            <a:ext cx="6820852" cy="2200582"/>
          </a:xfrm>
          <a:prstGeom prst="rect">
            <a:avLst/>
          </a:prstGeom>
        </p:spPr>
      </p:pic>
      <p:pic>
        <p:nvPicPr>
          <p:cNvPr id="13" name="Imagen 12">
            <a:extLst>
              <a:ext uri="{FF2B5EF4-FFF2-40B4-BE49-F238E27FC236}">
                <a16:creationId xmlns:a16="http://schemas.microsoft.com/office/drawing/2014/main" id="{04700338-C2B7-5F5A-81D6-83DBFBD5B92D}"/>
              </a:ext>
            </a:extLst>
          </p:cNvPr>
          <p:cNvPicPr>
            <a:picLocks noChangeAspect="1"/>
          </p:cNvPicPr>
          <p:nvPr/>
        </p:nvPicPr>
        <p:blipFill>
          <a:blip r:embed="rId4"/>
          <a:stretch>
            <a:fillRect/>
          </a:stretch>
        </p:blipFill>
        <p:spPr>
          <a:xfrm>
            <a:off x="4503775" y="2526128"/>
            <a:ext cx="7515069" cy="2417801"/>
          </a:xfrm>
          <a:prstGeom prst="rect">
            <a:avLst/>
          </a:prstGeom>
        </p:spPr>
      </p:pic>
    </p:spTree>
    <p:extLst>
      <p:ext uri="{BB962C8B-B14F-4D97-AF65-F5344CB8AC3E}">
        <p14:creationId xmlns:p14="http://schemas.microsoft.com/office/powerpoint/2010/main" val="80261758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16220</TotalTime>
  <Words>1387</Words>
  <Application>Microsoft Office PowerPoint</Application>
  <PresentationFormat>Panorámica</PresentationFormat>
  <Paragraphs>64</Paragraphs>
  <Slides>15</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15</vt:i4>
      </vt:variant>
    </vt:vector>
  </HeadingPairs>
  <TitlesOfParts>
    <vt:vector size="22" baseType="lpstr">
      <vt:lpstr>Aptos</vt:lpstr>
      <vt:lpstr>Aptos Display</vt:lpstr>
      <vt:lpstr>Arial</vt:lpstr>
      <vt:lpstr>Source Sans Pro</vt:lpstr>
      <vt:lpstr>unset</vt:lpstr>
      <vt:lpstr>var(--cds-font-family-source-sans-pro)</vt:lpstr>
      <vt:lpstr>Tema de Office</vt:lpstr>
      <vt:lpstr>Presentación de PowerPoint</vt:lpstr>
      <vt:lpstr>Crear historias de Datos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242</cp:revision>
  <dcterms:created xsi:type="dcterms:W3CDTF">2024-10-31T16:43:01Z</dcterms:created>
  <dcterms:modified xsi:type="dcterms:W3CDTF">2024-11-29T22:27:40Z</dcterms:modified>
</cp:coreProperties>
</file>