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A6776-5A57-8B24-76E0-A7B2C51B730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7913EE1-AC0F-A9AD-5DCB-3F5AB5094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A25190-00C7-FAB8-D0BA-14727183D29C}"/>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5" name="Marcador de pie de página 4">
            <a:extLst>
              <a:ext uri="{FF2B5EF4-FFF2-40B4-BE49-F238E27FC236}">
                <a16:creationId xmlns:a16="http://schemas.microsoft.com/office/drawing/2014/main" id="{5781BCB1-3AC8-38BE-1C68-19D3B9419C1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4E6A08-18E0-43CC-D1F7-35168CF04333}"/>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198370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8E9AF-7537-48F2-5535-0F024BFB5BA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02B235F-3469-6273-CCF7-A91F14024A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EB7620A-7594-3911-CE38-F5BE4BFFE5E8}"/>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5" name="Marcador de pie de página 4">
            <a:extLst>
              <a:ext uri="{FF2B5EF4-FFF2-40B4-BE49-F238E27FC236}">
                <a16:creationId xmlns:a16="http://schemas.microsoft.com/office/drawing/2014/main" id="{71AE9FF2-BC12-DA65-E342-62FC60C7E0E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390A56-3B54-934F-F4A5-60219620FE29}"/>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99065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EFC1EC-EEAD-C5F7-000B-1D7EB27D049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F036CCC-69EF-D610-7D7A-7ECD4352F56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A23E495-5A3E-2D15-958E-264156F1564A}"/>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5" name="Marcador de pie de página 4">
            <a:extLst>
              <a:ext uri="{FF2B5EF4-FFF2-40B4-BE49-F238E27FC236}">
                <a16:creationId xmlns:a16="http://schemas.microsoft.com/office/drawing/2014/main" id="{08BE3227-6CB2-71C5-9DB0-5AED4DE671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1E8A471-6A92-CB01-668B-5606A0E1FAF5}"/>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80236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119F9-3F70-D71F-FFC1-1A3B702DCCA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7DC5AB3-11F3-4ED4-846C-58217B262B4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450BBE1-992C-E111-6E5D-AD227EDF3E25}"/>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5" name="Marcador de pie de página 4">
            <a:extLst>
              <a:ext uri="{FF2B5EF4-FFF2-40B4-BE49-F238E27FC236}">
                <a16:creationId xmlns:a16="http://schemas.microsoft.com/office/drawing/2014/main" id="{B4A7DEB9-9F52-0807-B298-8C1EE9DCF7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E3ADC0A-5185-20AC-4ECD-94EE3D438658}"/>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62556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DAA2B-8898-8B07-119C-4C79849260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D9354BA-CD64-6EB1-00E1-AEAF8A25B5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1F80584-26B4-4DFF-24B5-EE4845A2D992}"/>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5" name="Marcador de pie de página 4">
            <a:extLst>
              <a:ext uri="{FF2B5EF4-FFF2-40B4-BE49-F238E27FC236}">
                <a16:creationId xmlns:a16="http://schemas.microsoft.com/office/drawing/2014/main" id="{D4890B45-8DD1-7342-5893-668B5537C0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2263C09-DCD0-9CFD-4225-E7D4319E9E6C}"/>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2170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CCF2A-B4DC-3A18-9EAC-EA6445CB8D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1C165CF-ED1F-F079-3F2B-6F571E41BA4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2AB5AAC-8EEF-A676-2046-198B68F59D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588B6D8-A048-6355-3FC2-38AF927F7FEB}"/>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6" name="Marcador de pie de página 5">
            <a:extLst>
              <a:ext uri="{FF2B5EF4-FFF2-40B4-BE49-F238E27FC236}">
                <a16:creationId xmlns:a16="http://schemas.microsoft.com/office/drawing/2014/main" id="{D3AB2B55-FEA7-139B-110E-56893183FD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B4FB444-1223-2465-8D56-2D389C05F04F}"/>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219673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30FD-9531-AF1C-2D45-E2A2E624110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06C4494-C395-06A9-7587-0DD9D252C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BD7AB8A-0602-9D03-50F4-29902C394E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59F1D58-5D9E-7139-C445-E1297006C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8474CD-4542-9ADE-FE2F-319920B2B3F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A2E61AB-E1E8-C2FC-E65F-0CFA4ED1A08F}"/>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8" name="Marcador de pie de página 7">
            <a:extLst>
              <a:ext uri="{FF2B5EF4-FFF2-40B4-BE49-F238E27FC236}">
                <a16:creationId xmlns:a16="http://schemas.microsoft.com/office/drawing/2014/main" id="{CECA3A64-7E8F-7A47-AEE9-9F957747820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68E5454-23FB-7414-CF5E-C31C175242F5}"/>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81122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4A280-F5A7-2DD9-2909-2D6DC1946FD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F8DD677-1185-B006-D074-72FE37224344}"/>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4" name="Marcador de pie de página 3">
            <a:extLst>
              <a:ext uri="{FF2B5EF4-FFF2-40B4-BE49-F238E27FC236}">
                <a16:creationId xmlns:a16="http://schemas.microsoft.com/office/drawing/2014/main" id="{E2078BFD-AC59-0598-7CD5-7B17DC7107B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B0A2C14-F2E3-4846-4DF1-630ABB43CBAF}"/>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185985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0A0C1E6-68AD-CF67-922A-9D706F612827}"/>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3" name="Marcador de pie de página 2">
            <a:extLst>
              <a:ext uri="{FF2B5EF4-FFF2-40B4-BE49-F238E27FC236}">
                <a16:creationId xmlns:a16="http://schemas.microsoft.com/office/drawing/2014/main" id="{492730C4-B8F9-86B4-638E-B67AC4FCD89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2AFCD44-97B0-DDE9-3103-17C2E03B3027}"/>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412345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BC94F-0D0B-EC3D-6985-F22192D60A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26C871B-ABD2-7710-EE62-134FB45EA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CD0D55A-9264-EAFA-A03D-30F12B115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91C25C-8254-9C93-BE33-0EA4219370D4}"/>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6" name="Marcador de pie de página 5">
            <a:extLst>
              <a:ext uri="{FF2B5EF4-FFF2-40B4-BE49-F238E27FC236}">
                <a16:creationId xmlns:a16="http://schemas.microsoft.com/office/drawing/2014/main" id="{13BA19C9-87C0-E610-11B8-B5312D9CB8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3697B93-D2AB-00D0-3DAC-61B4BAE1457C}"/>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922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070BF-A45B-F769-D7D0-E9DD3CCF07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8E7FD80-741D-814B-FAAA-5B9078502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B32AB9E-B960-8265-3AE9-D49C82155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B02A17-4A9C-6C81-3B33-1E3CB2BEC206}"/>
              </a:ext>
            </a:extLst>
          </p:cNvPr>
          <p:cNvSpPr>
            <a:spLocks noGrp="1"/>
          </p:cNvSpPr>
          <p:nvPr>
            <p:ph type="dt" sz="half" idx="10"/>
          </p:nvPr>
        </p:nvSpPr>
        <p:spPr/>
        <p:txBody>
          <a:bodyPr/>
          <a:lstStyle/>
          <a:p>
            <a:fld id="{EF42C847-EDF6-4E27-88C9-9F931777ED55}" type="datetimeFigureOut">
              <a:rPr lang="es-MX" smtClean="0"/>
              <a:t>13/03/2025</a:t>
            </a:fld>
            <a:endParaRPr lang="es-MX"/>
          </a:p>
        </p:txBody>
      </p:sp>
      <p:sp>
        <p:nvSpPr>
          <p:cNvPr id="6" name="Marcador de pie de página 5">
            <a:extLst>
              <a:ext uri="{FF2B5EF4-FFF2-40B4-BE49-F238E27FC236}">
                <a16:creationId xmlns:a16="http://schemas.microsoft.com/office/drawing/2014/main" id="{1F8DC997-DBED-D8D1-367B-0662E16B805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2E11275-E24F-D586-3E87-D77BB58FD8DE}"/>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290813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19340FC-F83A-98DA-C009-B7817A9B4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8A32ED4-6EFE-287C-7DFE-32B553D25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61A1ACB-6C1A-B1AF-4346-1FC727B7C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42C847-EDF6-4E27-88C9-9F931777ED55}" type="datetimeFigureOut">
              <a:rPr lang="es-MX" smtClean="0"/>
              <a:t>13/03/2025</a:t>
            </a:fld>
            <a:endParaRPr lang="es-MX"/>
          </a:p>
        </p:txBody>
      </p:sp>
      <p:sp>
        <p:nvSpPr>
          <p:cNvPr id="5" name="Marcador de pie de página 4">
            <a:extLst>
              <a:ext uri="{FF2B5EF4-FFF2-40B4-BE49-F238E27FC236}">
                <a16:creationId xmlns:a16="http://schemas.microsoft.com/office/drawing/2014/main" id="{BF589FF7-E1AB-C68A-E53B-36C6FFC48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44E90906-F00D-829D-1C8D-D1628EA8E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31BE2E-1F17-4820-B0A3-BB0BAC5EFC62}" type="slidenum">
              <a:rPr lang="es-MX" smtClean="0"/>
              <a:t>‹Nº›</a:t>
            </a:fld>
            <a:endParaRPr lang="es-MX"/>
          </a:p>
        </p:txBody>
      </p:sp>
    </p:spTree>
    <p:extLst>
      <p:ext uri="{BB962C8B-B14F-4D97-AF65-F5344CB8AC3E}">
        <p14:creationId xmlns:p14="http://schemas.microsoft.com/office/powerpoint/2010/main" val="1235185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hyperlink" Target="https://www.coursera.org/learn/proceso-de-datos-sucios-a-datos-limpios/supplement/8FBgn/como-agregar-destrezas-profesionales-a-tu-curriculu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2B45E7-1138-8F63-C88F-14B2CA49801B}"/>
              </a:ext>
            </a:extLst>
          </p:cNvPr>
          <p:cNvSpPr>
            <a:spLocks noGrp="1"/>
          </p:cNvSpPr>
          <p:nvPr>
            <p:ph type="ctrTitle"/>
          </p:nvPr>
        </p:nvSpPr>
        <p:spPr>
          <a:xfrm>
            <a:off x="508681" y="2891817"/>
            <a:ext cx="5811436" cy="1944709"/>
          </a:xfrm>
        </p:spPr>
        <p:txBody>
          <a:bodyPr anchor="t">
            <a:normAutofit/>
          </a:bodyPr>
          <a:lstStyle/>
          <a:p>
            <a:pPr algn="l"/>
            <a:r>
              <a:rPr lang="es-MX" sz="2400" b="1" i="0" dirty="0">
                <a:solidFill>
                  <a:srgbClr val="0070C0"/>
                </a:solidFill>
                <a:effectLst/>
                <a:latin typeface="Source Sans Pro" panose="020B0503030403020204" pitchFamily="34" charset="0"/>
              </a:rPr>
              <a:t>Proyecto final del curso de análisis computacional de datos de Google: </a:t>
            </a:r>
            <a:br>
              <a:rPr lang="es-MX" sz="2400" b="1" i="0" dirty="0">
                <a:solidFill>
                  <a:srgbClr val="0070C0"/>
                </a:solidFill>
                <a:effectLst/>
                <a:latin typeface="Source Sans Pro" panose="020B0503030403020204" pitchFamily="34" charset="0"/>
              </a:rPr>
            </a:br>
            <a:r>
              <a:rPr lang="es-MX" sz="2400" b="1" i="0" dirty="0">
                <a:solidFill>
                  <a:srgbClr val="0070C0"/>
                </a:solidFill>
                <a:effectLst/>
                <a:latin typeface="Source Sans Pro" panose="020B0503030403020204" pitchFamily="34" charset="0"/>
              </a:rPr>
              <a:t>Caso práctico</a:t>
            </a:r>
            <a:endParaRPr lang="es-MX" sz="7200" dirty="0">
              <a:solidFill>
                <a:srgbClr val="0070C0"/>
              </a:solidFill>
            </a:endParaRPr>
          </a:p>
        </p:txBody>
      </p:sp>
      <p:grpSp>
        <p:nvGrpSpPr>
          <p:cNvPr id="1035" name="Group 1034">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036" name="Freeform: Shape 1035">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Google logo PNG transparent image download, size: 1800x700px">
            <a:extLst>
              <a:ext uri="{FF2B5EF4-FFF2-40B4-BE49-F238E27FC236}">
                <a16:creationId xmlns:a16="http://schemas.microsoft.com/office/drawing/2014/main" id="{456FC0F9-25BD-48D1-F37E-989EEB569F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2" r="6814"/>
          <a:stretch/>
        </p:blipFill>
        <p:spPr bwMode="auto">
          <a:xfrm>
            <a:off x="7299584" y="2891817"/>
            <a:ext cx="4747981" cy="212393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897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A01A7-FAFC-AF0D-6719-9E07F1B2152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6C9F152-C99A-BE48-DF1D-EC0B624DC028}"/>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B1C0C7E2-298E-CE29-4198-28443000CD45}"/>
              </a:ext>
            </a:extLst>
          </p:cNvPr>
          <p:cNvPicPr>
            <a:picLocks noChangeAspect="1"/>
          </p:cNvPicPr>
          <p:nvPr/>
        </p:nvPicPr>
        <p:blipFill>
          <a:blip r:embed="rId2"/>
          <a:stretch>
            <a:fillRect/>
          </a:stretch>
        </p:blipFill>
        <p:spPr>
          <a:xfrm>
            <a:off x="170623" y="9047"/>
            <a:ext cx="11850754" cy="6839905"/>
          </a:xfrm>
          <a:prstGeom prst="rect">
            <a:avLst/>
          </a:prstGeom>
        </p:spPr>
      </p:pic>
    </p:spTree>
    <p:extLst>
      <p:ext uri="{BB962C8B-B14F-4D97-AF65-F5344CB8AC3E}">
        <p14:creationId xmlns:p14="http://schemas.microsoft.com/office/powerpoint/2010/main" val="89950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1BAFA-502F-EE10-276A-9603C0769F8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5B00EE7-69AC-0FED-6080-4176CEBDE573}"/>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D5D4143D-48F3-8B92-C11E-8ADF1F97BE3D}"/>
              </a:ext>
            </a:extLst>
          </p:cNvPr>
          <p:cNvPicPr>
            <a:picLocks noChangeAspect="1"/>
          </p:cNvPicPr>
          <p:nvPr/>
        </p:nvPicPr>
        <p:blipFill>
          <a:blip r:embed="rId2"/>
          <a:stretch>
            <a:fillRect/>
          </a:stretch>
        </p:blipFill>
        <p:spPr>
          <a:xfrm>
            <a:off x="308755" y="90021"/>
            <a:ext cx="11574490" cy="6677957"/>
          </a:xfrm>
          <a:prstGeom prst="rect">
            <a:avLst/>
          </a:prstGeom>
        </p:spPr>
      </p:pic>
    </p:spTree>
    <p:extLst>
      <p:ext uri="{BB962C8B-B14F-4D97-AF65-F5344CB8AC3E}">
        <p14:creationId xmlns:p14="http://schemas.microsoft.com/office/powerpoint/2010/main" val="143155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FB8C1-D932-BCFA-7B2F-4B876390577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2B69E31-A9EC-B78B-959E-D7010B6D190B}"/>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C4656119-8098-1134-E7D8-77D358FBA262}"/>
              </a:ext>
            </a:extLst>
          </p:cNvPr>
          <p:cNvPicPr>
            <a:picLocks noChangeAspect="1"/>
          </p:cNvPicPr>
          <p:nvPr/>
        </p:nvPicPr>
        <p:blipFill>
          <a:blip r:embed="rId2"/>
          <a:stretch>
            <a:fillRect/>
          </a:stretch>
        </p:blipFill>
        <p:spPr>
          <a:xfrm>
            <a:off x="275412" y="242443"/>
            <a:ext cx="11641175" cy="6373114"/>
          </a:xfrm>
          <a:prstGeom prst="rect">
            <a:avLst/>
          </a:prstGeom>
        </p:spPr>
      </p:pic>
    </p:spTree>
    <p:extLst>
      <p:ext uri="{BB962C8B-B14F-4D97-AF65-F5344CB8AC3E}">
        <p14:creationId xmlns:p14="http://schemas.microsoft.com/office/powerpoint/2010/main" val="327387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E8B9E94-A00E-EE1C-E210-857415336DFF}"/>
              </a:ext>
            </a:extLst>
          </p:cNvPr>
          <p:cNvPicPr>
            <a:picLocks noChangeAspect="1"/>
          </p:cNvPicPr>
          <p:nvPr/>
        </p:nvPicPr>
        <p:blipFill>
          <a:blip r:embed="rId2"/>
          <a:stretch>
            <a:fillRect/>
          </a:stretch>
        </p:blipFill>
        <p:spPr>
          <a:xfrm>
            <a:off x="432874" y="606249"/>
            <a:ext cx="7648808" cy="2336758"/>
          </a:xfrm>
          <a:prstGeom prst="rect">
            <a:avLst/>
          </a:prstGeom>
        </p:spPr>
      </p:pic>
      <p:pic>
        <p:nvPicPr>
          <p:cNvPr id="9" name="Imagen 8">
            <a:extLst>
              <a:ext uri="{FF2B5EF4-FFF2-40B4-BE49-F238E27FC236}">
                <a16:creationId xmlns:a16="http://schemas.microsoft.com/office/drawing/2014/main" id="{68CEFEC5-2C50-9572-6FC7-A25BC3CE159F}"/>
              </a:ext>
            </a:extLst>
          </p:cNvPr>
          <p:cNvPicPr>
            <a:picLocks noChangeAspect="1"/>
          </p:cNvPicPr>
          <p:nvPr/>
        </p:nvPicPr>
        <p:blipFill>
          <a:blip r:embed="rId3"/>
          <a:stretch>
            <a:fillRect/>
          </a:stretch>
        </p:blipFill>
        <p:spPr>
          <a:xfrm>
            <a:off x="7519909" y="2748018"/>
            <a:ext cx="4239217" cy="2333951"/>
          </a:xfrm>
          <a:prstGeom prst="rect">
            <a:avLst/>
          </a:prstGeom>
        </p:spPr>
      </p:pic>
      <p:pic>
        <p:nvPicPr>
          <p:cNvPr id="11" name="Imagen 10">
            <a:extLst>
              <a:ext uri="{FF2B5EF4-FFF2-40B4-BE49-F238E27FC236}">
                <a16:creationId xmlns:a16="http://schemas.microsoft.com/office/drawing/2014/main" id="{52A9C479-94F5-6A68-CFA5-9EE5CDEC8ABC}"/>
              </a:ext>
            </a:extLst>
          </p:cNvPr>
          <p:cNvPicPr>
            <a:picLocks noChangeAspect="1"/>
          </p:cNvPicPr>
          <p:nvPr/>
        </p:nvPicPr>
        <p:blipFill>
          <a:blip r:embed="rId4"/>
          <a:stretch>
            <a:fillRect/>
          </a:stretch>
        </p:blipFill>
        <p:spPr>
          <a:xfrm>
            <a:off x="297931" y="4452517"/>
            <a:ext cx="6923140" cy="1799234"/>
          </a:xfrm>
          <a:prstGeom prst="rect">
            <a:avLst/>
          </a:prstGeom>
        </p:spPr>
      </p:pic>
    </p:spTree>
    <p:extLst>
      <p:ext uri="{BB962C8B-B14F-4D97-AF65-F5344CB8AC3E}">
        <p14:creationId xmlns:p14="http://schemas.microsoft.com/office/powerpoint/2010/main" val="132279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DC79B9-3B36-36BB-079C-8BBFC6E3E730}"/>
              </a:ext>
            </a:extLst>
          </p:cNvPr>
          <p:cNvSpPr>
            <a:spLocks noGrp="1"/>
          </p:cNvSpPr>
          <p:nvPr>
            <p:ph idx="1"/>
          </p:nvPr>
        </p:nvSpPr>
        <p:spPr>
          <a:xfrm>
            <a:off x="1302123" y="717830"/>
            <a:ext cx="9587753" cy="5422340"/>
          </a:xfrm>
        </p:spPr>
        <p:txBody>
          <a:bodyPr>
            <a:normAutofit/>
          </a:bodyPr>
          <a:lstStyle/>
          <a:p>
            <a:pPr marL="0" indent="0" algn="just">
              <a:buNone/>
            </a:pPr>
            <a:r>
              <a:rPr lang="es-MX" sz="2400" b="0" i="0" dirty="0">
                <a:solidFill>
                  <a:srgbClr val="1F1F1F"/>
                </a:solidFill>
                <a:effectLst/>
                <a:latin typeface="Source Sans Pro" panose="020B0503030403020204" pitchFamily="34" charset="0"/>
              </a:rPr>
              <a:t>Los casos prácticos son proyectos de análisis computacional de datos de práctica o ejemplo que puedes crear para tu portfolio. Luego de crear tu portfolio en línea, puedes agregar en tu currículum un enlace que te lleve a él. Tener un portfolio para mostrar quién eres y demostrar tus destrezas te ayudará a destacarte ante posibles empleadores. El caso práctico que completarás en este curso puede ser uno de los ejemplos que agregues a tu portfolio.  </a:t>
            </a:r>
          </a:p>
          <a:p>
            <a:pPr marL="0" indent="0" algn="just">
              <a:buNone/>
            </a:pPr>
            <a:endParaRPr lang="es-MX" b="0" i="0" dirty="0">
              <a:solidFill>
                <a:srgbClr val="1F1F1F"/>
              </a:solidFill>
              <a:effectLst/>
              <a:latin typeface="Source Sans Pro" panose="020B0503030403020204" pitchFamily="34" charset="0"/>
            </a:endParaRPr>
          </a:p>
          <a:p>
            <a:pPr algn="just"/>
            <a:r>
              <a:rPr lang="es-MX" dirty="0">
                <a:solidFill>
                  <a:srgbClr val="1F1F1F"/>
                </a:solidFill>
                <a:latin typeface="Source Sans Pro" panose="020B0503030403020204" pitchFamily="34" charset="0"/>
              </a:rPr>
              <a:t>Sitio WEB</a:t>
            </a:r>
          </a:p>
          <a:p>
            <a:pPr algn="just"/>
            <a:r>
              <a:rPr lang="es-MX" dirty="0" err="1">
                <a:solidFill>
                  <a:srgbClr val="1F1F1F"/>
                </a:solidFill>
                <a:latin typeface="Source Sans Pro" panose="020B0503030403020204" pitchFamily="34" charset="0"/>
              </a:rPr>
              <a:t>Kagle</a:t>
            </a:r>
            <a:endParaRPr lang="es-MX" dirty="0">
              <a:solidFill>
                <a:srgbClr val="1F1F1F"/>
              </a:solidFill>
              <a:latin typeface="Source Sans Pro" panose="020B0503030403020204" pitchFamily="34" charset="0"/>
            </a:endParaRPr>
          </a:p>
          <a:p>
            <a:pPr algn="just"/>
            <a:r>
              <a:rPr lang="es-MX" dirty="0" err="1">
                <a:solidFill>
                  <a:srgbClr val="1F1F1F"/>
                </a:solidFill>
                <a:latin typeface="Source Sans Pro" panose="020B0503030403020204" pitchFamily="34" charset="0"/>
              </a:rPr>
              <a:t>Github</a:t>
            </a:r>
            <a:endParaRPr lang="es-MX" dirty="0">
              <a:solidFill>
                <a:srgbClr val="1F1F1F"/>
              </a:solidFill>
              <a:latin typeface="Source Sans Pro" panose="020B0503030403020204" pitchFamily="34" charset="0"/>
            </a:endParaRPr>
          </a:p>
          <a:p>
            <a:pPr marL="0" indent="0" algn="just">
              <a:buNone/>
            </a:pPr>
            <a:endParaRPr lang="es-MX" dirty="0"/>
          </a:p>
        </p:txBody>
      </p:sp>
    </p:spTree>
    <p:extLst>
      <p:ext uri="{BB962C8B-B14F-4D97-AF65-F5344CB8AC3E}">
        <p14:creationId xmlns:p14="http://schemas.microsoft.com/office/powerpoint/2010/main" val="282113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BE2A26B-B547-2F51-E67E-5A2A29FDC8BA}"/>
              </a:ext>
            </a:extLst>
          </p:cNvPr>
          <p:cNvPicPr>
            <a:picLocks noChangeAspect="1"/>
          </p:cNvPicPr>
          <p:nvPr/>
        </p:nvPicPr>
        <p:blipFill>
          <a:blip r:embed="rId2"/>
          <a:stretch>
            <a:fillRect/>
          </a:stretch>
        </p:blipFill>
        <p:spPr>
          <a:xfrm>
            <a:off x="496156" y="632093"/>
            <a:ext cx="8962711" cy="1391579"/>
          </a:xfrm>
          <a:prstGeom prst="rect">
            <a:avLst/>
          </a:prstGeom>
        </p:spPr>
      </p:pic>
      <p:pic>
        <p:nvPicPr>
          <p:cNvPr id="7" name="Imagen 6">
            <a:extLst>
              <a:ext uri="{FF2B5EF4-FFF2-40B4-BE49-F238E27FC236}">
                <a16:creationId xmlns:a16="http://schemas.microsoft.com/office/drawing/2014/main" id="{B304B9F1-D5D7-E417-1753-77936A4C36F8}"/>
              </a:ext>
            </a:extLst>
          </p:cNvPr>
          <p:cNvPicPr>
            <a:picLocks noChangeAspect="1"/>
          </p:cNvPicPr>
          <p:nvPr/>
        </p:nvPicPr>
        <p:blipFill>
          <a:blip r:embed="rId3"/>
          <a:stretch>
            <a:fillRect/>
          </a:stretch>
        </p:blipFill>
        <p:spPr>
          <a:xfrm>
            <a:off x="496157" y="2641057"/>
            <a:ext cx="8846682" cy="646301"/>
          </a:xfrm>
          <a:prstGeom prst="rect">
            <a:avLst/>
          </a:prstGeom>
        </p:spPr>
      </p:pic>
      <p:pic>
        <p:nvPicPr>
          <p:cNvPr id="9" name="Imagen 8">
            <a:extLst>
              <a:ext uri="{FF2B5EF4-FFF2-40B4-BE49-F238E27FC236}">
                <a16:creationId xmlns:a16="http://schemas.microsoft.com/office/drawing/2014/main" id="{7D4B46A1-EBC8-CC00-A6AD-C92CB9A5F588}"/>
              </a:ext>
            </a:extLst>
          </p:cNvPr>
          <p:cNvPicPr>
            <a:picLocks noChangeAspect="1"/>
          </p:cNvPicPr>
          <p:nvPr/>
        </p:nvPicPr>
        <p:blipFill>
          <a:blip r:embed="rId4"/>
          <a:stretch>
            <a:fillRect/>
          </a:stretch>
        </p:blipFill>
        <p:spPr>
          <a:xfrm>
            <a:off x="496157" y="4172215"/>
            <a:ext cx="8086214" cy="1098324"/>
          </a:xfrm>
          <a:prstGeom prst="rect">
            <a:avLst/>
          </a:prstGeom>
        </p:spPr>
      </p:pic>
    </p:spTree>
    <p:extLst>
      <p:ext uri="{BB962C8B-B14F-4D97-AF65-F5344CB8AC3E}">
        <p14:creationId xmlns:p14="http://schemas.microsoft.com/office/powerpoint/2010/main" val="375491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55D896-DF6A-C7B8-17C7-0FFC2D56593F}"/>
              </a:ext>
            </a:extLst>
          </p:cNvPr>
          <p:cNvSpPr>
            <a:spLocks noGrp="1"/>
          </p:cNvSpPr>
          <p:nvPr>
            <p:ph idx="1"/>
          </p:nvPr>
        </p:nvSpPr>
        <p:spPr>
          <a:xfrm>
            <a:off x="461681" y="467472"/>
            <a:ext cx="11264153" cy="5879540"/>
          </a:xfrm>
        </p:spPr>
        <p:txBody>
          <a:bodyPr>
            <a:normAutofit fontScale="77500" lnSpcReduction="20000"/>
          </a:bodyPr>
          <a:lstStyle/>
          <a:p>
            <a:pPr algn="ctr">
              <a:buNone/>
            </a:pPr>
            <a:r>
              <a:rPr lang="es-MX" b="1" i="0" dirty="0">
                <a:solidFill>
                  <a:srgbClr val="7030A0"/>
                </a:solidFill>
                <a:effectLst/>
                <a:latin typeface="unset"/>
              </a:rPr>
              <a:t>Qué incluir en tu portfolio</a:t>
            </a:r>
          </a:p>
          <a:p>
            <a:pPr algn="ctr">
              <a:buNone/>
            </a:pPr>
            <a:endParaRPr lang="es-MX" b="1" i="0" dirty="0">
              <a:solidFill>
                <a:srgbClr val="7030A0"/>
              </a:solidFill>
              <a:effectLst/>
              <a:latin typeface="Source Sans Pro" panose="020B0503030403020204" pitchFamily="34" charset="0"/>
            </a:endParaRPr>
          </a:p>
          <a:p>
            <a:pPr algn="l">
              <a:buNone/>
            </a:pPr>
            <a:r>
              <a:rPr lang="es-MX" dirty="0">
                <a:solidFill>
                  <a:srgbClr val="1F1F1F"/>
                </a:solidFill>
                <a:latin typeface="Source Sans Pro" panose="020B0503030403020204" pitchFamily="34" charset="0"/>
              </a:rPr>
              <a:t>P</a:t>
            </a:r>
            <a:r>
              <a:rPr lang="es-MX" b="0" i="0" dirty="0">
                <a:solidFill>
                  <a:srgbClr val="1F1F1F"/>
                </a:solidFill>
                <a:effectLst/>
                <a:latin typeface="Source Sans Pro" panose="020B0503030403020204" pitchFamily="34" charset="0"/>
              </a:rPr>
              <a:t>uedes crear un excelente portfolio que represente tus nuevas destrezas y ofrezca información sobre quién eres. Asegúrate de incluir lo siguiente en tu portfolio:</a:t>
            </a:r>
          </a:p>
          <a:p>
            <a:pPr algn="l">
              <a:buFont typeface="Arial" panose="020B0604020202020204" pitchFamily="34" charset="0"/>
              <a:buChar char="•"/>
            </a:pPr>
            <a:r>
              <a:rPr lang="es-MX" b="1" i="0" dirty="0">
                <a:solidFill>
                  <a:srgbClr val="1F1F1F"/>
                </a:solidFill>
                <a:effectLst/>
                <a:latin typeface="unset"/>
              </a:rPr>
              <a:t>Biografía:</a:t>
            </a:r>
            <a:r>
              <a:rPr lang="es-MX" b="0" i="0" dirty="0">
                <a:solidFill>
                  <a:srgbClr val="1F1F1F"/>
                </a:solidFill>
                <a:effectLst/>
                <a:latin typeface="var(--cds-font-family-source-sans-pro)"/>
              </a:rPr>
              <a:t> El enfoque principal de tu portfolio es </a:t>
            </a:r>
            <a:r>
              <a:rPr lang="es-MX" b="0" i="0" dirty="0">
                <a:solidFill>
                  <a:srgbClr val="00B0F0"/>
                </a:solidFill>
                <a:effectLst/>
                <a:latin typeface="var(--cds-font-family-source-sans-pro)"/>
              </a:rPr>
              <a:t>presentarte a ti mismo de manera sólida y memorable.</a:t>
            </a:r>
            <a:r>
              <a:rPr lang="es-MX" b="0" i="0" dirty="0">
                <a:solidFill>
                  <a:srgbClr val="1F1F1F"/>
                </a:solidFill>
                <a:effectLst/>
                <a:latin typeface="var(--cds-font-family-source-sans-pro)"/>
              </a:rPr>
              <a:t> Escribe una introducción concisa y clara sobre ti mismo. El objetivo es </a:t>
            </a:r>
            <a:r>
              <a:rPr lang="es-MX" b="0" i="0" dirty="0">
                <a:solidFill>
                  <a:srgbClr val="00B0F0"/>
                </a:solidFill>
                <a:effectLst/>
                <a:latin typeface="var(--cds-font-family-source-sans-pro)"/>
              </a:rPr>
              <a:t>capturar el interés del público y hacer que quieran conocerte para saber más. </a:t>
            </a:r>
          </a:p>
          <a:p>
            <a:pPr algn="l">
              <a:buFont typeface="Arial" panose="020B0604020202020204" pitchFamily="34" charset="0"/>
              <a:buChar char="•"/>
            </a:pPr>
            <a:r>
              <a:rPr lang="es-MX" b="1" i="0" dirty="0">
                <a:solidFill>
                  <a:srgbClr val="1F1F1F"/>
                </a:solidFill>
                <a:effectLst/>
                <a:latin typeface="unset"/>
              </a:rPr>
              <a:t>Página de contacto:</a:t>
            </a:r>
            <a:r>
              <a:rPr lang="es-MX" b="0" i="0" dirty="0">
                <a:solidFill>
                  <a:srgbClr val="1F1F1F"/>
                </a:solidFill>
                <a:effectLst/>
                <a:latin typeface="var(--cds-font-family-source-sans-pro)"/>
              </a:rPr>
              <a:t> Asegúrate de </a:t>
            </a:r>
            <a:r>
              <a:rPr lang="es-MX" b="0" i="0" dirty="0">
                <a:solidFill>
                  <a:srgbClr val="00B0F0"/>
                </a:solidFill>
                <a:effectLst/>
                <a:latin typeface="var(--cds-font-family-source-sans-pro)"/>
              </a:rPr>
              <a:t>incluir una forma para que otros se comuniquen contigo, ya sea por correo electrónico, llamada telefónica</a:t>
            </a:r>
            <a:r>
              <a:rPr lang="es-MX" b="0" i="0" dirty="0">
                <a:solidFill>
                  <a:srgbClr val="1F1F1F"/>
                </a:solidFill>
                <a:effectLst/>
                <a:latin typeface="var(--cds-font-family-source-sans-pro)"/>
              </a:rPr>
              <a:t> (si te sientes cómodo) o nombres de usuario de redes sociales (especialmente LinkedIn). Es posible que tu sitio web tenga su propio formulario de contacto incorporado si utilizas creadores comunes de sitios web. </a:t>
            </a:r>
          </a:p>
          <a:p>
            <a:pPr algn="l">
              <a:buFont typeface="Arial" panose="020B0604020202020204" pitchFamily="34" charset="0"/>
              <a:buChar char="•"/>
            </a:pPr>
            <a:r>
              <a:rPr lang="es-MX" b="1" i="0" dirty="0">
                <a:solidFill>
                  <a:srgbClr val="1F1F1F"/>
                </a:solidFill>
                <a:effectLst/>
                <a:latin typeface="unset"/>
              </a:rPr>
              <a:t>Currículum:</a:t>
            </a:r>
            <a:r>
              <a:rPr lang="es-MX" b="0" i="0" dirty="0">
                <a:solidFill>
                  <a:srgbClr val="1F1F1F"/>
                </a:solidFill>
                <a:effectLst/>
                <a:latin typeface="var(--cds-font-family-source-sans-pro)"/>
              </a:rPr>
              <a:t> En lecturas anteriores</a:t>
            </a:r>
            <a:r>
              <a:rPr lang="es-MX" b="0" i="0" dirty="0">
                <a:solidFill>
                  <a:srgbClr val="00B0F0"/>
                </a:solidFill>
                <a:effectLst/>
                <a:latin typeface="var(--cds-font-family-source-sans-pro)"/>
              </a:rPr>
              <a:t>,</a:t>
            </a:r>
            <a:r>
              <a:rPr lang="es-MX" b="0" i="0" u="sng" dirty="0">
                <a:solidFill>
                  <a:srgbClr val="00B0F0"/>
                </a:solidFill>
                <a:effectLst/>
                <a:latin typeface="var(--cds-font-family-source-sans-pro)"/>
                <a:hlinkClick r:id="rId2">
                  <a:extLst>
                    <a:ext uri="{A12FA001-AC4F-418D-AE19-62706E023703}">
                      <ahyp:hlinkClr xmlns:ahyp="http://schemas.microsoft.com/office/drawing/2018/hyperlinkcolor" val="tx"/>
                    </a:ext>
                  </a:extLst>
                </a:hlinkClick>
              </a:rPr>
              <a:t> Agregar habilidades profesionales a tu currículum</a:t>
            </a:r>
            <a:r>
              <a:rPr lang="es-MX" b="0" i="0" dirty="0">
                <a:solidFill>
                  <a:srgbClr val="00B0F0"/>
                </a:solidFill>
                <a:effectLst/>
                <a:latin typeface="var(--cds-font-family-source-sans-pro)"/>
              </a:rPr>
              <a:t> y</a:t>
            </a:r>
            <a:r>
              <a:rPr lang="es-MX" b="0" i="0" u="sng" dirty="0">
                <a:solidFill>
                  <a:srgbClr val="00B0F0"/>
                </a:solidFill>
                <a:effectLst/>
                <a:latin typeface="var(--cds-font-family-source-sans-pro)"/>
                <a:hlinkClick r:id="rId2">
                  <a:extLst>
                    <a:ext uri="{A12FA001-AC4F-418D-AE19-62706E023703}">
                      <ahyp:hlinkClr xmlns:ahyp="http://schemas.microsoft.com/office/drawing/2018/hyperlinkcolor" val="tx"/>
                    </a:ext>
                  </a:extLst>
                </a:hlinkClick>
              </a:rPr>
              <a:t> Agregar habilidades interpersonales a tu currículum</a:t>
            </a:r>
            <a:r>
              <a:rPr lang="es-MX" b="0" i="0" dirty="0">
                <a:solidFill>
                  <a:srgbClr val="1F1F1F"/>
                </a:solidFill>
                <a:effectLst/>
                <a:latin typeface="var(--cds-font-family-source-sans-pro)"/>
              </a:rPr>
              <a:t>, aprendiste a elaborar un currículum que refleje tus destrezas y tu experiencia. Asegúrate de incluir un currículum en alguna parte de tu portfolio.</a:t>
            </a:r>
          </a:p>
          <a:p>
            <a:pPr algn="l">
              <a:buFont typeface="Arial" panose="020B0604020202020204" pitchFamily="34" charset="0"/>
              <a:buChar char="•"/>
            </a:pPr>
            <a:r>
              <a:rPr lang="es-MX" b="1" i="0" dirty="0">
                <a:solidFill>
                  <a:srgbClr val="1F1F1F"/>
                </a:solidFill>
                <a:effectLst/>
                <a:latin typeface="unset"/>
              </a:rPr>
              <a:t>Logros:</a:t>
            </a:r>
            <a:r>
              <a:rPr lang="es-MX" b="0" i="0" dirty="0">
                <a:solidFill>
                  <a:srgbClr val="1F1F1F"/>
                </a:solidFill>
                <a:effectLst/>
                <a:latin typeface="var(--cds-font-family-source-sans-pro)"/>
              </a:rPr>
              <a:t> No te encuentras limitado solamente a experiencias pasadas. Se deben incluir todos los </a:t>
            </a:r>
            <a:r>
              <a:rPr lang="es-MX" b="0" i="0" dirty="0">
                <a:solidFill>
                  <a:srgbClr val="00B0F0"/>
                </a:solidFill>
                <a:effectLst/>
                <a:latin typeface="var(--cds-font-family-source-sans-pro)"/>
              </a:rPr>
              <a:t>aspectos presentes destacados relacionados con la carrera que se te ocurran</a:t>
            </a:r>
            <a:r>
              <a:rPr lang="es-MX" b="0" i="0" dirty="0">
                <a:solidFill>
                  <a:srgbClr val="1F1F1F"/>
                </a:solidFill>
                <a:effectLst/>
                <a:latin typeface="var(--cds-font-family-source-sans-pro)"/>
              </a:rPr>
              <a:t>. Puede tratarse de cualquier </a:t>
            </a:r>
            <a:r>
              <a:rPr lang="es-MX" b="0" i="0" dirty="0">
                <a:solidFill>
                  <a:srgbClr val="00B0F0"/>
                </a:solidFill>
                <a:effectLst/>
                <a:latin typeface="var(--cds-font-family-source-sans-pro)"/>
              </a:rPr>
              <a:t>certificación que hayas obtenido, eventos de análisis computacional de datos a los que hayas asistido</a:t>
            </a:r>
            <a:r>
              <a:rPr lang="es-MX" b="0" i="0" dirty="0">
                <a:solidFill>
                  <a:srgbClr val="1F1F1F"/>
                </a:solidFill>
                <a:effectLst/>
                <a:latin typeface="var(--cds-font-family-source-sans-pro)"/>
              </a:rPr>
              <a:t> o incluso publicaciones de blog que hayas publicado.</a:t>
            </a:r>
          </a:p>
          <a:p>
            <a:pPr algn="l">
              <a:buFont typeface="Arial" panose="020B0604020202020204" pitchFamily="34" charset="0"/>
              <a:buChar char="•"/>
            </a:pPr>
            <a:r>
              <a:rPr lang="es-MX" b="1" i="0" dirty="0">
                <a:solidFill>
                  <a:srgbClr val="1F1F1F"/>
                </a:solidFill>
                <a:effectLst/>
                <a:latin typeface="unset"/>
              </a:rPr>
              <a:t>Una imagen tuya (opcional):</a:t>
            </a:r>
            <a:r>
              <a:rPr lang="es-MX" b="0" i="0" dirty="0">
                <a:solidFill>
                  <a:srgbClr val="1F1F1F"/>
                </a:solidFill>
                <a:effectLst/>
                <a:latin typeface="var(--cds-font-family-source-sans-pro)"/>
              </a:rPr>
              <a:t> Agrega un toque personal con una fotografía tuya. Todo lo que necesitas </a:t>
            </a:r>
            <a:r>
              <a:rPr lang="es-MX" b="0" i="0" dirty="0">
                <a:solidFill>
                  <a:srgbClr val="00B0F0"/>
                </a:solidFill>
                <a:effectLst/>
                <a:latin typeface="var(--cds-font-family-source-sans-pro)"/>
              </a:rPr>
              <a:t>es una fotografía simple y clara que te represente bien</a:t>
            </a:r>
            <a:r>
              <a:rPr lang="es-MX" b="0" i="0" dirty="0">
                <a:solidFill>
                  <a:srgbClr val="1F1F1F"/>
                </a:solidFill>
                <a:effectLst/>
                <a:latin typeface="var(--cds-font-family-source-sans-pro)"/>
              </a:rPr>
              <a:t>.</a:t>
            </a:r>
          </a:p>
          <a:p>
            <a:pPr marL="0" indent="0">
              <a:buNone/>
            </a:pPr>
            <a:endParaRPr lang="es-MX" dirty="0"/>
          </a:p>
        </p:txBody>
      </p:sp>
    </p:spTree>
    <p:extLst>
      <p:ext uri="{BB962C8B-B14F-4D97-AF65-F5344CB8AC3E}">
        <p14:creationId xmlns:p14="http://schemas.microsoft.com/office/powerpoint/2010/main" val="81770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D8EFBD-DB02-47AF-6825-A225B9CE9339}"/>
              </a:ext>
            </a:extLst>
          </p:cNvPr>
          <p:cNvSpPr>
            <a:spLocks noGrp="1"/>
          </p:cNvSpPr>
          <p:nvPr>
            <p:ph idx="1"/>
          </p:nvPr>
        </p:nvSpPr>
        <p:spPr>
          <a:xfrm>
            <a:off x="327212" y="373342"/>
            <a:ext cx="11223812" cy="6229163"/>
          </a:xfrm>
        </p:spPr>
        <p:txBody>
          <a:bodyPr>
            <a:normAutofit fontScale="77500" lnSpcReduction="20000"/>
          </a:bodyPr>
          <a:lstStyle/>
          <a:p>
            <a:pPr algn="ctr">
              <a:buNone/>
            </a:pPr>
            <a:r>
              <a:rPr lang="es-MX" b="1" i="0" dirty="0">
                <a:solidFill>
                  <a:srgbClr val="1F1F1F"/>
                </a:solidFill>
                <a:effectLst/>
                <a:latin typeface="unset"/>
              </a:rPr>
              <a:t>Qué incluir en un caso práctico</a:t>
            </a:r>
          </a:p>
          <a:p>
            <a:pPr algn="ctr">
              <a:buNone/>
            </a:pP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Durante el proceso de entrevista, es muy probable que te enfrentes con la entrevista del caso práctico. En esta entrevista, se te proporcionará un escenario relacionado con el negocio en el que deberás analizar un problema y encontrar la mejor solución. El tiempo que tendrás para resolverlo será limitado, por lo que es mejor estar preparado para cualquier escenario que se te presente. Un excelente caso práctico constará de lo siguiente:</a:t>
            </a:r>
          </a:p>
          <a:p>
            <a:pPr algn="l">
              <a:buFont typeface="Arial" panose="020B0604020202020204" pitchFamily="34" charset="0"/>
              <a:buChar char="•"/>
            </a:pPr>
            <a:r>
              <a:rPr lang="es-MX" b="1" i="0" dirty="0">
                <a:solidFill>
                  <a:srgbClr val="1F1F1F"/>
                </a:solidFill>
                <a:effectLst/>
                <a:latin typeface="unset"/>
              </a:rPr>
              <a:t>Introducción</a:t>
            </a:r>
            <a:r>
              <a:rPr lang="es-MX" b="0" i="0" dirty="0">
                <a:solidFill>
                  <a:srgbClr val="1F1F1F"/>
                </a:solidFill>
                <a:effectLst/>
                <a:latin typeface="var(--cds-font-family-source-sans-pro)"/>
              </a:rPr>
              <a:t>: </a:t>
            </a:r>
            <a:r>
              <a:rPr lang="es-MX" b="0" i="0" dirty="0">
                <a:solidFill>
                  <a:srgbClr val="00B0F0"/>
                </a:solidFill>
                <a:effectLst/>
                <a:latin typeface="var(--cds-font-family-source-sans-pro)"/>
              </a:rPr>
              <a:t>Asegúrate de establecer el propósito del caso práctico</a:t>
            </a:r>
            <a:r>
              <a:rPr lang="es-MX" b="0" i="0" dirty="0">
                <a:solidFill>
                  <a:srgbClr val="1F1F1F"/>
                </a:solidFill>
                <a:effectLst/>
                <a:latin typeface="var(--cds-font-family-source-sans-pro)"/>
              </a:rPr>
              <a:t>. Esto incluye cuál es el escenario y una explicación sobre cómo se relaciona con un obstáculo del mundo real. Siéntete libre de anotar cualquier suposición o teoría que puedas tener dependiendo de la información proporcionada. </a:t>
            </a:r>
          </a:p>
          <a:p>
            <a:pPr algn="l">
              <a:buFont typeface="Arial" panose="020B0604020202020204" pitchFamily="34" charset="0"/>
              <a:buChar char="•"/>
            </a:pPr>
            <a:r>
              <a:rPr lang="es-MX" b="1" i="0" dirty="0">
                <a:solidFill>
                  <a:srgbClr val="1F1F1F"/>
                </a:solidFill>
                <a:effectLst/>
                <a:latin typeface="unset"/>
              </a:rPr>
              <a:t>Problemas:</a:t>
            </a:r>
            <a:r>
              <a:rPr lang="es-MX" b="0" i="0" dirty="0">
                <a:solidFill>
                  <a:srgbClr val="1F1F1F"/>
                </a:solidFill>
                <a:effectLst/>
                <a:latin typeface="var(--cds-font-family-source-sans-pro)"/>
              </a:rPr>
              <a:t> </a:t>
            </a:r>
            <a:r>
              <a:rPr lang="es-MX" b="0" i="0" dirty="0">
                <a:solidFill>
                  <a:srgbClr val="00B0F0"/>
                </a:solidFill>
                <a:effectLst/>
                <a:latin typeface="var(--cds-font-family-source-sans-pro)"/>
              </a:rPr>
              <a:t>Debes identificar cuáles son los principales problemas</a:t>
            </a:r>
            <a:r>
              <a:rPr lang="es-MX" b="0" i="0" dirty="0">
                <a:solidFill>
                  <a:srgbClr val="1F1F1F"/>
                </a:solidFill>
                <a:effectLst/>
                <a:latin typeface="var(--cds-font-family-source-sans-pro)"/>
              </a:rPr>
              <a:t>, explicar cómo analizaste el problema y presentar los hechos que estés usando para respaldar tus resultados.</a:t>
            </a:r>
          </a:p>
          <a:p>
            <a:pPr algn="l">
              <a:buFont typeface="Arial" panose="020B0604020202020204" pitchFamily="34" charset="0"/>
              <a:buChar char="•"/>
            </a:pPr>
            <a:r>
              <a:rPr lang="es-MX" b="1" i="0" dirty="0">
                <a:solidFill>
                  <a:srgbClr val="1F1F1F"/>
                </a:solidFill>
                <a:effectLst/>
                <a:latin typeface="unset"/>
              </a:rPr>
              <a:t>Soluciones:</a:t>
            </a:r>
            <a:r>
              <a:rPr lang="es-MX" b="0" i="0" dirty="0">
                <a:solidFill>
                  <a:srgbClr val="1F1F1F"/>
                </a:solidFill>
                <a:effectLst/>
                <a:latin typeface="var(--cds-font-family-source-sans-pro)"/>
              </a:rPr>
              <a:t> Describe una </a:t>
            </a:r>
            <a:r>
              <a:rPr lang="es-MX" b="0" i="0" dirty="0">
                <a:solidFill>
                  <a:srgbClr val="00B0F0"/>
                </a:solidFill>
                <a:effectLst/>
                <a:latin typeface="var(--cds-font-family-source-sans-pro)"/>
              </a:rPr>
              <a:t>solución que mejoraría el problema </a:t>
            </a:r>
            <a:r>
              <a:rPr lang="es-MX" b="0" i="0" dirty="0">
                <a:solidFill>
                  <a:srgbClr val="1F1F1F"/>
                </a:solidFill>
                <a:effectLst/>
                <a:latin typeface="var(--cds-font-family-source-sans-pro)"/>
              </a:rPr>
              <a:t>y ten en mente algunas alternativas para demostrar que has pensado mucho en el caso práctico. No olvides </a:t>
            </a:r>
            <a:r>
              <a:rPr lang="es-MX" b="0" i="0" dirty="0">
                <a:solidFill>
                  <a:srgbClr val="00B0F0"/>
                </a:solidFill>
                <a:effectLst/>
                <a:latin typeface="var(--cds-font-family-source-sans-pro)"/>
              </a:rPr>
              <a:t>incluir pros y contras para cada solución.</a:t>
            </a:r>
          </a:p>
          <a:p>
            <a:pPr algn="l">
              <a:buFont typeface="Arial" panose="020B0604020202020204" pitchFamily="34" charset="0"/>
              <a:buChar char="•"/>
            </a:pPr>
            <a:r>
              <a:rPr lang="es-MX" b="1" i="0" dirty="0">
                <a:solidFill>
                  <a:srgbClr val="1F1F1F"/>
                </a:solidFill>
                <a:effectLst/>
                <a:latin typeface="unset"/>
              </a:rPr>
              <a:t>Conclusión:</a:t>
            </a:r>
            <a:r>
              <a:rPr lang="es-MX" b="0" i="0" dirty="0">
                <a:solidFill>
                  <a:srgbClr val="1F1F1F"/>
                </a:solidFill>
                <a:effectLst/>
                <a:latin typeface="var(--cds-font-family-source-sans-pro)"/>
              </a:rPr>
              <a:t> Finaliza tu presentación </a:t>
            </a:r>
            <a:r>
              <a:rPr lang="es-MX" b="0" i="0" dirty="0">
                <a:solidFill>
                  <a:srgbClr val="00B0F0"/>
                </a:solidFill>
                <a:effectLst/>
                <a:latin typeface="var(--cds-font-family-source-sans-pro)"/>
              </a:rPr>
              <a:t>resumiendo los puntos clave de todas las soluciones de problemas que realizaste, destacando qué aprendiste de esto.</a:t>
            </a:r>
          </a:p>
          <a:p>
            <a:pPr algn="l">
              <a:buFont typeface="Arial" panose="020B0604020202020204" pitchFamily="34" charset="0"/>
              <a:buChar char="•"/>
            </a:pPr>
            <a:r>
              <a:rPr lang="es-MX" b="1" i="0" dirty="0">
                <a:solidFill>
                  <a:srgbClr val="1F1F1F"/>
                </a:solidFill>
                <a:effectLst/>
                <a:latin typeface="unset"/>
              </a:rPr>
              <a:t>Próximos pasos:</a:t>
            </a:r>
            <a:r>
              <a:rPr lang="es-MX" b="0" i="0" dirty="0">
                <a:solidFill>
                  <a:srgbClr val="1F1F1F"/>
                </a:solidFill>
                <a:effectLst/>
                <a:latin typeface="var(--cds-font-family-source-sans-pro)"/>
              </a:rPr>
              <a:t> Elige la </a:t>
            </a:r>
            <a:r>
              <a:rPr lang="es-MX" b="0" i="0" dirty="0">
                <a:solidFill>
                  <a:srgbClr val="00B0F0"/>
                </a:solidFill>
                <a:effectLst/>
                <a:latin typeface="var(--cds-font-family-source-sans-pro)"/>
              </a:rPr>
              <a:t>mejor solución y propón recomendaciones</a:t>
            </a:r>
            <a:r>
              <a:rPr lang="es-MX" b="0" i="0" dirty="0">
                <a:solidFill>
                  <a:srgbClr val="1F1F1F"/>
                </a:solidFill>
                <a:effectLst/>
                <a:latin typeface="var(--cds-font-family-source-sans-pro)"/>
              </a:rPr>
              <a:t> para que el cliente o la empresa las apliquen. Explica la razón de tu elección y la manera en que esto afectará el escenario de forma positiva. </a:t>
            </a:r>
            <a:r>
              <a:rPr lang="es-MX" b="0" i="0" dirty="0">
                <a:solidFill>
                  <a:srgbClr val="00B0F0"/>
                </a:solidFill>
                <a:effectLst/>
                <a:latin typeface="var(--cds-font-family-source-sans-pro)"/>
              </a:rPr>
              <a:t>Sé específico y explica qué hay que hacer, quién debe hacerlo y cuándo.</a:t>
            </a:r>
          </a:p>
          <a:p>
            <a:pPr marL="0" indent="0">
              <a:buNone/>
            </a:pPr>
            <a:endParaRPr lang="es-MX" dirty="0"/>
          </a:p>
        </p:txBody>
      </p:sp>
    </p:spTree>
    <p:extLst>
      <p:ext uri="{BB962C8B-B14F-4D97-AF65-F5344CB8AC3E}">
        <p14:creationId xmlns:p14="http://schemas.microsoft.com/office/powerpoint/2010/main" val="305435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9349DE9-916F-D62C-9100-63F23354EB04}"/>
              </a:ext>
            </a:extLst>
          </p:cNvPr>
          <p:cNvPicPr>
            <a:picLocks noChangeAspect="1"/>
          </p:cNvPicPr>
          <p:nvPr/>
        </p:nvPicPr>
        <p:blipFill>
          <a:blip r:embed="rId2"/>
          <a:stretch>
            <a:fillRect/>
          </a:stretch>
        </p:blipFill>
        <p:spPr>
          <a:xfrm>
            <a:off x="1401946" y="66152"/>
            <a:ext cx="8993071" cy="6725696"/>
          </a:xfrm>
          <a:prstGeom prst="rect">
            <a:avLst/>
          </a:prstGeom>
        </p:spPr>
      </p:pic>
    </p:spTree>
    <p:extLst>
      <p:ext uri="{BB962C8B-B14F-4D97-AF65-F5344CB8AC3E}">
        <p14:creationId xmlns:p14="http://schemas.microsoft.com/office/powerpoint/2010/main" val="361345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077C72-E9B6-6105-F773-B9E4C9E25BFD}"/>
              </a:ext>
            </a:extLst>
          </p:cNvPr>
          <p:cNvSpPr>
            <a:spLocks noGrp="1"/>
          </p:cNvSpPr>
          <p:nvPr>
            <p:ph idx="1"/>
          </p:nvPr>
        </p:nvSpPr>
        <p:spPr>
          <a:xfrm>
            <a:off x="354106" y="292659"/>
            <a:ext cx="11385175" cy="6175375"/>
          </a:xfrm>
        </p:spPr>
        <p:txBody>
          <a:bodyPr>
            <a:normAutofit fontScale="70000" lnSpcReduction="20000"/>
          </a:bodyPr>
          <a:lstStyle/>
          <a:p>
            <a:pPr algn="l">
              <a:buNone/>
            </a:pPr>
            <a:r>
              <a:rPr lang="es-MX" b="0" i="0" dirty="0">
                <a:solidFill>
                  <a:srgbClr val="1F1F1F"/>
                </a:solidFill>
                <a:effectLst/>
                <a:latin typeface="Source Sans Pro" panose="020B0503030403020204" pitchFamily="34" charset="0"/>
              </a:rPr>
              <a:t>Las habilidades que adquieres con el Certificado de análisis computacional de datos de Google se alinean con las habilidades que requieren los puestos de analista de datos. Cuando redactas tu currículum, la manera en que presentas tus habilidades puede llamar la atención de un reclutador o gerente de contratación. Muchos asesores profesionales recomiendan que personalices tu currículum cada vez que solicites un empleo para que tu experiencia y tus destrezas se alineen lo más posible con los requisitos enumerados en la descripción del puesto.</a:t>
            </a:r>
          </a:p>
          <a:p>
            <a:pPr algn="l">
              <a:buNone/>
            </a:pPr>
            <a:r>
              <a:rPr lang="es-MX" b="0" i="0" dirty="0">
                <a:solidFill>
                  <a:srgbClr val="1F1F1F"/>
                </a:solidFill>
                <a:effectLst/>
                <a:latin typeface="Source Sans Pro" panose="020B0503030403020204" pitchFamily="34" charset="0"/>
              </a:rPr>
              <a:t>Para cada una de las destrezas relevantes de la tabla anterior, ten en cuenta lo siguiente: </a:t>
            </a:r>
          </a:p>
          <a:p>
            <a:pPr algn="l">
              <a:buFont typeface="Arial" panose="020B0604020202020204" pitchFamily="34" charset="0"/>
              <a:buChar char="•"/>
            </a:pPr>
            <a:r>
              <a:rPr lang="es-MX" b="0" i="0" dirty="0">
                <a:solidFill>
                  <a:srgbClr val="1F1F1F"/>
                </a:solidFill>
                <a:effectLst/>
                <a:latin typeface="var(--cds-font-family-source-sans-pro)"/>
              </a:rPr>
              <a:t>Posibles frases de descripciones del puesto</a:t>
            </a:r>
          </a:p>
          <a:p>
            <a:pPr algn="l">
              <a:buFont typeface="Arial" panose="020B0604020202020204" pitchFamily="34" charset="0"/>
              <a:buChar char="•"/>
            </a:pPr>
            <a:r>
              <a:rPr lang="es-MX" b="0" i="0" dirty="0">
                <a:solidFill>
                  <a:srgbClr val="1F1F1F"/>
                </a:solidFill>
                <a:effectLst/>
                <a:latin typeface="var(--cds-font-family-source-sans-pro)"/>
              </a:rPr>
              <a:t>Ejemplos de destrezas coincidentes de este certificado </a:t>
            </a:r>
          </a:p>
          <a:p>
            <a:pPr algn="l"/>
            <a:r>
              <a:rPr lang="es-MX" b="0" i="0" dirty="0">
                <a:solidFill>
                  <a:srgbClr val="1F1F1F"/>
                </a:solidFill>
                <a:effectLst/>
                <a:latin typeface="Source Sans Pro" panose="020B0503030403020204" pitchFamily="34" charset="0"/>
              </a:rPr>
              <a:t>Revisemos las habilidades para los analistas de datos y examinemos frases comunes que puedes encontrar en las descripciones del puesto.</a:t>
            </a:r>
          </a:p>
          <a:p>
            <a:pPr marL="0" indent="0">
              <a:buNone/>
            </a:pPr>
            <a:endParaRPr lang="es-MX" dirty="0"/>
          </a:p>
          <a:p>
            <a:pPr algn="l">
              <a:buNone/>
            </a:pPr>
            <a:r>
              <a:rPr lang="es-MX" b="1" i="0" dirty="0">
                <a:solidFill>
                  <a:srgbClr val="1F1F1F"/>
                </a:solidFill>
                <a:effectLst/>
                <a:latin typeface="unset"/>
              </a:rPr>
              <a:t>Apuntar a puestos más técnicos</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Si tu objetivo es trabajar en un puesto más técnico como científico de datos, el Certificado de análisis computacional de datos de Google es un buen punto de partida. Pero es posible que debas buscar oportunidades de aprendizaje adicionales para mejorar tus destrezas, como por ejemplo:</a:t>
            </a:r>
          </a:p>
          <a:p>
            <a:pPr algn="l">
              <a:buFont typeface="Arial" panose="020B0604020202020204" pitchFamily="34" charset="0"/>
              <a:buChar char="•"/>
            </a:pPr>
            <a:r>
              <a:rPr lang="es-MX" b="0" i="0" dirty="0">
                <a:solidFill>
                  <a:srgbClr val="1F1F1F"/>
                </a:solidFill>
                <a:effectLst/>
                <a:latin typeface="var(--cds-font-family-source-sans-pro)"/>
              </a:rPr>
              <a:t>Completar otros certificados profesionales (Coursera ofrece una gran variedad)</a:t>
            </a:r>
          </a:p>
          <a:p>
            <a:pPr algn="l">
              <a:buFont typeface="Arial" panose="020B0604020202020204" pitchFamily="34" charset="0"/>
              <a:buChar char="•"/>
            </a:pPr>
            <a:r>
              <a:rPr lang="es-MX" b="0" i="0" dirty="0">
                <a:solidFill>
                  <a:srgbClr val="1F1F1F"/>
                </a:solidFill>
                <a:effectLst/>
                <a:latin typeface="var(--cds-font-family-source-sans-pro)"/>
              </a:rPr>
              <a:t>Inscribirte en cursos universitarios como estudiante de medio tiempo o de tiempo completo y solicitar pasantías pagas </a:t>
            </a:r>
          </a:p>
          <a:p>
            <a:pPr algn="l">
              <a:buFont typeface="Arial" panose="020B0604020202020204" pitchFamily="34" charset="0"/>
              <a:buChar char="•"/>
            </a:pPr>
            <a:r>
              <a:rPr lang="es-MX" b="0" i="0" dirty="0">
                <a:solidFill>
                  <a:srgbClr val="1F1F1F"/>
                </a:solidFill>
                <a:effectLst/>
                <a:latin typeface="var(--cds-font-family-source-sans-pro)"/>
              </a:rPr>
              <a:t>Continuar estudiando una carrera universitaria de cuatro años, como informática, ciencia de datos o sistemas de información de gestión </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0642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78CA6C-4D41-5A00-3AC4-3EC959B1EA88}"/>
              </a:ext>
            </a:extLst>
          </p:cNvPr>
          <p:cNvSpPr>
            <a:spLocks noGrp="1"/>
          </p:cNvSpPr>
          <p:nvPr>
            <p:ph idx="1"/>
          </p:nvPr>
        </p:nvSpPr>
        <p:spPr>
          <a:xfrm>
            <a:off x="838200" y="833718"/>
            <a:ext cx="10515600" cy="5343245"/>
          </a:xfrm>
        </p:spPr>
        <p:txBody>
          <a:bodyPr>
            <a:normAutofit fontScale="70000" lnSpcReduction="20000"/>
          </a:bodyPr>
          <a:lstStyle/>
          <a:p>
            <a:pPr algn="l">
              <a:buNone/>
            </a:pPr>
            <a:r>
              <a:rPr lang="es-MX" b="0" i="0" dirty="0">
                <a:solidFill>
                  <a:srgbClr val="1F1F1F"/>
                </a:solidFill>
                <a:effectLst/>
                <a:latin typeface="Source Sans Pro" panose="020B0503030403020204" pitchFamily="34" charset="0"/>
              </a:rPr>
              <a:t>Resumimos las partes más destacadas de esta travesía:</a:t>
            </a:r>
          </a:p>
          <a:p>
            <a:pPr algn="l">
              <a:buFont typeface="Arial" panose="020B0604020202020204" pitchFamily="34" charset="0"/>
              <a:buChar char="•"/>
            </a:pPr>
            <a:r>
              <a:rPr lang="es-MX" b="0" i="0" dirty="0">
                <a:solidFill>
                  <a:srgbClr val="1F1F1F"/>
                </a:solidFill>
                <a:effectLst/>
                <a:latin typeface="var(--cds-font-family-source-sans-pro)"/>
              </a:rPr>
              <a:t>Descubriste el análisis de datos, el análisis computacional de datos y los ecosistemas de datos, y cómo se utilizan los datos en la toma de decisiones de la organización</a:t>
            </a:r>
          </a:p>
          <a:p>
            <a:pPr algn="l">
              <a:buFont typeface="Arial" panose="020B0604020202020204" pitchFamily="34" charset="0"/>
              <a:buChar char="•"/>
            </a:pPr>
            <a:r>
              <a:rPr lang="es-MX" b="0" i="0" dirty="0">
                <a:solidFill>
                  <a:srgbClr val="1F1F1F"/>
                </a:solidFill>
                <a:effectLst/>
                <a:latin typeface="var(--cds-font-family-source-sans-pro)"/>
              </a:rPr>
              <a:t>Aprendiste a hacer preguntas INTELIGENTES para tomar decisiones basadas en datos, usar hojas de cálculo y trabajar de manera efectiva con los interesados</a:t>
            </a:r>
          </a:p>
          <a:p>
            <a:pPr algn="l">
              <a:buFont typeface="Arial" panose="020B0604020202020204" pitchFamily="34" charset="0"/>
              <a:buChar char="•"/>
            </a:pPr>
            <a:r>
              <a:rPr lang="es-MX" b="0" i="0" dirty="0">
                <a:solidFill>
                  <a:srgbClr val="1F1F1F"/>
                </a:solidFill>
                <a:effectLst/>
                <a:latin typeface="var(--cds-font-family-source-sans-pro)"/>
              </a:rPr>
              <a:t>Exploraste las destrezas del pensamiento analítico, el proceso de análisis de datos y el uso de hojas de cálculo, SQL y visualizaciones de datos como herramientas de datos centrales</a:t>
            </a:r>
          </a:p>
          <a:p>
            <a:pPr algn="l">
              <a:buFont typeface="Arial" panose="020B0604020202020204" pitchFamily="34" charset="0"/>
              <a:buChar char="•"/>
            </a:pPr>
            <a:r>
              <a:rPr lang="es-MX" b="0" i="0" dirty="0">
                <a:solidFill>
                  <a:srgbClr val="1F1F1F"/>
                </a:solidFill>
                <a:effectLst/>
                <a:latin typeface="var(--cds-font-family-source-sans-pro)"/>
              </a:rPr>
              <a:t>Practicaste la limpieza de datos en hojas de cálculo y bases de datos de SQL, y aprendiste lo importante que es verificar, documentar e informar el proceso de limpieza para garantizar la integridad de los datos</a:t>
            </a:r>
          </a:p>
          <a:p>
            <a:pPr algn="l">
              <a:buFont typeface="Arial" panose="020B0604020202020204" pitchFamily="34" charset="0"/>
              <a:buChar char="•"/>
            </a:pPr>
            <a:r>
              <a:rPr lang="es-MX" b="0" i="0" dirty="0">
                <a:solidFill>
                  <a:srgbClr val="1F1F1F"/>
                </a:solidFill>
                <a:effectLst/>
                <a:latin typeface="var(--cds-font-family-source-sans-pro)"/>
              </a:rPr>
              <a:t>Organizaste, clasificaste, filtraste y agrupaste datos para el análisis, y realizaste cálculos básicos con funciones y fórmulas en hojas de cálculo, además de consultas SQL y tablas temporales en bases de datos</a:t>
            </a:r>
          </a:p>
          <a:p>
            <a:pPr algn="l">
              <a:buFont typeface="Arial" panose="020B0604020202020204" pitchFamily="34" charset="0"/>
              <a:buChar char="•"/>
            </a:pPr>
            <a:r>
              <a:rPr lang="es-MX" b="0" i="0" dirty="0">
                <a:solidFill>
                  <a:srgbClr val="1F1F1F"/>
                </a:solidFill>
                <a:effectLst/>
                <a:latin typeface="var(--cds-font-family-source-sans-pro)"/>
              </a:rPr>
              <a:t>Aprendiste sobre la metodología de </a:t>
            </a:r>
            <a:r>
              <a:rPr lang="es-MX" b="0" i="1" dirty="0" err="1">
                <a:solidFill>
                  <a:srgbClr val="1F1F1F"/>
                </a:solidFill>
                <a:effectLst/>
                <a:latin typeface="var(--cds-font-family-source-sans-pro)"/>
              </a:rPr>
              <a:t>Design</a:t>
            </a:r>
            <a:r>
              <a:rPr lang="es-MX" b="0" i="1" dirty="0">
                <a:solidFill>
                  <a:srgbClr val="1F1F1F"/>
                </a:solidFill>
                <a:effectLst/>
                <a:latin typeface="var(--cds-font-family-source-sans-pro)"/>
              </a:rPr>
              <a:t> </a:t>
            </a:r>
            <a:r>
              <a:rPr lang="es-MX" b="0" i="1" dirty="0" err="1">
                <a:solidFill>
                  <a:srgbClr val="1F1F1F"/>
                </a:solidFill>
                <a:effectLst/>
                <a:latin typeface="var(--cds-font-family-source-sans-pro)"/>
              </a:rPr>
              <a:t>Thinking</a:t>
            </a:r>
            <a:r>
              <a:rPr lang="es-MX" b="0" i="0" dirty="0">
                <a:solidFill>
                  <a:srgbClr val="1F1F1F"/>
                </a:solidFill>
                <a:effectLst/>
                <a:latin typeface="var(--cds-font-family-source-sans-pro)"/>
              </a:rPr>
              <a:t>, creaste visualizaciones y paneles en </a:t>
            </a:r>
            <a:r>
              <a:rPr lang="es-MX" b="0" i="0" dirty="0" err="1">
                <a:solidFill>
                  <a:srgbClr val="1F1F1F"/>
                </a:solidFill>
                <a:effectLst/>
                <a:latin typeface="var(--cds-font-family-source-sans-pro)"/>
              </a:rPr>
              <a:t>Tableau</a:t>
            </a:r>
            <a:r>
              <a:rPr lang="es-MX" b="0" i="0" dirty="0">
                <a:solidFill>
                  <a:srgbClr val="1F1F1F"/>
                </a:solidFill>
                <a:effectLst/>
                <a:latin typeface="var(--cds-font-family-source-sans-pro)"/>
              </a:rPr>
              <a:t>, y trabajaste en tus destrezas de comunicación para presentar historias interesantes basadas en datos</a:t>
            </a:r>
          </a:p>
          <a:p>
            <a:pPr algn="l">
              <a:buFont typeface="Arial" panose="020B0604020202020204" pitchFamily="34" charset="0"/>
              <a:buChar char="•"/>
            </a:pPr>
            <a:r>
              <a:rPr lang="es-MX" b="0" i="0" dirty="0">
                <a:solidFill>
                  <a:srgbClr val="1F1F1F"/>
                </a:solidFill>
                <a:effectLst/>
                <a:latin typeface="var(--cds-font-family-source-sans-pro)"/>
              </a:rPr>
              <a:t>Escribiste códigos en el lenguaje de programación R para limpiar y analizar datos, usaste </a:t>
            </a:r>
            <a:r>
              <a:rPr lang="es-MX" b="0" i="0" dirty="0" err="1">
                <a:solidFill>
                  <a:srgbClr val="1F1F1F"/>
                </a:solidFill>
                <a:effectLst/>
                <a:latin typeface="var(--cds-font-family-source-sans-pro)"/>
              </a:rPr>
              <a:t>RStudio</a:t>
            </a:r>
            <a:r>
              <a:rPr lang="es-MX" b="0" i="0" dirty="0">
                <a:solidFill>
                  <a:srgbClr val="1F1F1F"/>
                </a:solidFill>
                <a:effectLst/>
                <a:latin typeface="var(--cds-font-family-source-sans-pro)"/>
              </a:rPr>
              <a:t> para editar y ejecutar tu código y creaste visualizaciones de datos detalladas en </a:t>
            </a:r>
            <a:r>
              <a:rPr lang="es-MX" b="0" i="0" dirty="0" err="1">
                <a:solidFill>
                  <a:srgbClr val="1F1F1F"/>
                </a:solidFill>
                <a:effectLst/>
                <a:latin typeface="var(--cds-font-family-source-sans-pro)"/>
              </a:rPr>
              <a:t>RStudio</a:t>
            </a:r>
            <a:endParaRPr lang="es-MX" b="0" i="0" dirty="0">
              <a:solidFill>
                <a:srgbClr val="1F1F1F"/>
              </a:solidFill>
              <a:effectLst/>
              <a:latin typeface="var(--cds-font-family-source-sans-pro)"/>
            </a:endParaRPr>
          </a:p>
          <a:p>
            <a:endParaRPr lang="es-MX" dirty="0"/>
          </a:p>
        </p:txBody>
      </p:sp>
    </p:spTree>
    <p:extLst>
      <p:ext uri="{BB962C8B-B14F-4D97-AF65-F5344CB8AC3E}">
        <p14:creationId xmlns:p14="http://schemas.microsoft.com/office/powerpoint/2010/main" val="955856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95E333E-BEBE-49E7-E28C-2839E8057638}"/>
              </a:ext>
            </a:extLst>
          </p:cNvPr>
          <p:cNvPicPr>
            <a:picLocks noChangeAspect="1"/>
          </p:cNvPicPr>
          <p:nvPr/>
        </p:nvPicPr>
        <p:blipFill>
          <a:blip r:embed="rId2"/>
          <a:srcRect l="905" r="1810" b="24314"/>
          <a:stretch/>
        </p:blipFill>
        <p:spPr>
          <a:xfrm>
            <a:off x="0" y="256254"/>
            <a:ext cx="5782235" cy="5540188"/>
          </a:xfrm>
          <a:prstGeom prst="rect">
            <a:avLst/>
          </a:prstGeom>
        </p:spPr>
      </p:pic>
      <p:pic>
        <p:nvPicPr>
          <p:cNvPr id="7" name="Imagen 6">
            <a:extLst>
              <a:ext uri="{FF2B5EF4-FFF2-40B4-BE49-F238E27FC236}">
                <a16:creationId xmlns:a16="http://schemas.microsoft.com/office/drawing/2014/main" id="{0BE28CC2-CB0E-4B31-E743-0AC2C8BB8F1B}"/>
              </a:ext>
            </a:extLst>
          </p:cNvPr>
          <p:cNvPicPr>
            <a:picLocks noChangeAspect="1"/>
          </p:cNvPicPr>
          <p:nvPr/>
        </p:nvPicPr>
        <p:blipFill>
          <a:blip r:embed="rId3"/>
          <a:srcRect l="1631" r="1970"/>
          <a:stretch/>
        </p:blipFill>
        <p:spPr>
          <a:xfrm>
            <a:off x="5831540" y="0"/>
            <a:ext cx="6360460" cy="6601746"/>
          </a:xfrm>
          <a:prstGeom prst="rect">
            <a:avLst/>
          </a:prstGeom>
        </p:spPr>
      </p:pic>
    </p:spTree>
    <p:extLst>
      <p:ext uri="{BB962C8B-B14F-4D97-AF65-F5344CB8AC3E}">
        <p14:creationId xmlns:p14="http://schemas.microsoft.com/office/powerpoint/2010/main" val="46891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7F8229F-BE74-FDE6-3128-B58A6D6B6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826" y="0"/>
            <a:ext cx="772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2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7515CB-434E-6798-58C5-9B059562F9A5}"/>
              </a:ext>
            </a:extLst>
          </p:cNvPr>
          <p:cNvSpPr>
            <a:spLocks noGrp="1"/>
          </p:cNvSpPr>
          <p:nvPr>
            <p:ph idx="1"/>
          </p:nvPr>
        </p:nvSpPr>
        <p:spPr>
          <a:xfrm>
            <a:off x="838200" y="764101"/>
            <a:ext cx="10515600" cy="5329798"/>
          </a:xfrm>
        </p:spPr>
        <p:txBody>
          <a:bodyPr>
            <a:normAutofit fontScale="85000" lnSpcReduction="20000"/>
          </a:bodyPr>
          <a:lstStyle/>
          <a:p>
            <a:pPr algn="l">
              <a:buNone/>
            </a:pPr>
            <a:r>
              <a:rPr lang="es-MX" b="1" i="0" dirty="0">
                <a:solidFill>
                  <a:srgbClr val="1F1F1F"/>
                </a:solidFill>
                <a:effectLst/>
                <a:latin typeface="unset"/>
              </a:rPr>
              <a:t>Qué esperar</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El Proyecto final del curso de análisis computacional de datos es una oportunidad para que uses muchas de las destrezas y competencias que adquiriste en cursos anteriores. Ya has invertido muchas semanas en el programa, por lo que completar este proyecto final es como una gran celebración de tus logros de aprendizaje. </a:t>
            </a:r>
          </a:p>
          <a:p>
            <a:pPr algn="l">
              <a:buNone/>
            </a:pPr>
            <a:r>
              <a:rPr lang="es-MX" b="0" i="0" dirty="0">
                <a:solidFill>
                  <a:srgbClr val="1F1F1F"/>
                </a:solidFill>
                <a:effectLst/>
                <a:latin typeface="Source Sans Pro" panose="020B0503030403020204" pitchFamily="34" charset="0"/>
              </a:rPr>
              <a:t>¿Qué sigue? Después de repasar qué son los proyectos finales, los casos prácticos y los portafolios, se te presentarán casos realistas. Entonces, elegirás uno de ellos para usar como caso práctico. O, como alternativa, puedes pensar en un caso que esté relacionado con tus intereses personales y utilizarlo para tu caso práctico. Esta será tu oportunidad de atravesar los seis pasos del proceso de análisis de datos de principio a fin. Usa los enlaces en la parte superior de esta página para revisar cualquier contenido en otros cursos del programa y que puedan ayudarte a completar tu caso práctico.</a:t>
            </a:r>
          </a:p>
          <a:p>
            <a:pPr algn="l"/>
            <a:r>
              <a:rPr lang="es-MX" b="0" i="0" dirty="0">
                <a:solidFill>
                  <a:srgbClr val="1F1F1F"/>
                </a:solidFill>
                <a:effectLst/>
                <a:latin typeface="Source Sans Pro" panose="020B0503030403020204" pitchFamily="34" charset="0"/>
              </a:rPr>
              <a:t>Una vez que completes tu caso práctico, puedes incluirlo en tu portafolio en línea. ¡Tu proyecto estimulará tu confianza! Podrás hacer referencia a él como ejemplo de tu trabajo cuando realices entrevistas para puestos de analista de datos</a:t>
            </a:r>
          </a:p>
          <a:p>
            <a:endParaRPr lang="es-MX" dirty="0"/>
          </a:p>
        </p:txBody>
      </p:sp>
    </p:spTree>
    <p:extLst>
      <p:ext uri="{BB962C8B-B14F-4D97-AF65-F5344CB8AC3E}">
        <p14:creationId xmlns:p14="http://schemas.microsoft.com/office/powerpoint/2010/main" val="238762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FB7E67-3C6B-5210-2B01-14153CDE31C6}"/>
              </a:ext>
            </a:extLst>
          </p:cNvPr>
          <p:cNvSpPr>
            <a:spLocks noGrp="1"/>
          </p:cNvSpPr>
          <p:nvPr>
            <p:ph idx="1"/>
          </p:nvPr>
        </p:nvSpPr>
        <p:spPr>
          <a:xfrm>
            <a:off x="609600" y="454025"/>
            <a:ext cx="10515600" cy="6014010"/>
          </a:xfrm>
        </p:spPr>
        <p:txBody>
          <a:bodyPr>
            <a:normAutofit fontScale="55000" lnSpcReduction="20000"/>
          </a:bodyPr>
          <a:lstStyle/>
          <a:p>
            <a:pPr algn="l">
              <a:buNone/>
            </a:pPr>
            <a:r>
              <a:rPr lang="es-MX" b="1" i="0" dirty="0">
                <a:solidFill>
                  <a:srgbClr val="1F1F1F"/>
                </a:solidFill>
                <a:effectLst/>
                <a:latin typeface="unset"/>
              </a:rPr>
              <a:t>Contenido del curso</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Curso 8 – Proyecto final del curso de análisis computacional de datos de Google: Completa un caso práctico</a:t>
            </a:r>
          </a:p>
          <a:p>
            <a:pPr algn="l">
              <a:buFont typeface="+mj-lt"/>
              <a:buAutoNum type="arabicPeriod"/>
            </a:pPr>
            <a:r>
              <a:rPr lang="es-MX" b="1" i="0" dirty="0">
                <a:solidFill>
                  <a:srgbClr val="1F1F1F"/>
                </a:solidFill>
                <a:effectLst/>
                <a:latin typeface="unset"/>
              </a:rPr>
              <a:t>Conceptos básicos del proyecto final: </a:t>
            </a:r>
            <a:r>
              <a:rPr lang="es-MX" b="0" i="0" dirty="0">
                <a:solidFill>
                  <a:srgbClr val="1F1F1F"/>
                </a:solidFill>
                <a:effectLst/>
                <a:latin typeface="var(--cds-font-family-source-sans-pro)"/>
              </a:rPr>
              <a:t>Un proyecto final en Coursera se refiere al último proyecto al terminar un programa de estudios. En el mundo real, este tipo de proyectos se denominan más frecuentemente casos prácticos. Los casos prácticos sirven para que los empleadores evalúen las destrezas de los posibles candidatos a un puesto de trabajo. En esta parte del curso, explorarás los beneficios de usar proyectos finales, casos prácticos y portafolios para mostrar tus nuevas destrezas a posibles empleadores. </a:t>
            </a:r>
          </a:p>
          <a:p>
            <a:pPr algn="l">
              <a:buFont typeface="+mj-lt"/>
              <a:buAutoNum type="arabicPeriod"/>
            </a:pPr>
            <a:r>
              <a:rPr lang="es-MX" b="1" i="0" dirty="0">
                <a:solidFill>
                  <a:srgbClr val="1F1F1F"/>
                </a:solidFill>
                <a:effectLst/>
                <a:latin typeface="unset"/>
              </a:rPr>
              <a:t>Crear tu portafolio: </a:t>
            </a:r>
            <a:r>
              <a:rPr lang="es-MX" b="0" i="0" dirty="0">
                <a:solidFill>
                  <a:srgbClr val="1F1F1F"/>
                </a:solidFill>
                <a:effectLst/>
                <a:latin typeface="var(--cds-font-family-source-sans-pro)"/>
              </a:rPr>
              <a:t>En esta parte del curso, se te presentarán dos pistas (y posibles casos que puedes usar) para completar tu proyecto final. Dependiendo de la pista que elijas, se te dirigirá a lecciones e instrucciones específicas que se aplican al camino seleccionado. El resultado entregable final para cualquiera de las pistas es un caso práctico terminado para tu portafolio en línea.</a:t>
            </a:r>
          </a:p>
          <a:p>
            <a:pPr algn="l">
              <a:buFont typeface="+mj-lt"/>
              <a:buAutoNum type="arabicPeriod"/>
            </a:pPr>
            <a:r>
              <a:rPr lang="es-MX" b="1" i="0" dirty="0">
                <a:solidFill>
                  <a:srgbClr val="1F1F1F"/>
                </a:solidFill>
                <a:effectLst/>
                <a:latin typeface="unset"/>
              </a:rPr>
              <a:t>Usar tu portafolio:</a:t>
            </a:r>
            <a:r>
              <a:rPr lang="es-MX" b="0" i="0" dirty="0">
                <a:solidFill>
                  <a:srgbClr val="1F1F1F"/>
                </a:solidFill>
                <a:effectLst/>
                <a:latin typeface="var(--cds-font-family-source-sans-pro)"/>
              </a:rPr>
              <a:t> Tener un caso práctico en tu portafolio es un primer paso. En esta parte del curso, te enfocarás en cómo usarás tu portafolio para resaltar las destrezas que buscan los empleadores. Desarrollarás una presentación concisa para tu caso práctico que permita a las personas comprender rápidamente lo que has hecho. Luego, puedes practicar incorporando aspectos de tu caso práctico en respuestas para diferentes tipos de preguntas en un entorno de entrevista. </a:t>
            </a:r>
          </a:p>
          <a:p>
            <a:pPr marL="0" indent="0">
              <a:buNone/>
            </a:pPr>
            <a:endParaRPr lang="es-MX" dirty="0"/>
          </a:p>
          <a:p>
            <a:pPr algn="l">
              <a:buNone/>
            </a:pPr>
            <a:r>
              <a:rPr lang="es-MX" b="1" i="0" dirty="0">
                <a:solidFill>
                  <a:srgbClr val="1F1F1F"/>
                </a:solidFill>
                <a:effectLst/>
                <a:latin typeface="unset"/>
              </a:rPr>
              <a:t>Entregables del curso</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Tus entregables finales incluirán lo siguiente: </a:t>
            </a:r>
          </a:p>
          <a:p>
            <a:pPr algn="l">
              <a:buFont typeface="Arial" panose="020B0604020202020204" pitchFamily="34" charset="0"/>
              <a:buChar char="•"/>
            </a:pPr>
            <a:r>
              <a:rPr lang="es-MX" b="0" i="0" dirty="0">
                <a:solidFill>
                  <a:srgbClr val="1F1F1F"/>
                </a:solidFill>
                <a:effectLst/>
                <a:latin typeface="var(--cds-font-family-source-sans-pro)"/>
              </a:rPr>
              <a:t>Caso práctico completo </a:t>
            </a:r>
          </a:p>
          <a:p>
            <a:pPr algn="l">
              <a:buFont typeface="Arial" panose="020B0604020202020204" pitchFamily="34" charset="0"/>
              <a:buChar char="•"/>
            </a:pPr>
            <a:r>
              <a:rPr lang="es-MX" b="0" i="0" dirty="0">
                <a:solidFill>
                  <a:srgbClr val="1F1F1F"/>
                </a:solidFill>
                <a:effectLst/>
                <a:latin typeface="var(--cds-font-family-source-sans-pro)"/>
              </a:rPr>
              <a:t>Portafolio en línea</a:t>
            </a:r>
          </a:p>
          <a:p>
            <a:pPr algn="l">
              <a:buFont typeface="Arial" panose="020B0604020202020204" pitchFamily="34" charset="0"/>
              <a:buChar char="•"/>
            </a:pPr>
            <a:r>
              <a:rPr lang="es-MX" b="0" i="0" dirty="0">
                <a:solidFill>
                  <a:srgbClr val="1F1F1F"/>
                </a:solidFill>
                <a:effectLst/>
                <a:latin typeface="var(--cds-font-family-source-sans-pro)"/>
              </a:rPr>
              <a:t>Presentación concisa (para tu caso práctico)</a:t>
            </a:r>
          </a:p>
          <a:p>
            <a:pPr algn="l">
              <a:buFont typeface="Arial" panose="020B0604020202020204" pitchFamily="34" charset="0"/>
              <a:buChar char="•"/>
            </a:pPr>
            <a:r>
              <a:rPr lang="es-MX" b="0" i="0" dirty="0">
                <a:solidFill>
                  <a:srgbClr val="1F1F1F"/>
                </a:solidFill>
                <a:effectLst/>
                <a:latin typeface="var(--cds-font-family-source-sans-pro)"/>
              </a:rPr>
              <a:t>Perfil actualizado en LinkedIn</a:t>
            </a:r>
          </a:p>
          <a:p>
            <a:pPr algn="l"/>
            <a:r>
              <a:rPr lang="es-MX" b="0" i="0" dirty="0">
                <a:solidFill>
                  <a:srgbClr val="1F1F1F"/>
                </a:solidFill>
                <a:effectLst/>
                <a:latin typeface="Source Sans Pro" panose="020B0503030403020204" pitchFamily="34" charset="0"/>
              </a:rPr>
              <a:t>No se calificará tu caso práctico, pero usa todos los recursos proporcionados para que te ayuden a completarlo con éxito.</a:t>
            </a:r>
          </a:p>
        </p:txBody>
      </p:sp>
    </p:spTree>
    <p:extLst>
      <p:ext uri="{BB962C8B-B14F-4D97-AF65-F5344CB8AC3E}">
        <p14:creationId xmlns:p14="http://schemas.microsoft.com/office/powerpoint/2010/main" val="76150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67DC1-7C3F-D013-BEA3-3D0B2D8789B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EE9276D-EFA6-9E59-932C-22DDFB8A358B}"/>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EA02AFD9-4200-9BAB-13B7-684573CE7A4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409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C9030-42B7-B168-8F69-131A166F123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050AA09-F6CF-AA6F-C81C-EC89A55A0C07}"/>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5E2EC1EE-6122-EDAA-7A50-DCC6BE6B956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02938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30BED-0C98-F3CC-2DF1-F4F482D3606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CB673D5-DDA6-E312-F4A3-390C96DE0C7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BBB898F7-DBA6-BFF8-F54B-0FCF68C3CD30}"/>
              </a:ext>
            </a:extLst>
          </p:cNvPr>
          <p:cNvPicPr>
            <a:picLocks noChangeAspect="1"/>
          </p:cNvPicPr>
          <p:nvPr/>
        </p:nvPicPr>
        <p:blipFill>
          <a:blip r:embed="rId2"/>
          <a:stretch>
            <a:fillRect/>
          </a:stretch>
        </p:blipFill>
        <p:spPr>
          <a:xfrm>
            <a:off x="303991" y="75732"/>
            <a:ext cx="11584017" cy="6706536"/>
          </a:xfrm>
          <a:prstGeom prst="rect">
            <a:avLst/>
          </a:prstGeom>
        </p:spPr>
      </p:pic>
    </p:spTree>
    <p:extLst>
      <p:ext uri="{BB962C8B-B14F-4D97-AF65-F5344CB8AC3E}">
        <p14:creationId xmlns:p14="http://schemas.microsoft.com/office/powerpoint/2010/main" val="413422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65F67-55A2-C0A8-8689-527E4E1BE91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418693C-3CFD-589F-8461-C707E73CE867}"/>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6E5838B2-846E-EC6C-2464-B63C3348053F}"/>
              </a:ext>
            </a:extLst>
          </p:cNvPr>
          <p:cNvPicPr>
            <a:picLocks noChangeAspect="1"/>
          </p:cNvPicPr>
          <p:nvPr/>
        </p:nvPicPr>
        <p:blipFill>
          <a:blip r:embed="rId2"/>
          <a:stretch>
            <a:fillRect/>
          </a:stretch>
        </p:blipFill>
        <p:spPr>
          <a:xfrm>
            <a:off x="261123" y="23337"/>
            <a:ext cx="11669754" cy="6811326"/>
          </a:xfrm>
          <a:prstGeom prst="rect">
            <a:avLst/>
          </a:prstGeom>
        </p:spPr>
      </p:pic>
    </p:spTree>
    <p:extLst>
      <p:ext uri="{BB962C8B-B14F-4D97-AF65-F5344CB8AC3E}">
        <p14:creationId xmlns:p14="http://schemas.microsoft.com/office/powerpoint/2010/main" val="276201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57434-80C0-B1E2-2CDA-0F6C434895B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39967E0-D44A-3E69-E8DC-50534BF922CE}"/>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E8418CF9-D174-982F-3567-95C2E1B5374B}"/>
              </a:ext>
            </a:extLst>
          </p:cNvPr>
          <p:cNvPicPr>
            <a:picLocks noChangeAspect="1"/>
          </p:cNvPicPr>
          <p:nvPr/>
        </p:nvPicPr>
        <p:blipFill>
          <a:blip r:embed="rId2"/>
          <a:stretch>
            <a:fillRect/>
          </a:stretch>
        </p:blipFill>
        <p:spPr>
          <a:xfrm>
            <a:off x="261123" y="42390"/>
            <a:ext cx="11669754" cy="6773220"/>
          </a:xfrm>
          <a:prstGeom prst="rect">
            <a:avLst/>
          </a:prstGeom>
        </p:spPr>
      </p:pic>
    </p:spTree>
    <p:extLst>
      <p:ext uri="{BB962C8B-B14F-4D97-AF65-F5344CB8AC3E}">
        <p14:creationId xmlns:p14="http://schemas.microsoft.com/office/powerpoint/2010/main" val="11186372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1326</TotalTime>
  <Words>1637</Words>
  <Application>Microsoft Office PowerPoint</Application>
  <PresentationFormat>Panorámica</PresentationFormat>
  <Paragraphs>58</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Aptos</vt:lpstr>
      <vt:lpstr>Aptos Display</vt:lpstr>
      <vt:lpstr>Arial</vt:lpstr>
      <vt:lpstr>Source Sans Pro</vt:lpstr>
      <vt:lpstr>unset</vt:lpstr>
      <vt:lpstr>var(--cds-font-family-source-sans-pro)</vt:lpstr>
      <vt:lpstr>Tema de Office</vt:lpstr>
      <vt:lpstr>Proyecto final del curso de análisis computacional de datos de Google:  Caso práctico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32</cp:revision>
  <dcterms:created xsi:type="dcterms:W3CDTF">2025-03-10T04:59:10Z</dcterms:created>
  <dcterms:modified xsi:type="dcterms:W3CDTF">2025-03-13T14:33:51Z</dcterms:modified>
</cp:coreProperties>
</file>