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4" y="9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16AE1-47CC-306E-E879-DF45586E531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A9E3ADF-A043-DFBA-2DDA-17EF7CA61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226953B-B68B-35A3-57DC-E4D3C160ADC0}"/>
              </a:ext>
            </a:extLst>
          </p:cNvPr>
          <p:cNvSpPr>
            <a:spLocks noGrp="1"/>
          </p:cNvSpPr>
          <p:nvPr>
            <p:ph type="dt" sz="half" idx="10"/>
          </p:nvPr>
        </p:nvSpPr>
        <p:spPr/>
        <p:txBody>
          <a:bodyPr/>
          <a:lstStyle/>
          <a:p>
            <a:fld id="{03F7A156-4129-4BDF-AB02-C31149DFFF6C}" type="datetimeFigureOut">
              <a:rPr lang="es-MX" smtClean="0"/>
              <a:t>05/02/2024</a:t>
            </a:fld>
            <a:endParaRPr lang="es-MX"/>
          </a:p>
        </p:txBody>
      </p:sp>
      <p:sp>
        <p:nvSpPr>
          <p:cNvPr id="5" name="Marcador de pie de página 4">
            <a:extLst>
              <a:ext uri="{FF2B5EF4-FFF2-40B4-BE49-F238E27FC236}">
                <a16:creationId xmlns:a16="http://schemas.microsoft.com/office/drawing/2014/main" id="{D7A92AD5-3CFE-78C5-521B-FA35BDAA0EB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1B4A961-CBCD-0AF2-2996-62507D2DD8D7}"/>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379482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C4A748-760D-4B85-70EF-DBD16FA9F6D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DD61B99-3654-FB6B-549D-BCCB20F3C7C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7AB4E71-9A94-8890-6AC4-8F5DF09C58EE}"/>
              </a:ext>
            </a:extLst>
          </p:cNvPr>
          <p:cNvSpPr>
            <a:spLocks noGrp="1"/>
          </p:cNvSpPr>
          <p:nvPr>
            <p:ph type="dt" sz="half" idx="10"/>
          </p:nvPr>
        </p:nvSpPr>
        <p:spPr/>
        <p:txBody>
          <a:bodyPr/>
          <a:lstStyle/>
          <a:p>
            <a:fld id="{03F7A156-4129-4BDF-AB02-C31149DFFF6C}" type="datetimeFigureOut">
              <a:rPr lang="es-MX" smtClean="0"/>
              <a:t>05/02/2024</a:t>
            </a:fld>
            <a:endParaRPr lang="es-MX"/>
          </a:p>
        </p:txBody>
      </p:sp>
      <p:sp>
        <p:nvSpPr>
          <p:cNvPr id="5" name="Marcador de pie de página 4">
            <a:extLst>
              <a:ext uri="{FF2B5EF4-FFF2-40B4-BE49-F238E27FC236}">
                <a16:creationId xmlns:a16="http://schemas.microsoft.com/office/drawing/2014/main" id="{FA519DA7-08CE-7851-CB29-263B7D30F31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CA3B3FC-D223-FC68-CFA5-E7E145AFC4AE}"/>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145100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11E5E01-0058-2C5B-F379-A5BDF75969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FD2E33A-5832-50FA-66E9-1799195F71A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5E6B169-63BB-49B4-C9E4-F81BCB026E6F}"/>
              </a:ext>
            </a:extLst>
          </p:cNvPr>
          <p:cNvSpPr>
            <a:spLocks noGrp="1"/>
          </p:cNvSpPr>
          <p:nvPr>
            <p:ph type="dt" sz="half" idx="10"/>
          </p:nvPr>
        </p:nvSpPr>
        <p:spPr/>
        <p:txBody>
          <a:bodyPr/>
          <a:lstStyle/>
          <a:p>
            <a:fld id="{03F7A156-4129-4BDF-AB02-C31149DFFF6C}" type="datetimeFigureOut">
              <a:rPr lang="es-MX" smtClean="0"/>
              <a:t>05/02/2024</a:t>
            </a:fld>
            <a:endParaRPr lang="es-MX"/>
          </a:p>
        </p:txBody>
      </p:sp>
      <p:sp>
        <p:nvSpPr>
          <p:cNvPr id="5" name="Marcador de pie de página 4">
            <a:extLst>
              <a:ext uri="{FF2B5EF4-FFF2-40B4-BE49-F238E27FC236}">
                <a16:creationId xmlns:a16="http://schemas.microsoft.com/office/drawing/2014/main" id="{06A30C78-1452-2F95-3673-FB9085B4ED4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D00990E-93BC-4684-470B-6B33B0055923}"/>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398402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6DD735-8FE8-8026-C201-452CA2F2D0A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45AC613-F81B-B5CB-D5F2-FFB66554B9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5BEC53D-ACDB-152A-0D32-FA54D1AFD75A}"/>
              </a:ext>
            </a:extLst>
          </p:cNvPr>
          <p:cNvSpPr>
            <a:spLocks noGrp="1"/>
          </p:cNvSpPr>
          <p:nvPr>
            <p:ph type="dt" sz="half" idx="10"/>
          </p:nvPr>
        </p:nvSpPr>
        <p:spPr/>
        <p:txBody>
          <a:bodyPr/>
          <a:lstStyle/>
          <a:p>
            <a:fld id="{03F7A156-4129-4BDF-AB02-C31149DFFF6C}" type="datetimeFigureOut">
              <a:rPr lang="es-MX" smtClean="0"/>
              <a:t>05/02/2024</a:t>
            </a:fld>
            <a:endParaRPr lang="es-MX"/>
          </a:p>
        </p:txBody>
      </p:sp>
      <p:sp>
        <p:nvSpPr>
          <p:cNvPr id="5" name="Marcador de pie de página 4">
            <a:extLst>
              <a:ext uri="{FF2B5EF4-FFF2-40B4-BE49-F238E27FC236}">
                <a16:creationId xmlns:a16="http://schemas.microsoft.com/office/drawing/2014/main" id="{94C766C5-3B63-0D89-BE2A-552CF9934DC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D978814-7C4D-5413-CF7B-39DEF351FA83}"/>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358908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196CC-3451-D9FD-DA8C-2AA1FB88CF9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04473F8-40E2-01E4-9B08-D8FD0A9D81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79349B6-DA69-4730-9636-4DB748A50CCD}"/>
              </a:ext>
            </a:extLst>
          </p:cNvPr>
          <p:cNvSpPr>
            <a:spLocks noGrp="1"/>
          </p:cNvSpPr>
          <p:nvPr>
            <p:ph type="dt" sz="half" idx="10"/>
          </p:nvPr>
        </p:nvSpPr>
        <p:spPr/>
        <p:txBody>
          <a:bodyPr/>
          <a:lstStyle/>
          <a:p>
            <a:fld id="{03F7A156-4129-4BDF-AB02-C31149DFFF6C}" type="datetimeFigureOut">
              <a:rPr lang="es-MX" smtClean="0"/>
              <a:t>05/02/2024</a:t>
            </a:fld>
            <a:endParaRPr lang="es-MX"/>
          </a:p>
        </p:txBody>
      </p:sp>
      <p:sp>
        <p:nvSpPr>
          <p:cNvPr id="5" name="Marcador de pie de página 4">
            <a:extLst>
              <a:ext uri="{FF2B5EF4-FFF2-40B4-BE49-F238E27FC236}">
                <a16:creationId xmlns:a16="http://schemas.microsoft.com/office/drawing/2014/main" id="{51B91ED1-9560-AD2B-9734-19E8CBA1BD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2C99EAC-B6D6-5F1D-F054-5E01EB4E241D}"/>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123340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30DF1-9823-E65B-A820-3512622DDE7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F9A1A00-E63F-9805-4C8E-955EE6C3C68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C9319F0-3F7B-4862-252C-EA75D1098C3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06B2F41-7D29-94A6-E525-1342B5081A0D}"/>
              </a:ext>
            </a:extLst>
          </p:cNvPr>
          <p:cNvSpPr>
            <a:spLocks noGrp="1"/>
          </p:cNvSpPr>
          <p:nvPr>
            <p:ph type="dt" sz="half" idx="10"/>
          </p:nvPr>
        </p:nvSpPr>
        <p:spPr/>
        <p:txBody>
          <a:bodyPr/>
          <a:lstStyle/>
          <a:p>
            <a:fld id="{03F7A156-4129-4BDF-AB02-C31149DFFF6C}" type="datetimeFigureOut">
              <a:rPr lang="es-MX" smtClean="0"/>
              <a:t>05/02/2024</a:t>
            </a:fld>
            <a:endParaRPr lang="es-MX"/>
          </a:p>
        </p:txBody>
      </p:sp>
      <p:sp>
        <p:nvSpPr>
          <p:cNvPr id="6" name="Marcador de pie de página 5">
            <a:extLst>
              <a:ext uri="{FF2B5EF4-FFF2-40B4-BE49-F238E27FC236}">
                <a16:creationId xmlns:a16="http://schemas.microsoft.com/office/drawing/2014/main" id="{0BFFB27B-F0A4-0FB5-2FEA-2ADFDC98965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4BCFD3F-57A4-BFAB-3375-56333A344B3F}"/>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147635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D299D-05AD-D815-8DC4-7B2A80EE6BF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A5E5164-7A48-C806-7891-01262AE71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CC45045-6431-C1DB-2879-31301FF44FC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B980E22-E0BC-F01B-4395-CC6CCD28CE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6AA3AAF-4D58-1757-865B-25C05E41B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6E84A09-5631-2E8E-E370-94C6BF1BAE2B}"/>
              </a:ext>
            </a:extLst>
          </p:cNvPr>
          <p:cNvSpPr>
            <a:spLocks noGrp="1"/>
          </p:cNvSpPr>
          <p:nvPr>
            <p:ph type="dt" sz="half" idx="10"/>
          </p:nvPr>
        </p:nvSpPr>
        <p:spPr/>
        <p:txBody>
          <a:bodyPr/>
          <a:lstStyle/>
          <a:p>
            <a:fld id="{03F7A156-4129-4BDF-AB02-C31149DFFF6C}" type="datetimeFigureOut">
              <a:rPr lang="es-MX" smtClean="0"/>
              <a:t>05/02/2024</a:t>
            </a:fld>
            <a:endParaRPr lang="es-MX"/>
          </a:p>
        </p:txBody>
      </p:sp>
      <p:sp>
        <p:nvSpPr>
          <p:cNvPr id="8" name="Marcador de pie de página 7">
            <a:extLst>
              <a:ext uri="{FF2B5EF4-FFF2-40B4-BE49-F238E27FC236}">
                <a16:creationId xmlns:a16="http://schemas.microsoft.com/office/drawing/2014/main" id="{F581B658-064F-8FB3-66EA-6F3AAA73325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FCFAA85C-483A-CA96-7043-16D099EF652F}"/>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81091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57A81-8779-F9F0-9AC9-53F34E77573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38E1475-0EF4-8235-97E4-2246C3F6C605}"/>
              </a:ext>
            </a:extLst>
          </p:cNvPr>
          <p:cNvSpPr>
            <a:spLocks noGrp="1"/>
          </p:cNvSpPr>
          <p:nvPr>
            <p:ph type="dt" sz="half" idx="10"/>
          </p:nvPr>
        </p:nvSpPr>
        <p:spPr/>
        <p:txBody>
          <a:bodyPr/>
          <a:lstStyle/>
          <a:p>
            <a:fld id="{03F7A156-4129-4BDF-AB02-C31149DFFF6C}" type="datetimeFigureOut">
              <a:rPr lang="es-MX" smtClean="0"/>
              <a:t>05/02/2024</a:t>
            </a:fld>
            <a:endParaRPr lang="es-MX"/>
          </a:p>
        </p:txBody>
      </p:sp>
      <p:sp>
        <p:nvSpPr>
          <p:cNvPr id="4" name="Marcador de pie de página 3">
            <a:extLst>
              <a:ext uri="{FF2B5EF4-FFF2-40B4-BE49-F238E27FC236}">
                <a16:creationId xmlns:a16="http://schemas.microsoft.com/office/drawing/2014/main" id="{7C3B8C3F-3476-8719-F9EA-919A2B9C9934}"/>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19E46894-5079-20ED-382A-B8DC16304C80}"/>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232054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219323-BC82-8FE8-84D3-4E41A8DDEFA2}"/>
              </a:ext>
            </a:extLst>
          </p:cNvPr>
          <p:cNvSpPr>
            <a:spLocks noGrp="1"/>
          </p:cNvSpPr>
          <p:nvPr>
            <p:ph type="dt" sz="half" idx="10"/>
          </p:nvPr>
        </p:nvSpPr>
        <p:spPr/>
        <p:txBody>
          <a:bodyPr/>
          <a:lstStyle/>
          <a:p>
            <a:fld id="{03F7A156-4129-4BDF-AB02-C31149DFFF6C}" type="datetimeFigureOut">
              <a:rPr lang="es-MX" smtClean="0"/>
              <a:t>05/02/2024</a:t>
            </a:fld>
            <a:endParaRPr lang="es-MX"/>
          </a:p>
        </p:txBody>
      </p:sp>
      <p:sp>
        <p:nvSpPr>
          <p:cNvPr id="3" name="Marcador de pie de página 2">
            <a:extLst>
              <a:ext uri="{FF2B5EF4-FFF2-40B4-BE49-F238E27FC236}">
                <a16:creationId xmlns:a16="http://schemas.microsoft.com/office/drawing/2014/main" id="{DE9E5B33-2664-B0C5-6972-F06F79B4BA63}"/>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220FEAA-8420-5876-48ED-C4C0BEBE5E49}"/>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401818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8248B-D204-191A-F5AD-A7C3D2E53F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33B5ECF-0EAB-AA4F-FC3C-8922B28A66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3350367-A609-B253-07AE-3B6FE3C4E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4E77F6-BE91-BAC0-8139-B2D0E0375419}"/>
              </a:ext>
            </a:extLst>
          </p:cNvPr>
          <p:cNvSpPr>
            <a:spLocks noGrp="1"/>
          </p:cNvSpPr>
          <p:nvPr>
            <p:ph type="dt" sz="half" idx="10"/>
          </p:nvPr>
        </p:nvSpPr>
        <p:spPr/>
        <p:txBody>
          <a:bodyPr/>
          <a:lstStyle/>
          <a:p>
            <a:fld id="{03F7A156-4129-4BDF-AB02-C31149DFFF6C}" type="datetimeFigureOut">
              <a:rPr lang="es-MX" smtClean="0"/>
              <a:t>05/02/2024</a:t>
            </a:fld>
            <a:endParaRPr lang="es-MX"/>
          </a:p>
        </p:txBody>
      </p:sp>
      <p:sp>
        <p:nvSpPr>
          <p:cNvPr id="6" name="Marcador de pie de página 5">
            <a:extLst>
              <a:ext uri="{FF2B5EF4-FFF2-40B4-BE49-F238E27FC236}">
                <a16:creationId xmlns:a16="http://schemas.microsoft.com/office/drawing/2014/main" id="{7A4CA985-40B1-ACC9-755C-F1AB9CE90EE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9F68F64-D505-2357-4EEA-EFD38B52E490}"/>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261175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016843-F1E0-905D-7D51-B636D590A9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57E7797-780D-8F35-C410-6C2DF80B9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174A3AB-A10F-B822-3B7F-7CCF6BA4E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85FDCBC-1FD9-83B2-3DE5-A87B75FF3A67}"/>
              </a:ext>
            </a:extLst>
          </p:cNvPr>
          <p:cNvSpPr>
            <a:spLocks noGrp="1"/>
          </p:cNvSpPr>
          <p:nvPr>
            <p:ph type="dt" sz="half" idx="10"/>
          </p:nvPr>
        </p:nvSpPr>
        <p:spPr/>
        <p:txBody>
          <a:bodyPr/>
          <a:lstStyle/>
          <a:p>
            <a:fld id="{03F7A156-4129-4BDF-AB02-C31149DFFF6C}" type="datetimeFigureOut">
              <a:rPr lang="es-MX" smtClean="0"/>
              <a:t>05/02/2024</a:t>
            </a:fld>
            <a:endParaRPr lang="es-MX"/>
          </a:p>
        </p:txBody>
      </p:sp>
      <p:sp>
        <p:nvSpPr>
          <p:cNvPr id="6" name="Marcador de pie de página 5">
            <a:extLst>
              <a:ext uri="{FF2B5EF4-FFF2-40B4-BE49-F238E27FC236}">
                <a16:creationId xmlns:a16="http://schemas.microsoft.com/office/drawing/2014/main" id="{CAB589FA-C146-CA1A-F033-1332179C7D8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E62621E-8FC1-A83E-3CEC-207197E6556D}"/>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15116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DA2EBF7-9466-CDE3-425F-F3BED7E20C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242D0B9-B909-0B2A-FB9B-1DC356EDC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6B7FA39-063D-925D-4AB7-E564E9EA9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7A156-4129-4BDF-AB02-C31149DFFF6C}" type="datetimeFigureOut">
              <a:rPr lang="es-MX" smtClean="0"/>
              <a:t>05/02/2024</a:t>
            </a:fld>
            <a:endParaRPr lang="es-MX"/>
          </a:p>
        </p:txBody>
      </p:sp>
      <p:sp>
        <p:nvSpPr>
          <p:cNvPr id="5" name="Marcador de pie de página 4">
            <a:extLst>
              <a:ext uri="{FF2B5EF4-FFF2-40B4-BE49-F238E27FC236}">
                <a16:creationId xmlns:a16="http://schemas.microsoft.com/office/drawing/2014/main" id="{F731C937-75E6-5890-C78A-F9707280D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64E0C1C5-5A77-4FBA-0187-D977172C6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E1EBF-895A-4829-A4C9-27A87C946B55}" type="slidenum">
              <a:rPr lang="es-MX" smtClean="0"/>
              <a:t>‹Nº›</a:t>
            </a:fld>
            <a:endParaRPr lang="es-MX"/>
          </a:p>
        </p:txBody>
      </p:sp>
    </p:spTree>
    <p:extLst>
      <p:ext uri="{BB962C8B-B14F-4D97-AF65-F5344CB8AC3E}">
        <p14:creationId xmlns:p14="http://schemas.microsoft.com/office/powerpoint/2010/main" val="437244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blebits.com/office-addins-blog/2018/07/18/excel-convert-text-to-number/" TargetMode="External"/><Relationship Id="rId7" Type="http://schemas.openxmlformats.org/officeDocument/2006/relationships/hyperlink" Target="https://support.google.com/docs/?hl=en#topic=1382883" TargetMode="External"/><Relationship Id="rId2" Type="http://schemas.openxmlformats.org/officeDocument/2006/relationships/hyperlink" Target="https://www.ablebits.com/office-addins-blog/2015/03/26/excel-convert-text-date/#:~:text=Excel%20DATEVALUE%20function%20%2D%20change%20text,Excel%20recognizes%20as%20a%20date.&amp;text=So%2C%20the%20formula%20to%20convert,stored%20as%20a%20text%20string." TargetMode="External"/><Relationship Id="rId1" Type="http://schemas.openxmlformats.org/officeDocument/2006/relationships/slideLayout" Target="../slideLayouts/slideLayout2.xml"/><Relationship Id="rId6" Type="http://schemas.openxmlformats.org/officeDocument/2006/relationships/hyperlink" Target="https://support.microsoft.com/" TargetMode="External"/><Relationship Id="rId5" Type="http://schemas.openxmlformats.org/officeDocument/2006/relationships/hyperlink" Target="https://support.microsoft.com/en-us/office/format-numbers-as-percentages-de49167b-d603-4450-bcaa-31fba6c7b6b4" TargetMode="External"/><Relationship Id="rId4" Type="http://schemas.openxmlformats.org/officeDocument/2006/relationships/hyperlink" Target="https://support.microsoft.com/en-us/office/combine-text-from-two-or-more-cells-into-one-cell-81ba0946-ce78-42ed-b3c3-21340eb164a6"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exceljet.net/keyboard-shortcuts" TargetMode="External"/><Relationship Id="rId7" Type="http://schemas.openxmlformats.org/officeDocument/2006/relationships/hyperlink" Target="https://www.slideshare.net/markjhonoxillo/advanced-spreadsheet-skills" TargetMode="External"/><Relationship Id="rId2" Type="http://schemas.openxmlformats.org/officeDocument/2006/relationships/hyperlink" Target="https://support.microsoft.com/en-us/office/keyboard-shortcuts-in-excel-1798d9d5-842a-42b8-9c99-9b7213f0040f?ui=en-US&amp;rs=en-US&amp;ad=US" TargetMode="External"/><Relationship Id="rId1" Type="http://schemas.openxmlformats.org/officeDocument/2006/relationships/slideLayout" Target="../slideLayouts/slideLayout2.xml"/><Relationship Id="rId6" Type="http://schemas.openxmlformats.org/officeDocument/2006/relationships/hyperlink" Target="https://learntocodewith.me/posts/excel-skills/" TargetMode="External"/><Relationship Id="rId5" Type="http://schemas.openxmlformats.org/officeDocument/2006/relationships/hyperlink" Target="https://exceljet.net/formulas" TargetMode="External"/><Relationship Id="rId10" Type="http://schemas.openxmlformats.org/officeDocument/2006/relationships/image" Target="../media/image29.png"/><Relationship Id="rId4" Type="http://schemas.openxmlformats.org/officeDocument/2006/relationships/hyperlink" Target="https://exceljet.net/excel-functions" TargetMode="External"/><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B9684-E5BF-9A5C-284F-181147F64127}"/>
              </a:ext>
            </a:extLst>
          </p:cNvPr>
          <p:cNvSpPr>
            <a:spLocks noGrp="1"/>
          </p:cNvSpPr>
          <p:nvPr>
            <p:ph type="title"/>
          </p:nvPr>
        </p:nvSpPr>
        <p:spPr>
          <a:xfrm>
            <a:off x="1685365" y="3684494"/>
            <a:ext cx="9287435" cy="1325563"/>
          </a:xfrm>
        </p:spPr>
        <p:txBody>
          <a:bodyPr>
            <a:normAutofit/>
          </a:bodyPr>
          <a:lstStyle/>
          <a:p>
            <a:pPr algn="l"/>
            <a:r>
              <a:rPr lang="es-MX" b="1" i="0" dirty="0">
                <a:effectLst/>
              </a:rPr>
              <a:t>Analizar datos para responder preguntas</a:t>
            </a:r>
          </a:p>
        </p:txBody>
      </p:sp>
      <p:pic>
        <p:nvPicPr>
          <p:cNvPr id="1026" name="Picture 2" descr="Google Logo - símbolo, significado logotipo, historia, PNG">
            <a:extLst>
              <a:ext uri="{FF2B5EF4-FFF2-40B4-BE49-F238E27FC236}">
                <a16:creationId xmlns:a16="http://schemas.microsoft.com/office/drawing/2014/main" id="{10183E01-27FD-9FFF-A23F-7FAF3469A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977" y="1032060"/>
            <a:ext cx="5145740" cy="289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909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6499FD8-ACF7-710F-E6F0-43ECBC0B5690}"/>
              </a:ext>
            </a:extLst>
          </p:cNvPr>
          <p:cNvPicPr>
            <a:picLocks noChangeAspect="1"/>
          </p:cNvPicPr>
          <p:nvPr/>
        </p:nvPicPr>
        <p:blipFill>
          <a:blip r:embed="rId2"/>
          <a:stretch>
            <a:fillRect/>
          </a:stretch>
        </p:blipFill>
        <p:spPr>
          <a:xfrm>
            <a:off x="129639" y="298429"/>
            <a:ext cx="5638800" cy="2009775"/>
          </a:xfrm>
          <a:prstGeom prst="rect">
            <a:avLst/>
          </a:prstGeom>
        </p:spPr>
      </p:pic>
      <p:sp>
        <p:nvSpPr>
          <p:cNvPr id="4" name="CuadroTexto 3">
            <a:extLst>
              <a:ext uri="{FF2B5EF4-FFF2-40B4-BE49-F238E27FC236}">
                <a16:creationId xmlns:a16="http://schemas.microsoft.com/office/drawing/2014/main" id="{EEBFD328-55B6-2FC7-E5C5-BEBB791FB7AF}"/>
              </a:ext>
            </a:extLst>
          </p:cNvPr>
          <p:cNvSpPr txBox="1"/>
          <p:nvPr/>
        </p:nvSpPr>
        <p:spPr>
          <a:xfrm>
            <a:off x="6571281" y="526942"/>
            <a:ext cx="3828082" cy="2308324"/>
          </a:xfrm>
          <a:prstGeom prst="rect">
            <a:avLst/>
          </a:prstGeom>
          <a:noFill/>
        </p:spPr>
        <p:txBody>
          <a:bodyPr wrap="square" rtlCol="0">
            <a:spAutoFit/>
          </a:bodyPr>
          <a:lstStyle/>
          <a:p>
            <a:r>
              <a:rPr lang="es-MX" b="1" dirty="0"/>
              <a:t>CONVERTIR(Valor, ”F”, ”C”)</a:t>
            </a:r>
          </a:p>
          <a:p>
            <a:endParaRPr lang="es-MX" b="1" dirty="0"/>
          </a:p>
          <a:p>
            <a:endParaRPr lang="es-MX" b="1" dirty="0"/>
          </a:p>
          <a:p>
            <a:r>
              <a:rPr lang="es-MX" b="1" dirty="0"/>
              <a:t>CONVERTIR(a2, ”F”, ”C”)</a:t>
            </a:r>
          </a:p>
          <a:p>
            <a:endParaRPr lang="es-MX" b="1" dirty="0"/>
          </a:p>
          <a:p>
            <a:r>
              <a:rPr lang="es-MX" b="1" dirty="0"/>
              <a:t>Convertir el tipo de unidades Fahrenheit a Celsius</a:t>
            </a:r>
          </a:p>
          <a:p>
            <a:endParaRPr lang="es-MX" b="1" dirty="0"/>
          </a:p>
        </p:txBody>
      </p:sp>
      <p:sp>
        <p:nvSpPr>
          <p:cNvPr id="5" name="CuadroTexto 4">
            <a:extLst>
              <a:ext uri="{FF2B5EF4-FFF2-40B4-BE49-F238E27FC236}">
                <a16:creationId xmlns:a16="http://schemas.microsoft.com/office/drawing/2014/main" id="{7F761CCD-992D-643E-F874-A3B64BEBE79C}"/>
              </a:ext>
            </a:extLst>
          </p:cNvPr>
          <p:cNvSpPr txBox="1"/>
          <p:nvPr/>
        </p:nvSpPr>
        <p:spPr>
          <a:xfrm>
            <a:off x="628536" y="2971280"/>
            <a:ext cx="4641005" cy="1200329"/>
          </a:xfrm>
          <a:prstGeom prst="rect">
            <a:avLst/>
          </a:prstGeom>
          <a:noFill/>
        </p:spPr>
        <p:txBody>
          <a:bodyPr wrap="square" rtlCol="0">
            <a:spAutoFit/>
          </a:bodyPr>
          <a:lstStyle/>
          <a:p>
            <a:r>
              <a:rPr lang="es-MX" b="0" i="0" dirty="0">
                <a:solidFill>
                  <a:srgbClr val="1F1F1F"/>
                </a:solidFill>
                <a:effectLst/>
                <a:latin typeface="Source Sans Pro" panose="020B0503030403020204" pitchFamily="34" charset="0"/>
              </a:rPr>
              <a:t>Una forma de garantizar que tu análisis de los datos sea preciso es darles a todos el formato correcto. Esto es así aunque ya hayas limpiado y procesado tus datos. </a:t>
            </a:r>
            <a:endParaRPr lang="es-MX" b="1" dirty="0"/>
          </a:p>
        </p:txBody>
      </p:sp>
    </p:spTree>
    <p:extLst>
      <p:ext uri="{BB962C8B-B14F-4D97-AF65-F5344CB8AC3E}">
        <p14:creationId xmlns:p14="http://schemas.microsoft.com/office/powerpoint/2010/main" val="65254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206A465-4755-D791-2FCF-97F06EA7FD52}"/>
              </a:ext>
            </a:extLst>
          </p:cNvPr>
          <p:cNvSpPr>
            <a:spLocks noGrp="1"/>
          </p:cNvSpPr>
          <p:nvPr>
            <p:ph idx="1"/>
          </p:nvPr>
        </p:nvSpPr>
        <p:spPr>
          <a:xfrm>
            <a:off x="470065" y="258081"/>
            <a:ext cx="10906496" cy="6190219"/>
          </a:xfrm>
        </p:spPr>
        <p:txBody>
          <a:bodyPr>
            <a:normAutofit/>
          </a:bodyPr>
          <a:lstStyle/>
          <a:p>
            <a:pPr marL="0" indent="0">
              <a:buNone/>
            </a:pPr>
            <a:r>
              <a:rPr lang="es-MX" sz="2400" dirty="0">
                <a:solidFill>
                  <a:srgbClr val="1F1F1F"/>
                </a:solidFill>
                <a:latin typeface="Source Sans Pro" panose="020B0503030403020204" pitchFamily="34" charset="0"/>
              </a:rPr>
              <a:t>H</a:t>
            </a:r>
            <a:r>
              <a:rPr lang="es-MX" sz="2400" b="0" i="0" dirty="0">
                <a:solidFill>
                  <a:srgbClr val="1F1F1F"/>
                </a:solidFill>
                <a:effectLst/>
                <a:latin typeface="Source Sans Pro" panose="020B0503030403020204" pitchFamily="34" charset="0"/>
              </a:rPr>
              <a:t>ay muchas situaciones en las que quizá tengas que convertir datos </a:t>
            </a:r>
          </a:p>
          <a:p>
            <a:r>
              <a:rPr lang="es-MX" sz="2400" b="1" dirty="0">
                <a:effectLst/>
                <a:latin typeface="unset"/>
              </a:rPr>
              <a:t>Cadena de texto a </a:t>
            </a:r>
            <a:r>
              <a:rPr lang="es-MX" sz="2400" b="1" dirty="0">
                <a:effectLst/>
                <a:latin typeface="unset"/>
                <a:hlinkClick r:id="rId2"/>
              </a:rPr>
              <a:t>fecha</a:t>
            </a:r>
            <a:r>
              <a:rPr lang="es-MX" sz="2400" b="1" dirty="0">
                <a:effectLst/>
                <a:latin typeface="unset"/>
              </a:rPr>
              <a:t>  =FECHA(VALOR(IZQUIERDA(A1,4)), VALOR(EXTRAE(A1,6,2)), VALOR(EXTRAE(A1,9,2)))</a:t>
            </a:r>
          </a:p>
          <a:p>
            <a:endParaRPr lang="es-MX" sz="2400" b="1" dirty="0">
              <a:effectLst/>
              <a:latin typeface="var(--cds-font-family-source-sans-pro)"/>
            </a:endParaRPr>
          </a:p>
          <a:p>
            <a:r>
              <a:rPr lang="es-MX" sz="2400" b="1" dirty="0">
                <a:effectLst/>
                <a:latin typeface="unset"/>
              </a:rPr>
              <a:t>Cadena de texto a </a:t>
            </a:r>
            <a:r>
              <a:rPr lang="es-MX" sz="2400" b="1" dirty="0">
                <a:effectLst/>
                <a:latin typeface="unset"/>
                <a:hlinkClick r:id="rId3"/>
              </a:rPr>
              <a:t>cifra</a:t>
            </a:r>
            <a:r>
              <a:rPr lang="es-MX" sz="2400" b="1" dirty="0">
                <a:effectLst/>
                <a:latin typeface="unset"/>
              </a:rPr>
              <a:t>    =VALOR(A1)</a:t>
            </a:r>
          </a:p>
          <a:p>
            <a:endParaRPr lang="es-MX" sz="2400" b="1" dirty="0">
              <a:effectLst/>
              <a:latin typeface="var(--cds-font-family-source-sans-pro)"/>
            </a:endParaRPr>
          </a:p>
          <a:p>
            <a:r>
              <a:rPr lang="es-MX" sz="2400" b="1" dirty="0">
                <a:effectLst/>
                <a:latin typeface="unset"/>
              </a:rPr>
              <a:t>Combinar </a:t>
            </a:r>
            <a:r>
              <a:rPr lang="es-MX" sz="2400" b="1" dirty="0">
                <a:effectLst/>
                <a:latin typeface="unset"/>
                <a:hlinkClick r:id="rId4"/>
              </a:rPr>
              <a:t>columnas</a:t>
            </a:r>
            <a:r>
              <a:rPr lang="es-MX" sz="2400" b="1" dirty="0">
                <a:effectLst/>
                <a:latin typeface="unset"/>
              </a:rPr>
              <a:t>         =CONCATENAR(A1, B1)</a:t>
            </a:r>
          </a:p>
          <a:p>
            <a:endParaRPr lang="es-MX" sz="2400" b="1" dirty="0">
              <a:effectLst/>
              <a:latin typeface="var(--cds-font-family-source-sans-pro)"/>
            </a:endParaRPr>
          </a:p>
          <a:p>
            <a:r>
              <a:rPr lang="es-MX" sz="2400" b="1" dirty="0">
                <a:effectLst/>
                <a:latin typeface="unset"/>
              </a:rPr>
              <a:t>Cifras a </a:t>
            </a:r>
            <a:r>
              <a:rPr lang="es-MX" sz="2400" b="1" dirty="0">
                <a:effectLst/>
                <a:latin typeface="unset"/>
                <a:hlinkClick r:id="rId5"/>
              </a:rPr>
              <a:t>porcentaje</a:t>
            </a:r>
            <a:r>
              <a:rPr lang="es-MX" sz="2400" b="1" dirty="0">
                <a:effectLst/>
                <a:latin typeface="unset"/>
              </a:rPr>
              <a:t>           =A1 * 100 &amp; "%"</a:t>
            </a:r>
            <a:endParaRPr lang="es-MX" sz="2400" b="1" dirty="0">
              <a:effectLst/>
              <a:latin typeface="var(--cds-font-family-source-sans-pro)"/>
            </a:endParaRPr>
          </a:p>
          <a:p>
            <a:pPr marL="0" indent="0">
              <a:buNone/>
            </a:pPr>
            <a:endParaRPr lang="es-MX" sz="2400" b="0" i="0" u="sng" dirty="0">
              <a:solidFill>
                <a:srgbClr val="1F1F1F"/>
              </a:solidFill>
              <a:effectLst/>
              <a:latin typeface="Source Sans Pro" panose="020B0503030403020204" pitchFamily="34" charset="0"/>
              <a:hlinkClick r:id="rId5"/>
            </a:endParaRPr>
          </a:p>
          <a:p>
            <a:pPr marL="0" indent="0">
              <a:buNone/>
            </a:pPr>
            <a:r>
              <a:rPr lang="es-MX" sz="2400" b="0" i="0" dirty="0">
                <a:solidFill>
                  <a:srgbClr val="1F1F1F"/>
                </a:solidFill>
                <a:effectLst/>
                <a:latin typeface="Source Sans Pro" panose="020B0503030403020204" pitchFamily="34" charset="0"/>
              </a:rPr>
              <a:t>Si necesitas convertir otros tipos de datos, puedes encontrar recursos útiles en el </a:t>
            </a:r>
            <a:r>
              <a:rPr lang="es-MX" sz="2400" b="1" i="0" u="sng" dirty="0">
                <a:solidFill>
                  <a:srgbClr val="1F1F1F"/>
                </a:solidFill>
                <a:effectLst/>
                <a:latin typeface="unset"/>
                <a:hlinkClick r:id="rId6"/>
              </a:rPr>
              <a:t>Soporte técnico de Microsoft</a:t>
            </a:r>
            <a:r>
              <a:rPr lang="es-MX" sz="2400" b="1" i="0" dirty="0">
                <a:solidFill>
                  <a:srgbClr val="1F1F1F"/>
                </a:solidFill>
                <a:effectLst/>
                <a:latin typeface="unset"/>
              </a:rPr>
              <a:t> </a:t>
            </a:r>
            <a:r>
              <a:rPr lang="es-MX" sz="2400" b="0" i="0" dirty="0">
                <a:solidFill>
                  <a:srgbClr val="1F1F1F"/>
                </a:solidFill>
                <a:effectLst/>
                <a:latin typeface="Source Sans Pro" panose="020B0503030403020204" pitchFamily="34" charset="0"/>
              </a:rPr>
              <a:t>para Excel o </a:t>
            </a:r>
            <a:r>
              <a:rPr lang="es-MX" sz="2400" b="1" i="0" u="sng" dirty="0">
                <a:solidFill>
                  <a:srgbClr val="1F1F1F"/>
                </a:solidFill>
                <a:effectLst/>
                <a:latin typeface="unset"/>
                <a:hlinkClick r:id="rId7"/>
              </a:rPr>
              <a:t>la Ayuda de Editores de Google </a:t>
            </a:r>
            <a:r>
              <a:rPr lang="es-MX" sz="2400" b="1" i="0" u="sng" dirty="0" err="1">
                <a:solidFill>
                  <a:srgbClr val="1F1F1F"/>
                </a:solidFill>
                <a:effectLst/>
                <a:latin typeface="unset"/>
                <a:hlinkClick r:id="rId7"/>
              </a:rPr>
              <a:t>Docs</a:t>
            </a:r>
            <a:r>
              <a:rPr lang="es-MX" sz="2400" b="0" i="0" dirty="0">
                <a:solidFill>
                  <a:srgbClr val="1F1F1F"/>
                </a:solidFill>
                <a:effectLst/>
                <a:latin typeface="Source Sans Pro" panose="020B0503030403020204" pitchFamily="34" charset="0"/>
              </a:rPr>
              <a:t> para Google </a:t>
            </a:r>
            <a:r>
              <a:rPr lang="es-MX" sz="2400" b="0" i="0" dirty="0" err="1">
                <a:solidFill>
                  <a:srgbClr val="1F1F1F"/>
                </a:solidFill>
                <a:effectLst/>
                <a:latin typeface="Source Sans Pro" panose="020B0503030403020204" pitchFamily="34" charset="0"/>
              </a:rPr>
              <a:t>Sheets</a:t>
            </a:r>
            <a:r>
              <a:rPr lang="es-MX" sz="2400" b="0" i="0" dirty="0">
                <a:solidFill>
                  <a:srgbClr val="1F1F1F"/>
                </a:solidFill>
                <a:effectLst/>
                <a:latin typeface="Source Sans Pro" panose="020B0503030403020204" pitchFamily="34" charset="0"/>
              </a:rPr>
              <a:t>. </a:t>
            </a:r>
          </a:p>
          <a:p>
            <a:r>
              <a:rPr lang="es-MX" sz="2400" b="1" dirty="0">
                <a:effectLst/>
                <a:latin typeface="unset"/>
              </a:rPr>
              <a:t>Usar las funciones CONCAT (</a:t>
            </a:r>
            <a:r>
              <a:rPr lang="es-MX" sz="1600" b="0" i="0" dirty="0">
                <a:effectLst/>
                <a:latin typeface="Söhne"/>
              </a:rPr>
              <a:t>puede utilizarse como un rango dinámico</a:t>
            </a:r>
            <a:r>
              <a:rPr lang="es-MX" sz="2400" b="1" dirty="0">
                <a:effectLst/>
                <a:latin typeface="unset"/>
              </a:rPr>
              <a:t>) y CONCATENATE</a:t>
            </a:r>
          </a:p>
          <a:p>
            <a:pPr marL="0" indent="0">
              <a:buNone/>
            </a:pPr>
            <a:endParaRPr lang="es-MX" sz="2400" b="1" dirty="0">
              <a:effectLst/>
              <a:latin typeface="unset"/>
            </a:endParaRPr>
          </a:p>
          <a:p>
            <a:endParaRPr lang="es-MX" b="1" dirty="0">
              <a:latin typeface="unset"/>
            </a:endParaRPr>
          </a:p>
          <a:p>
            <a:pPr marL="0" indent="0">
              <a:buNone/>
            </a:pPr>
            <a:endParaRPr lang="es-MX" dirty="0">
              <a:effectLst/>
              <a:latin typeface="var(--cds-font-family-source-sans-pro)"/>
            </a:endParaRPr>
          </a:p>
          <a:p>
            <a:endParaRPr lang="es-MX" dirty="0">
              <a:solidFill>
                <a:srgbClr val="1F1F1F"/>
              </a:solidFill>
              <a:latin typeface="Source Sans Pro" panose="020B0503030403020204" pitchFamily="34" charset="0"/>
            </a:endParaRPr>
          </a:p>
        </p:txBody>
      </p:sp>
    </p:spTree>
    <p:extLst>
      <p:ext uri="{BB962C8B-B14F-4D97-AF65-F5344CB8AC3E}">
        <p14:creationId xmlns:p14="http://schemas.microsoft.com/office/powerpoint/2010/main" val="2651024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C594D3-133D-D1A7-B2D1-FF6636A8A527}"/>
              </a:ext>
            </a:extLst>
          </p:cNvPr>
          <p:cNvSpPr>
            <a:spLocks noGrp="1"/>
          </p:cNvSpPr>
          <p:nvPr>
            <p:ph type="title"/>
          </p:nvPr>
        </p:nvSpPr>
        <p:spPr>
          <a:xfrm>
            <a:off x="671945" y="412336"/>
            <a:ext cx="2605644" cy="537400"/>
          </a:xfrm>
        </p:spPr>
        <p:txBody>
          <a:bodyPr>
            <a:normAutofit fontScale="90000"/>
          </a:bodyPr>
          <a:lstStyle/>
          <a:p>
            <a:r>
              <a:rPr lang="es-MX" sz="3200" dirty="0">
                <a:solidFill>
                  <a:srgbClr val="0070C0"/>
                </a:solidFill>
              </a:rPr>
              <a:t>Data </a:t>
            </a:r>
            <a:r>
              <a:rPr lang="es-MX" sz="3200" dirty="0" err="1">
                <a:solidFill>
                  <a:srgbClr val="0070C0"/>
                </a:solidFill>
              </a:rPr>
              <a:t>validation</a:t>
            </a:r>
            <a:endParaRPr lang="es-MX" sz="3200" dirty="0">
              <a:solidFill>
                <a:srgbClr val="0070C0"/>
              </a:solidFill>
            </a:endParaRPr>
          </a:p>
        </p:txBody>
      </p:sp>
      <p:pic>
        <p:nvPicPr>
          <p:cNvPr id="5" name="Imagen 4">
            <a:extLst>
              <a:ext uri="{FF2B5EF4-FFF2-40B4-BE49-F238E27FC236}">
                <a16:creationId xmlns:a16="http://schemas.microsoft.com/office/drawing/2014/main" id="{9E747116-0CDA-9A1A-45F3-5522C6CACE9D}"/>
              </a:ext>
            </a:extLst>
          </p:cNvPr>
          <p:cNvPicPr>
            <a:picLocks noChangeAspect="1"/>
          </p:cNvPicPr>
          <p:nvPr/>
        </p:nvPicPr>
        <p:blipFill>
          <a:blip r:embed="rId2"/>
          <a:stretch>
            <a:fillRect/>
          </a:stretch>
        </p:blipFill>
        <p:spPr>
          <a:xfrm>
            <a:off x="3579668" y="299665"/>
            <a:ext cx="6362700" cy="1057275"/>
          </a:xfrm>
          <a:prstGeom prst="rect">
            <a:avLst/>
          </a:prstGeom>
        </p:spPr>
      </p:pic>
      <p:sp>
        <p:nvSpPr>
          <p:cNvPr id="8" name="CuadroTexto 7">
            <a:extLst>
              <a:ext uri="{FF2B5EF4-FFF2-40B4-BE49-F238E27FC236}">
                <a16:creationId xmlns:a16="http://schemas.microsoft.com/office/drawing/2014/main" id="{4793D59E-7328-07ED-69CA-E73C83E9713E}"/>
              </a:ext>
            </a:extLst>
          </p:cNvPr>
          <p:cNvSpPr txBox="1"/>
          <p:nvPr/>
        </p:nvSpPr>
        <p:spPr>
          <a:xfrm>
            <a:off x="6381320" y="1850448"/>
            <a:ext cx="3301340" cy="646331"/>
          </a:xfrm>
          <a:prstGeom prst="rect">
            <a:avLst/>
          </a:prstGeom>
          <a:noFill/>
        </p:spPr>
        <p:txBody>
          <a:bodyPr wrap="square" rtlCol="0">
            <a:spAutoFit/>
          </a:bodyPr>
          <a:lstStyle/>
          <a:p>
            <a:r>
              <a:rPr lang="es-MX" dirty="0"/>
              <a:t>Seleccionar Columna, Datos, Validación de Datos, Lista, origen</a:t>
            </a:r>
          </a:p>
        </p:txBody>
      </p:sp>
      <p:pic>
        <p:nvPicPr>
          <p:cNvPr id="10" name="Imagen 9">
            <a:extLst>
              <a:ext uri="{FF2B5EF4-FFF2-40B4-BE49-F238E27FC236}">
                <a16:creationId xmlns:a16="http://schemas.microsoft.com/office/drawing/2014/main" id="{00EF71D9-E048-1549-9363-923E0A774386}"/>
              </a:ext>
            </a:extLst>
          </p:cNvPr>
          <p:cNvPicPr>
            <a:picLocks noChangeAspect="1"/>
          </p:cNvPicPr>
          <p:nvPr/>
        </p:nvPicPr>
        <p:blipFill>
          <a:blip r:embed="rId3"/>
          <a:stretch>
            <a:fillRect/>
          </a:stretch>
        </p:blipFill>
        <p:spPr>
          <a:xfrm>
            <a:off x="562407" y="1725818"/>
            <a:ext cx="5248275" cy="2028825"/>
          </a:xfrm>
          <a:prstGeom prst="rect">
            <a:avLst/>
          </a:prstGeom>
        </p:spPr>
      </p:pic>
      <p:sp>
        <p:nvSpPr>
          <p:cNvPr id="11" name="CuadroTexto 10">
            <a:extLst>
              <a:ext uri="{FF2B5EF4-FFF2-40B4-BE49-F238E27FC236}">
                <a16:creationId xmlns:a16="http://schemas.microsoft.com/office/drawing/2014/main" id="{9EE67AAA-E896-F25B-901C-7AEEBB7347FB}"/>
              </a:ext>
            </a:extLst>
          </p:cNvPr>
          <p:cNvSpPr txBox="1"/>
          <p:nvPr/>
        </p:nvSpPr>
        <p:spPr>
          <a:xfrm>
            <a:off x="6523511" y="2800767"/>
            <a:ext cx="4817423" cy="1200329"/>
          </a:xfrm>
          <a:prstGeom prst="rect">
            <a:avLst/>
          </a:prstGeom>
          <a:noFill/>
        </p:spPr>
        <p:txBody>
          <a:bodyPr wrap="square" rtlCol="0">
            <a:spAutoFit/>
          </a:bodyPr>
          <a:lstStyle/>
          <a:p>
            <a:r>
              <a:rPr lang="es-MX" dirty="0"/>
              <a:t>Inicio, Formato condicional, conjunto de iconos, elegir, </a:t>
            </a:r>
          </a:p>
          <a:p>
            <a:r>
              <a:rPr lang="es-MX" dirty="0"/>
              <a:t>Inicio, Formato condicional, </a:t>
            </a:r>
            <a:r>
              <a:rPr lang="es-MX" dirty="0" err="1"/>
              <a:t>admin</a:t>
            </a:r>
            <a:r>
              <a:rPr lang="es-MX" dirty="0"/>
              <a:t>, reglas, editar, mostrar icono, aceptar </a:t>
            </a:r>
          </a:p>
        </p:txBody>
      </p:sp>
      <p:sp>
        <p:nvSpPr>
          <p:cNvPr id="12" name="CuadroTexto 11">
            <a:extLst>
              <a:ext uri="{FF2B5EF4-FFF2-40B4-BE49-F238E27FC236}">
                <a16:creationId xmlns:a16="http://schemas.microsoft.com/office/drawing/2014/main" id="{DEC5E3F2-FF5E-FA8D-9997-111A645F24CA}"/>
              </a:ext>
            </a:extLst>
          </p:cNvPr>
          <p:cNvSpPr txBox="1"/>
          <p:nvPr/>
        </p:nvSpPr>
        <p:spPr>
          <a:xfrm>
            <a:off x="4920341" y="4300356"/>
            <a:ext cx="4069279" cy="1200329"/>
          </a:xfrm>
          <a:prstGeom prst="rect">
            <a:avLst/>
          </a:prstGeom>
          <a:noFill/>
        </p:spPr>
        <p:txBody>
          <a:bodyPr wrap="square" rtlCol="0">
            <a:spAutoFit/>
          </a:bodyPr>
          <a:lstStyle/>
          <a:p>
            <a:pPr algn="l"/>
            <a:r>
              <a:rPr lang="es-MX" i="0" dirty="0">
                <a:effectLst/>
              </a:rPr>
              <a:t>Seleccionar celdas a proteger:</a:t>
            </a:r>
          </a:p>
          <a:p>
            <a:pPr algn="l"/>
            <a:r>
              <a:rPr lang="es-MX" i="0" dirty="0">
                <a:effectLst/>
              </a:rPr>
              <a:t>Ir a la pestaña "Revisar":</a:t>
            </a:r>
          </a:p>
          <a:p>
            <a:pPr algn="l"/>
            <a:r>
              <a:rPr lang="es-MX" i="0" dirty="0">
                <a:effectLst/>
              </a:rPr>
              <a:t>Habilitar la protección de la hoja:</a:t>
            </a:r>
          </a:p>
          <a:p>
            <a:pPr algn="l"/>
            <a:r>
              <a:rPr lang="es-MX" i="0" dirty="0">
                <a:effectLst/>
              </a:rPr>
              <a:t>Aceptar:</a:t>
            </a:r>
          </a:p>
        </p:txBody>
      </p:sp>
    </p:spTree>
    <p:extLst>
      <p:ext uri="{BB962C8B-B14F-4D97-AF65-F5344CB8AC3E}">
        <p14:creationId xmlns:p14="http://schemas.microsoft.com/office/powerpoint/2010/main" val="319137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4C697AC-5AAE-072E-D941-4F98FCE3E724}"/>
              </a:ext>
            </a:extLst>
          </p:cNvPr>
          <p:cNvPicPr>
            <a:picLocks noChangeAspect="1"/>
          </p:cNvPicPr>
          <p:nvPr/>
        </p:nvPicPr>
        <p:blipFill>
          <a:blip r:embed="rId2"/>
          <a:stretch>
            <a:fillRect/>
          </a:stretch>
        </p:blipFill>
        <p:spPr>
          <a:xfrm>
            <a:off x="475631" y="1718905"/>
            <a:ext cx="5834125" cy="1525436"/>
          </a:xfrm>
          <a:prstGeom prst="rect">
            <a:avLst/>
          </a:prstGeom>
        </p:spPr>
      </p:pic>
      <p:sp>
        <p:nvSpPr>
          <p:cNvPr id="6" name="CuadroTexto 5">
            <a:extLst>
              <a:ext uri="{FF2B5EF4-FFF2-40B4-BE49-F238E27FC236}">
                <a16:creationId xmlns:a16="http://schemas.microsoft.com/office/drawing/2014/main" id="{0FEB9CC8-A5E4-17E5-C5BB-EFCEECD1B9B1}"/>
              </a:ext>
            </a:extLst>
          </p:cNvPr>
          <p:cNvSpPr txBox="1"/>
          <p:nvPr/>
        </p:nvSpPr>
        <p:spPr>
          <a:xfrm>
            <a:off x="7612083" y="1427499"/>
            <a:ext cx="2600696" cy="1323439"/>
          </a:xfrm>
          <a:prstGeom prst="rect">
            <a:avLst/>
          </a:prstGeom>
          <a:noFill/>
        </p:spPr>
        <p:txBody>
          <a:bodyPr wrap="square" rtlCol="0">
            <a:spAutoFit/>
          </a:bodyPr>
          <a:lstStyle/>
          <a:p>
            <a:r>
              <a:rPr lang="es-MX" sz="2000" b="1" dirty="0">
                <a:solidFill>
                  <a:srgbClr val="00B050"/>
                </a:solidFill>
              </a:rPr>
              <a:t>Inicio</a:t>
            </a:r>
          </a:p>
          <a:p>
            <a:r>
              <a:rPr lang="es-MX" sz="2000" b="1" dirty="0">
                <a:solidFill>
                  <a:srgbClr val="00B050"/>
                </a:solidFill>
              </a:rPr>
              <a:t>Formato condicional</a:t>
            </a:r>
          </a:p>
          <a:p>
            <a:r>
              <a:rPr lang="es-MX" sz="2000" b="1" dirty="0">
                <a:solidFill>
                  <a:srgbClr val="00B050"/>
                </a:solidFill>
              </a:rPr>
              <a:t>Nueva regla</a:t>
            </a:r>
          </a:p>
          <a:p>
            <a:endParaRPr lang="es-MX" sz="2000" b="1" dirty="0">
              <a:solidFill>
                <a:srgbClr val="00B050"/>
              </a:solidFill>
            </a:endParaRPr>
          </a:p>
        </p:txBody>
      </p:sp>
      <p:sp>
        <p:nvSpPr>
          <p:cNvPr id="7" name="CuadroTexto 6">
            <a:extLst>
              <a:ext uri="{FF2B5EF4-FFF2-40B4-BE49-F238E27FC236}">
                <a16:creationId xmlns:a16="http://schemas.microsoft.com/office/drawing/2014/main" id="{A0B776EC-02FA-22D4-F80C-0C2D751F65C4}"/>
              </a:ext>
            </a:extLst>
          </p:cNvPr>
          <p:cNvSpPr txBox="1"/>
          <p:nvPr/>
        </p:nvSpPr>
        <p:spPr>
          <a:xfrm>
            <a:off x="7612083" y="3764958"/>
            <a:ext cx="2600696" cy="1015663"/>
          </a:xfrm>
          <a:prstGeom prst="rect">
            <a:avLst/>
          </a:prstGeom>
          <a:noFill/>
        </p:spPr>
        <p:txBody>
          <a:bodyPr wrap="square" rtlCol="0">
            <a:spAutoFit/>
          </a:bodyPr>
          <a:lstStyle/>
          <a:p>
            <a:r>
              <a:rPr lang="es-MX" sz="2000" b="1" dirty="0">
                <a:solidFill>
                  <a:srgbClr val="00B050"/>
                </a:solidFill>
              </a:rPr>
              <a:t>Datos</a:t>
            </a:r>
          </a:p>
          <a:p>
            <a:r>
              <a:rPr lang="es-MX" sz="2000" b="1" dirty="0">
                <a:solidFill>
                  <a:srgbClr val="00B050"/>
                </a:solidFill>
              </a:rPr>
              <a:t>Validación de datos</a:t>
            </a:r>
          </a:p>
          <a:p>
            <a:endParaRPr lang="es-MX" sz="2000" b="1" dirty="0">
              <a:solidFill>
                <a:srgbClr val="00B050"/>
              </a:solidFill>
            </a:endParaRPr>
          </a:p>
        </p:txBody>
      </p:sp>
    </p:spTree>
    <p:extLst>
      <p:ext uri="{BB962C8B-B14F-4D97-AF65-F5344CB8AC3E}">
        <p14:creationId xmlns:p14="http://schemas.microsoft.com/office/powerpoint/2010/main" val="284577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D0995-BBFA-0DC7-4A3D-1B0D1978C58C}"/>
              </a:ext>
            </a:extLst>
          </p:cNvPr>
          <p:cNvSpPr>
            <a:spLocks noGrp="1"/>
          </p:cNvSpPr>
          <p:nvPr>
            <p:ph type="title"/>
          </p:nvPr>
        </p:nvSpPr>
        <p:spPr>
          <a:xfrm>
            <a:off x="481940" y="293585"/>
            <a:ext cx="5515099" cy="561150"/>
          </a:xfrm>
        </p:spPr>
        <p:txBody>
          <a:bodyPr>
            <a:normAutofit fontScale="90000"/>
          </a:bodyPr>
          <a:lstStyle/>
          <a:p>
            <a:r>
              <a:rPr lang="es-MX" b="1" dirty="0">
                <a:effectLst/>
              </a:rPr>
              <a:t>Transformar datos en SQL</a:t>
            </a:r>
            <a:endParaRPr lang="es-MX" dirty="0"/>
          </a:p>
        </p:txBody>
      </p:sp>
      <p:sp>
        <p:nvSpPr>
          <p:cNvPr id="3" name="Marcador de contenido 2">
            <a:extLst>
              <a:ext uri="{FF2B5EF4-FFF2-40B4-BE49-F238E27FC236}">
                <a16:creationId xmlns:a16="http://schemas.microsoft.com/office/drawing/2014/main" id="{3A5E4CB0-D4E5-0FD6-6C85-DAEABC333B87}"/>
              </a:ext>
            </a:extLst>
          </p:cNvPr>
          <p:cNvSpPr>
            <a:spLocks noGrp="1"/>
          </p:cNvSpPr>
          <p:nvPr>
            <p:ph idx="1"/>
          </p:nvPr>
        </p:nvSpPr>
        <p:spPr>
          <a:xfrm>
            <a:off x="481940" y="1253331"/>
            <a:ext cx="10515600" cy="4351338"/>
          </a:xfrm>
        </p:spPr>
        <p:txBody>
          <a:bodyPr/>
          <a:lstStyle/>
          <a:p>
            <a:pPr marL="0" indent="0">
              <a:buNone/>
            </a:pPr>
            <a:r>
              <a:rPr lang="es-MX" b="0" i="0" dirty="0">
                <a:solidFill>
                  <a:srgbClr val="1F1F1F"/>
                </a:solidFill>
                <a:effectLst/>
                <a:latin typeface="Source Sans Pro" panose="020B0503030403020204" pitchFamily="34" charset="0"/>
              </a:rPr>
              <a:t>SQL usa reglas estándar para pasar de un tipo de datos a otro.</a:t>
            </a:r>
          </a:p>
          <a:p>
            <a:pPr marL="0" indent="0">
              <a:buNone/>
            </a:pPr>
            <a:r>
              <a:rPr lang="es-MX" b="0" i="0" dirty="0">
                <a:solidFill>
                  <a:srgbClr val="1F1F1F"/>
                </a:solidFill>
                <a:effectLst/>
                <a:latin typeface="Source Sans Pro" panose="020B0503030403020204" pitchFamily="34" charset="0"/>
              </a:rPr>
              <a:t>las distintas conversiones que puedes hacer usando la función </a:t>
            </a:r>
            <a:r>
              <a:rPr lang="es-MX" b="1" i="0" dirty="0">
                <a:solidFill>
                  <a:srgbClr val="1F1F1F"/>
                </a:solidFill>
                <a:effectLst/>
                <a:latin typeface="unset"/>
              </a:rPr>
              <a:t>CAST</a:t>
            </a:r>
            <a:r>
              <a:rPr lang="es-MX" b="0" i="0" dirty="0">
                <a:solidFill>
                  <a:srgbClr val="1F1F1F"/>
                </a:solidFill>
                <a:effectLst/>
                <a:latin typeface="Source Sans Pro" panose="020B0503030403020204" pitchFamily="34" charset="0"/>
              </a:rPr>
              <a:t>. También hay funciones más especializadas, como </a:t>
            </a:r>
            <a:r>
              <a:rPr lang="es-MX" b="1" i="0" dirty="0">
                <a:solidFill>
                  <a:srgbClr val="1F1F1F"/>
                </a:solidFill>
                <a:effectLst/>
                <a:latin typeface="unset"/>
              </a:rPr>
              <a:t>COERCION</a:t>
            </a:r>
            <a:r>
              <a:rPr lang="es-MX" b="0" i="0" dirty="0">
                <a:solidFill>
                  <a:srgbClr val="1F1F1F"/>
                </a:solidFill>
                <a:effectLst/>
                <a:latin typeface="Source Sans Pro" panose="020B0503030403020204" pitchFamily="34" charset="0"/>
              </a:rPr>
              <a:t> para trabajar con números muy grandes y </a:t>
            </a:r>
            <a:r>
              <a:rPr lang="es-MX" b="1" i="0" dirty="0">
                <a:solidFill>
                  <a:srgbClr val="1F1F1F"/>
                </a:solidFill>
                <a:effectLst/>
                <a:latin typeface="unset"/>
              </a:rPr>
              <a:t>UNIX_DATE</a:t>
            </a:r>
            <a:r>
              <a:rPr lang="es-MX" b="0" i="0" dirty="0">
                <a:solidFill>
                  <a:srgbClr val="1F1F1F"/>
                </a:solidFill>
                <a:effectLst/>
                <a:latin typeface="Source Sans Pro" panose="020B0503030403020204" pitchFamily="34" charset="0"/>
              </a:rPr>
              <a:t> para trabajar con fechas. La función </a:t>
            </a:r>
            <a:r>
              <a:rPr lang="es-MX" b="1" i="0" dirty="0">
                <a:solidFill>
                  <a:srgbClr val="1F1F1F"/>
                </a:solidFill>
                <a:effectLst/>
                <a:latin typeface="unset"/>
              </a:rPr>
              <a:t>UNIX_DATE</a:t>
            </a:r>
            <a:r>
              <a:rPr lang="es-MX" b="0" i="0" dirty="0">
                <a:solidFill>
                  <a:srgbClr val="1F1F1F"/>
                </a:solidFill>
                <a:effectLst/>
                <a:latin typeface="Source Sans Pro" panose="020B0503030403020204" pitchFamily="34" charset="0"/>
              </a:rPr>
              <a:t> te devuelve la cantidad de días que pasaron desde el 1° de enero de 1970 y se usa para comparar fechas en distintos husos horarios y trabajar con esos datos.</a:t>
            </a:r>
            <a:endParaRPr lang="es-MX" dirty="0"/>
          </a:p>
        </p:txBody>
      </p:sp>
    </p:spTree>
    <p:extLst>
      <p:ext uri="{BB962C8B-B14F-4D97-AF65-F5344CB8AC3E}">
        <p14:creationId xmlns:p14="http://schemas.microsoft.com/office/powerpoint/2010/main" val="13744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E7F910A-810F-171A-59C0-8F4A796D9C67}"/>
              </a:ext>
            </a:extLst>
          </p:cNvPr>
          <p:cNvPicPr>
            <a:picLocks noChangeAspect="1"/>
          </p:cNvPicPr>
          <p:nvPr/>
        </p:nvPicPr>
        <p:blipFill>
          <a:blip r:embed="rId2"/>
          <a:stretch>
            <a:fillRect/>
          </a:stretch>
        </p:blipFill>
        <p:spPr>
          <a:xfrm>
            <a:off x="0" y="0"/>
            <a:ext cx="7629525" cy="4276725"/>
          </a:xfrm>
          <a:prstGeom prst="rect">
            <a:avLst/>
          </a:prstGeom>
        </p:spPr>
      </p:pic>
      <p:pic>
        <p:nvPicPr>
          <p:cNvPr id="7" name="Imagen 6">
            <a:extLst>
              <a:ext uri="{FF2B5EF4-FFF2-40B4-BE49-F238E27FC236}">
                <a16:creationId xmlns:a16="http://schemas.microsoft.com/office/drawing/2014/main" id="{BA4A5926-296F-B45C-B766-F298D639B688}"/>
              </a:ext>
            </a:extLst>
          </p:cNvPr>
          <p:cNvPicPr>
            <a:picLocks noChangeAspect="1"/>
          </p:cNvPicPr>
          <p:nvPr/>
        </p:nvPicPr>
        <p:blipFill>
          <a:blip r:embed="rId3"/>
          <a:stretch>
            <a:fillRect/>
          </a:stretch>
        </p:blipFill>
        <p:spPr>
          <a:xfrm>
            <a:off x="4600" y="4276725"/>
            <a:ext cx="7624926" cy="1133475"/>
          </a:xfrm>
          <a:prstGeom prst="rect">
            <a:avLst/>
          </a:prstGeom>
        </p:spPr>
      </p:pic>
      <p:sp>
        <p:nvSpPr>
          <p:cNvPr id="8" name="CuadroTexto 7">
            <a:extLst>
              <a:ext uri="{FF2B5EF4-FFF2-40B4-BE49-F238E27FC236}">
                <a16:creationId xmlns:a16="http://schemas.microsoft.com/office/drawing/2014/main" id="{CC1657FE-5C6F-0582-571E-930B2AD872B9}"/>
              </a:ext>
            </a:extLst>
          </p:cNvPr>
          <p:cNvSpPr txBox="1"/>
          <p:nvPr/>
        </p:nvSpPr>
        <p:spPr>
          <a:xfrm>
            <a:off x="7944592" y="1561952"/>
            <a:ext cx="3901580" cy="3970318"/>
          </a:xfrm>
          <a:prstGeom prst="rect">
            <a:avLst/>
          </a:prstGeom>
          <a:noFill/>
        </p:spPr>
        <p:txBody>
          <a:bodyPr wrap="square" rtlCol="0">
            <a:spAutoFit/>
          </a:bodyPr>
          <a:lstStyle/>
          <a:p>
            <a:pPr algn="l"/>
            <a:r>
              <a:rPr lang="es-MX" b="1" i="0" dirty="0">
                <a:solidFill>
                  <a:srgbClr val="1F1F1F"/>
                </a:solidFill>
                <a:effectLst/>
                <a:latin typeface="unset"/>
              </a:rPr>
              <a:t>La función CAST (sintaxis y ejemplos)</a:t>
            </a:r>
            <a:endParaRPr lang="es-MX" b="1" i="0" dirty="0">
              <a:solidFill>
                <a:srgbClr val="1F1F1F"/>
              </a:solidFill>
              <a:effectLst/>
              <a:latin typeface="var(--cds-font-family-source-sans-pro)"/>
            </a:endParaRPr>
          </a:p>
          <a:p>
            <a:pPr algn="l">
              <a:buFont typeface="Arial" panose="020B0604020202020204" pitchFamily="34" charset="0"/>
              <a:buChar char="•"/>
            </a:pPr>
            <a:br>
              <a:rPr lang="es-MX" dirty="0"/>
            </a:br>
            <a:r>
              <a:rPr lang="es-MX" b="1" i="0" dirty="0">
                <a:solidFill>
                  <a:srgbClr val="1F1F1F"/>
                </a:solidFill>
                <a:effectLst/>
                <a:latin typeface="unset"/>
              </a:rPr>
              <a:t>SELECT </a:t>
            </a:r>
            <a:r>
              <a:rPr lang="es-MX" b="0" i="0" dirty="0">
                <a:solidFill>
                  <a:srgbClr val="1F1F1F"/>
                </a:solidFill>
                <a:effectLst/>
                <a:latin typeface="var(--cds-font-family-source-sans-pro)"/>
              </a:rPr>
              <a:t>indica que vas a seleccionar datos de una tabla</a:t>
            </a:r>
          </a:p>
          <a:p>
            <a:pPr algn="l">
              <a:buFont typeface="Arial" panose="020B0604020202020204" pitchFamily="34" charset="0"/>
              <a:buChar char="•"/>
            </a:pPr>
            <a:r>
              <a:rPr lang="es-MX" b="1" i="0" dirty="0">
                <a:solidFill>
                  <a:srgbClr val="1F1F1F"/>
                </a:solidFill>
                <a:effectLst/>
                <a:latin typeface="unset"/>
              </a:rPr>
              <a:t>CAST </a:t>
            </a:r>
            <a:r>
              <a:rPr lang="es-MX" b="0" i="0" dirty="0">
                <a:solidFill>
                  <a:srgbClr val="1F1F1F"/>
                </a:solidFill>
                <a:effectLst/>
                <a:latin typeface="var(--cds-font-family-source-sans-pro)"/>
              </a:rPr>
              <a:t>indica que vas a pasar el tipo de dato que seleccionaste a un tipo de dato distinto</a:t>
            </a:r>
          </a:p>
          <a:p>
            <a:pPr algn="l">
              <a:buFont typeface="Arial" panose="020B0604020202020204" pitchFamily="34" charset="0"/>
              <a:buChar char="•"/>
            </a:pPr>
            <a:r>
              <a:rPr lang="es-MX" b="1" i="0" dirty="0">
                <a:solidFill>
                  <a:srgbClr val="1F1F1F"/>
                </a:solidFill>
                <a:effectLst/>
                <a:latin typeface="unset"/>
              </a:rPr>
              <a:t>AS </a:t>
            </a:r>
            <a:r>
              <a:rPr lang="es-MX" b="0" i="0" dirty="0">
                <a:solidFill>
                  <a:srgbClr val="1F1F1F"/>
                </a:solidFill>
                <a:effectLst/>
                <a:latin typeface="var(--cds-font-family-source-sans-pro)"/>
              </a:rPr>
              <a:t>aparece antes y detecta el tipo de dato al que quieres convertir</a:t>
            </a:r>
          </a:p>
          <a:p>
            <a:pPr algn="l">
              <a:buFont typeface="Arial" panose="020B0604020202020204" pitchFamily="34" charset="0"/>
              <a:buChar char="•"/>
            </a:pPr>
            <a:r>
              <a:rPr lang="es-MX" b="1" i="0" dirty="0">
                <a:solidFill>
                  <a:srgbClr val="1F1F1F"/>
                </a:solidFill>
                <a:effectLst/>
                <a:latin typeface="unset"/>
              </a:rPr>
              <a:t>STRING </a:t>
            </a:r>
            <a:r>
              <a:rPr lang="es-MX" b="0" i="0" dirty="0">
                <a:solidFill>
                  <a:srgbClr val="1F1F1F"/>
                </a:solidFill>
                <a:effectLst/>
                <a:latin typeface="var(--cds-font-family-source-sans-pro)"/>
              </a:rPr>
              <a:t>indica que quieres pasar los datos a cadena de texto</a:t>
            </a:r>
          </a:p>
          <a:p>
            <a:pPr algn="l">
              <a:buFont typeface="Arial" panose="020B0604020202020204" pitchFamily="34" charset="0"/>
              <a:buChar char="•"/>
            </a:pPr>
            <a:r>
              <a:rPr lang="es-MX" b="1" i="0" dirty="0">
                <a:solidFill>
                  <a:srgbClr val="1F1F1F"/>
                </a:solidFill>
                <a:effectLst/>
                <a:latin typeface="unset"/>
              </a:rPr>
              <a:t>FROM </a:t>
            </a:r>
            <a:r>
              <a:rPr lang="es-MX" b="0" i="0" dirty="0">
                <a:solidFill>
                  <a:srgbClr val="1F1F1F"/>
                </a:solidFill>
                <a:effectLst/>
                <a:latin typeface="var(--cds-font-family-source-sans-pro)"/>
              </a:rPr>
              <a:t>establece de qué tabla seleccionas datos</a:t>
            </a:r>
          </a:p>
          <a:p>
            <a:endParaRPr lang="es-MX" dirty="0"/>
          </a:p>
        </p:txBody>
      </p:sp>
      <p:pic>
        <p:nvPicPr>
          <p:cNvPr id="2050" name="Picture 2" descr="Screenshot of CAST function">
            <a:extLst>
              <a:ext uri="{FF2B5EF4-FFF2-40B4-BE49-F238E27FC236}">
                <a16:creationId xmlns:a16="http://schemas.microsoft.com/office/drawing/2014/main" id="{E3BBA795-E154-FCBE-1F93-2141AFB04E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26" t="14507" r="39018" b="29660"/>
          <a:stretch/>
        </p:blipFill>
        <p:spPr bwMode="auto">
          <a:xfrm>
            <a:off x="7812253" y="527111"/>
            <a:ext cx="4379747" cy="5267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creenshot of CAST statement ">
            <a:extLst>
              <a:ext uri="{FF2B5EF4-FFF2-40B4-BE49-F238E27FC236}">
                <a16:creationId xmlns:a16="http://schemas.microsoft.com/office/drawing/2014/main" id="{BC552F15-6EB3-A056-190B-7C8C868B0D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666" y="5731874"/>
            <a:ext cx="8248417" cy="923330"/>
          </a:xfrm>
          <a:prstGeom prst="rect">
            <a:avLst/>
          </a:prstGeom>
          <a:noFill/>
          <a:extLst>
            <a:ext uri="{909E8E84-426E-40DD-AFC4-6F175D3DCCD1}">
              <a14:hiddenFill xmlns:a14="http://schemas.microsoft.com/office/drawing/2010/main">
                <a:solidFill>
                  <a:srgbClr val="FFFFFF"/>
                </a:solidFill>
              </a14:hiddenFill>
            </a:ext>
          </a:extLst>
        </p:spPr>
      </p:pic>
      <p:sp>
        <p:nvSpPr>
          <p:cNvPr id="9" name="Marcador de contenido 2">
            <a:extLst>
              <a:ext uri="{FF2B5EF4-FFF2-40B4-BE49-F238E27FC236}">
                <a16:creationId xmlns:a16="http://schemas.microsoft.com/office/drawing/2014/main" id="{A959B33E-68DA-57F7-531D-8A1D99EC0CC2}"/>
              </a:ext>
            </a:extLst>
          </p:cNvPr>
          <p:cNvSpPr>
            <a:spLocks noGrp="1"/>
          </p:cNvSpPr>
          <p:nvPr>
            <p:ph idx="1"/>
          </p:nvPr>
        </p:nvSpPr>
        <p:spPr>
          <a:xfrm>
            <a:off x="9531036" y="5410200"/>
            <a:ext cx="1893027" cy="1133475"/>
          </a:xfrm>
        </p:spPr>
        <p:txBody>
          <a:bodyPr>
            <a:normAutofit lnSpcReduction="10000"/>
          </a:bodyPr>
          <a:lstStyle/>
          <a:p>
            <a:pPr>
              <a:buFont typeface="Courier New" panose="02070309020205020404" pitchFamily="49" charset="0"/>
              <a:buChar char="o"/>
            </a:pPr>
            <a:r>
              <a:rPr lang="es-MX" sz="2000" dirty="0"/>
              <a:t>STRING</a:t>
            </a:r>
          </a:p>
          <a:p>
            <a:pPr>
              <a:buFont typeface="Courier New" panose="02070309020205020404" pitchFamily="49" charset="0"/>
              <a:buChar char="o"/>
            </a:pPr>
            <a:r>
              <a:rPr lang="es-MX" sz="2000" dirty="0"/>
              <a:t>INT</a:t>
            </a:r>
          </a:p>
          <a:p>
            <a:pPr>
              <a:buFont typeface="Courier New" panose="02070309020205020404" pitchFamily="49" charset="0"/>
              <a:buChar char="o"/>
            </a:pPr>
            <a:r>
              <a:rPr lang="es-MX" sz="2000" dirty="0"/>
              <a:t>DATETIME</a:t>
            </a:r>
          </a:p>
          <a:p>
            <a:pPr>
              <a:buFont typeface="Courier New" panose="02070309020205020404" pitchFamily="49" charset="0"/>
              <a:buChar char="o"/>
            </a:pPr>
            <a:endParaRPr lang="es-MX" sz="2000" dirty="0"/>
          </a:p>
        </p:txBody>
      </p:sp>
    </p:spTree>
    <p:extLst>
      <p:ext uri="{BB962C8B-B14F-4D97-AF65-F5344CB8AC3E}">
        <p14:creationId xmlns:p14="http://schemas.microsoft.com/office/powerpoint/2010/main" val="251902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D171D8-D0C6-AB43-CC87-B2A9706654DD}"/>
              </a:ext>
            </a:extLst>
          </p:cNvPr>
          <p:cNvSpPr>
            <a:spLocks noGrp="1"/>
          </p:cNvSpPr>
          <p:nvPr>
            <p:ph idx="1"/>
          </p:nvPr>
        </p:nvSpPr>
        <p:spPr>
          <a:xfrm>
            <a:off x="244433" y="293708"/>
            <a:ext cx="11595265" cy="1705573"/>
          </a:xfrm>
        </p:spPr>
        <p:txBody>
          <a:bodyPr/>
          <a:lstStyle/>
          <a:p>
            <a:pPr marL="0" indent="0" algn="l">
              <a:buNone/>
            </a:pPr>
            <a:r>
              <a:rPr lang="es-MX" sz="2400" b="1" i="0" dirty="0">
                <a:solidFill>
                  <a:srgbClr val="1F1F1F"/>
                </a:solidFill>
                <a:effectLst/>
                <a:latin typeface="unset"/>
              </a:rPr>
              <a:t>La función SAFE_CAST</a:t>
            </a:r>
            <a:endParaRPr lang="es-MX" sz="2400" b="1" i="0" dirty="0">
              <a:solidFill>
                <a:srgbClr val="1F1F1F"/>
              </a:solidFill>
              <a:effectLst/>
              <a:latin typeface="var(--cds-font-family-source-sans-pro)"/>
            </a:endParaRPr>
          </a:p>
          <a:p>
            <a:pPr algn="l"/>
            <a:r>
              <a:rPr lang="es-MX" sz="2400" b="0" i="0" dirty="0">
                <a:solidFill>
                  <a:srgbClr val="1F1F1F"/>
                </a:solidFill>
                <a:effectLst/>
                <a:latin typeface="var(--cds-font-family-source-sans-pro)"/>
              </a:rPr>
              <a:t>Cuando usamos la función </a:t>
            </a:r>
            <a:r>
              <a:rPr lang="es-MX" sz="2400" b="1" i="0" dirty="0">
                <a:solidFill>
                  <a:srgbClr val="1F1F1F"/>
                </a:solidFill>
                <a:effectLst/>
                <a:latin typeface="unset"/>
              </a:rPr>
              <a:t>CAST</a:t>
            </a:r>
            <a:r>
              <a:rPr lang="es-MX" sz="2400" b="0" i="0" dirty="0">
                <a:solidFill>
                  <a:srgbClr val="1F1F1F"/>
                </a:solidFill>
                <a:effectLst/>
                <a:latin typeface="var(--cds-font-family-source-sans-pro)"/>
              </a:rPr>
              <a:t> en una consulta que falla, salta un error en </a:t>
            </a:r>
            <a:r>
              <a:rPr lang="es-MX" sz="2400" b="0" i="0" dirty="0" err="1">
                <a:solidFill>
                  <a:srgbClr val="1F1F1F"/>
                </a:solidFill>
                <a:effectLst/>
                <a:latin typeface="var(--cds-font-family-source-sans-pro)"/>
              </a:rPr>
              <a:t>BigQuery</a:t>
            </a:r>
            <a:r>
              <a:rPr lang="es-MX" sz="2400" b="0" i="0" dirty="0">
                <a:solidFill>
                  <a:srgbClr val="1F1F1F"/>
                </a:solidFill>
                <a:effectLst/>
                <a:latin typeface="var(--cds-font-family-source-sans-pro)"/>
              </a:rPr>
              <a:t>. Para evitar errores si falla la consulta, podemos usar la función </a:t>
            </a:r>
            <a:r>
              <a:rPr lang="es-MX" sz="2400" b="1" i="0" dirty="0">
                <a:solidFill>
                  <a:srgbClr val="1F1F1F"/>
                </a:solidFill>
                <a:effectLst/>
                <a:latin typeface="unset"/>
              </a:rPr>
              <a:t>SAFE_CAST</a:t>
            </a:r>
            <a:r>
              <a:rPr lang="es-MX" sz="2400" b="0" i="0" dirty="0">
                <a:solidFill>
                  <a:srgbClr val="1F1F1F"/>
                </a:solidFill>
                <a:effectLst/>
                <a:latin typeface="var(--cds-font-family-source-sans-pro)"/>
              </a:rPr>
              <a:t>. La función </a:t>
            </a:r>
            <a:r>
              <a:rPr lang="es-MX" sz="2400" b="1" i="0" dirty="0">
                <a:solidFill>
                  <a:srgbClr val="1F1F1F"/>
                </a:solidFill>
                <a:effectLst/>
                <a:latin typeface="unset"/>
              </a:rPr>
              <a:t>SAFE_CAST</a:t>
            </a:r>
            <a:r>
              <a:rPr lang="es-MX" sz="2400" b="0" i="0" dirty="0">
                <a:solidFill>
                  <a:srgbClr val="1F1F1F"/>
                </a:solidFill>
                <a:effectLst/>
                <a:latin typeface="var(--cds-font-family-source-sans-pro)"/>
              </a:rPr>
              <a:t> devuelve un valor nulo en lugar de un error cuando falla la consulta. </a:t>
            </a:r>
          </a:p>
          <a:p>
            <a:endParaRPr lang="es-MX" dirty="0"/>
          </a:p>
        </p:txBody>
      </p:sp>
      <p:pic>
        <p:nvPicPr>
          <p:cNvPr id="3074" name="Picture 2" descr="Screenshot of CAST statement">
            <a:extLst>
              <a:ext uri="{FF2B5EF4-FFF2-40B4-BE49-F238E27FC236}">
                <a16:creationId xmlns:a16="http://schemas.microsoft.com/office/drawing/2014/main" id="{30E3D17E-7142-ACAE-F1AD-99B474021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515" y="1999281"/>
            <a:ext cx="8801100"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84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CE06048-A594-2B10-8C2F-DFC9E42EB253}"/>
              </a:ext>
            </a:extLst>
          </p:cNvPr>
          <p:cNvPicPr>
            <a:picLocks noChangeAspect="1"/>
          </p:cNvPicPr>
          <p:nvPr/>
        </p:nvPicPr>
        <p:blipFill>
          <a:blip r:embed="rId2"/>
          <a:stretch>
            <a:fillRect/>
          </a:stretch>
        </p:blipFill>
        <p:spPr>
          <a:xfrm>
            <a:off x="506278" y="350223"/>
            <a:ext cx="5181600" cy="1448803"/>
          </a:xfrm>
          <a:prstGeom prst="rect">
            <a:avLst/>
          </a:prstGeom>
        </p:spPr>
      </p:pic>
      <p:pic>
        <p:nvPicPr>
          <p:cNvPr id="8" name="Imagen 7">
            <a:extLst>
              <a:ext uri="{FF2B5EF4-FFF2-40B4-BE49-F238E27FC236}">
                <a16:creationId xmlns:a16="http://schemas.microsoft.com/office/drawing/2014/main" id="{5CF0F57A-5B16-E5A7-8918-0145C67DED81}"/>
              </a:ext>
            </a:extLst>
          </p:cNvPr>
          <p:cNvPicPr>
            <a:picLocks noChangeAspect="1"/>
          </p:cNvPicPr>
          <p:nvPr/>
        </p:nvPicPr>
        <p:blipFill>
          <a:blip r:embed="rId3"/>
          <a:stretch>
            <a:fillRect/>
          </a:stretch>
        </p:blipFill>
        <p:spPr>
          <a:xfrm>
            <a:off x="6314117" y="287828"/>
            <a:ext cx="4589844" cy="932312"/>
          </a:xfrm>
          <a:prstGeom prst="rect">
            <a:avLst/>
          </a:prstGeom>
        </p:spPr>
      </p:pic>
      <p:pic>
        <p:nvPicPr>
          <p:cNvPr id="12" name="Imagen 11">
            <a:extLst>
              <a:ext uri="{FF2B5EF4-FFF2-40B4-BE49-F238E27FC236}">
                <a16:creationId xmlns:a16="http://schemas.microsoft.com/office/drawing/2014/main" id="{F5700532-AFFD-7EFC-5E92-FA99EB171AD7}"/>
              </a:ext>
            </a:extLst>
          </p:cNvPr>
          <p:cNvPicPr>
            <a:picLocks noChangeAspect="1"/>
          </p:cNvPicPr>
          <p:nvPr/>
        </p:nvPicPr>
        <p:blipFill>
          <a:blip r:embed="rId4"/>
          <a:stretch>
            <a:fillRect/>
          </a:stretch>
        </p:blipFill>
        <p:spPr>
          <a:xfrm>
            <a:off x="8966598" y="1799026"/>
            <a:ext cx="1517444" cy="2510680"/>
          </a:xfrm>
          <a:prstGeom prst="rect">
            <a:avLst/>
          </a:prstGeom>
        </p:spPr>
      </p:pic>
      <p:sp>
        <p:nvSpPr>
          <p:cNvPr id="13" name="CuadroTexto 12">
            <a:extLst>
              <a:ext uri="{FF2B5EF4-FFF2-40B4-BE49-F238E27FC236}">
                <a16:creationId xmlns:a16="http://schemas.microsoft.com/office/drawing/2014/main" id="{3D904569-584E-1F0B-4867-72C242755E19}"/>
              </a:ext>
            </a:extLst>
          </p:cNvPr>
          <p:cNvSpPr txBox="1"/>
          <p:nvPr/>
        </p:nvSpPr>
        <p:spPr>
          <a:xfrm>
            <a:off x="636582" y="2000908"/>
            <a:ext cx="3705102" cy="369332"/>
          </a:xfrm>
          <a:prstGeom prst="rect">
            <a:avLst/>
          </a:prstGeom>
          <a:noFill/>
        </p:spPr>
        <p:txBody>
          <a:bodyPr wrap="square" rtlCol="0">
            <a:spAutoFit/>
          </a:bodyPr>
          <a:lstStyle/>
          <a:p>
            <a:r>
              <a:rPr lang="es-MX" b="1" dirty="0">
                <a:effectLst/>
              </a:rPr>
              <a:t>Manipular cadenas de texto en SQL</a:t>
            </a:r>
          </a:p>
        </p:txBody>
      </p:sp>
      <p:pic>
        <p:nvPicPr>
          <p:cNvPr id="15" name="Imagen 14">
            <a:extLst>
              <a:ext uri="{FF2B5EF4-FFF2-40B4-BE49-F238E27FC236}">
                <a16:creationId xmlns:a16="http://schemas.microsoft.com/office/drawing/2014/main" id="{DE0579C4-FE82-ACC0-8197-3B05211DE5CB}"/>
              </a:ext>
            </a:extLst>
          </p:cNvPr>
          <p:cNvPicPr>
            <a:picLocks noChangeAspect="1"/>
          </p:cNvPicPr>
          <p:nvPr/>
        </p:nvPicPr>
        <p:blipFill>
          <a:blip r:embed="rId5"/>
          <a:stretch>
            <a:fillRect/>
          </a:stretch>
        </p:blipFill>
        <p:spPr>
          <a:xfrm>
            <a:off x="189867" y="2572122"/>
            <a:ext cx="7648575" cy="2743200"/>
          </a:xfrm>
          <a:prstGeom prst="rect">
            <a:avLst/>
          </a:prstGeom>
        </p:spPr>
      </p:pic>
    </p:spTree>
    <p:extLst>
      <p:ext uri="{BB962C8B-B14F-4D97-AF65-F5344CB8AC3E}">
        <p14:creationId xmlns:p14="http://schemas.microsoft.com/office/powerpoint/2010/main" val="341354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904FFE6-50EC-5D19-F63A-F9344958A85E}"/>
              </a:ext>
            </a:extLst>
          </p:cNvPr>
          <p:cNvPicPr>
            <a:picLocks noChangeAspect="1"/>
          </p:cNvPicPr>
          <p:nvPr/>
        </p:nvPicPr>
        <p:blipFill>
          <a:blip r:embed="rId2"/>
          <a:stretch>
            <a:fillRect/>
          </a:stretch>
        </p:blipFill>
        <p:spPr>
          <a:xfrm>
            <a:off x="559613" y="783122"/>
            <a:ext cx="11072774" cy="5291756"/>
          </a:xfrm>
          <a:prstGeom prst="rect">
            <a:avLst/>
          </a:prstGeom>
        </p:spPr>
      </p:pic>
    </p:spTree>
    <p:extLst>
      <p:ext uri="{BB962C8B-B14F-4D97-AF65-F5344CB8AC3E}">
        <p14:creationId xmlns:p14="http://schemas.microsoft.com/office/powerpoint/2010/main" val="156330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7CD28DB-2DCE-14F9-F74B-A7CA4B5D795B}"/>
              </a:ext>
            </a:extLst>
          </p:cNvPr>
          <p:cNvPicPr>
            <a:picLocks noChangeAspect="1"/>
          </p:cNvPicPr>
          <p:nvPr/>
        </p:nvPicPr>
        <p:blipFill>
          <a:blip r:embed="rId2"/>
          <a:stretch>
            <a:fillRect/>
          </a:stretch>
        </p:blipFill>
        <p:spPr>
          <a:xfrm>
            <a:off x="807808" y="1027906"/>
            <a:ext cx="10576384" cy="4351338"/>
          </a:xfrm>
          <a:prstGeom prst="rect">
            <a:avLst/>
          </a:prstGeom>
        </p:spPr>
      </p:pic>
    </p:spTree>
    <p:extLst>
      <p:ext uri="{BB962C8B-B14F-4D97-AF65-F5344CB8AC3E}">
        <p14:creationId xmlns:p14="http://schemas.microsoft.com/office/powerpoint/2010/main" val="330049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5500AD4-444C-3F61-26AF-FEA636DCB05E}"/>
              </a:ext>
            </a:extLst>
          </p:cNvPr>
          <p:cNvSpPr>
            <a:spLocks noGrp="1"/>
          </p:cNvSpPr>
          <p:nvPr>
            <p:ph type="subTitle" idx="1"/>
          </p:nvPr>
        </p:nvSpPr>
        <p:spPr>
          <a:xfrm>
            <a:off x="1295400" y="3575144"/>
            <a:ext cx="4231341" cy="1534738"/>
          </a:xfrm>
        </p:spPr>
        <p:txBody>
          <a:bodyPr>
            <a:normAutofit/>
          </a:bodyPr>
          <a:lstStyle/>
          <a:p>
            <a:r>
              <a:rPr lang="es-MX" sz="5400" b="1" dirty="0">
                <a:solidFill>
                  <a:srgbClr val="FF0000"/>
                </a:solidFill>
              </a:rPr>
              <a:t>SEMANA 1</a:t>
            </a:r>
          </a:p>
        </p:txBody>
      </p:sp>
    </p:spTree>
    <p:extLst>
      <p:ext uri="{BB962C8B-B14F-4D97-AF65-F5344CB8AC3E}">
        <p14:creationId xmlns:p14="http://schemas.microsoft.com/office/powerpoint/2010/main" val="88007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FDC74E2-E320-BB80-19F3-4AB39C0CCE4E}"/>
              </a:ext>
            </a:extLst>
          </p:cNvPr>
          <p:cNvSpPr>
            <a:spLocks noGrp="1"/>
          </p:cNvSpPr>
          <p:nvPr>
            <p:ph idx="1"/>
          </p:nvPr>
        </p:nvSpPr>
        <p:spPr>
          <a:xfrm>
            <a:off x="481497" y="1825625"/>
            <a:ext cx="11001942" cy="4351338"/>
          </a:xfrm>
        </p:spPr>
        <p:txBody>
          <a:bodyPr>
            <a:normAutofit fontScale="55000" lnSpcReduction="20000"/>
          </a:bodyPr>
          <a:lstStyle/>
          <a:p>
            <a:pPr algn="l"/>
            <a:r>
              <a:rPr lang="es-MX" b="1" i="0" dirty="0">
                <a:solidFill>
                  <a:srgbClr val="1F1F1F"/>
                </a:solidFill>
                <a:effectLst/>
                <a:latin typeface="unset"/>
              </a:rPr>
              <a:t>Excel</a:t>
            </a:r>
            <a:endParaRPr lang="es-MX" b="1" i="0" dirty="0">
              <a:solidFill>
                <a:srgbClr val="1F1F1F"/>
              </a:solidFill>
              <a:effectLst/>
              <a:latin typeface="var(--cds-font-family-source-sans-pro)"/>
            </a:endParaRPr>
          </a:p>
          <a:p>
            <a:pPr algn="l">
              <a:buFont typeface="Arial" panose="020B0604020202020204" pitchFamily="34" charset="0"/>
              <a:buChar char="•"/>
            </a:pPr>
            <a:r>
              <a:rPr lang="es-MX" b="1" i="0" u="sng" dirty="0">
                <a:solidFill>
                  <a:srgbClr val="1F1F1F"/>
                </a:solidFill>
                <a:effectLst/>
                <a:latin typeface="unset"/>
                <a:hlinkClick r:id="rId2"/>
              </a:rPr>
              <a:t>Atajos de teclado para Excel:</a:t>
            </a:r>
            <a:r>
              <a:rPr lang="es-MX" b="0" i="0" dirty="0">
                <a:solidFill>
                  <a:srgbClr val="1F1F1F"/>
                </a:solidFill>
                <a:effectLst/>
                <a:latin typeface="var(--cds-font-family-source-sans-pro)"/>
              </a:rPr>
              <a:t> En esta lista, ya te proporcionamos un recurso que contiene atajos de teclado para Google </a:t>
            </a:r>
            <a:r>
              <a:rPr lang="es-MX" b="0" i="0" dirty="0" err="1">
                <a:solidFill>
                  <a:srgbClr val="1F1F1F"/>
                </a:solidFill>
                <a:effectLst/>
                <a:latin typeface="var(--cds-font-family-source-sans-pro)"/>
              </a:rPr>
              <a:t>Sheets</a:t>
            </a:r>
            <a:r>
              <a:rPr lang="es-MX" b="0" i="0" dirty="0">
                <a:solidFill>
                  <a:srgbClr val="1F1F1F"/>
                </a:solidFill>
                <a:effectLst/>
                <a:latin typeface="var(--cds-font-family-source-sans-pro)"/>
              </a:rPr>
              <a:t>. Este recurso es similar: te brinda una lista de atajos para Excel que sirven para que tus tareas habituales sean más eficientes al trabajar con hojas de cálculo. Incluye atajos de teclado para las versiones de Excel para computadora de escritorio y dispositivos móviles, así que puedes usarlos en cualquier plataforma. </a:t>
            </a:r>
          </a:p>
          <a:p>
            <a:pPr algn="l">
              <a:buFont typeface="Arial" panose="020B0604020202020204" pitchFamily="34" charset="0"/>
              <a:buChar char="•"/>
            </a:pPr>
            <a:r>
              <a:rPr lang="es-MX" b="1" i="0" u="sng" dirty="0">
                <a:solidFill>
                  <a:srgbClr val="1F1F1F"/>
                </a:solidFill>
                <a:effectLst/>
                <a:latin typeface="unset"/>
                <a:hlinkClick r:id="rId3"/>
              </a:rPr>
              <a:t>222 atajos de Excel:</a:t>
            </a:r>
            <a:r>
              <a:rPr lang="es-MX" b="0" i="0" dirty="0">
                <a:solidFill>
                  <a:srgbClr val="1F1F1F"/>
                </a:solidFill>
                <a:effectLst/>
                <a:latin typeface="var(--cds-font-family-source-sans-pro)"/>
              </a:rPr>
              <a:t> Es un compilado de atajos que incluye enlaces para obtener explicaciones más detalladas sobre su uso. Es excelente para consultar rápidamente los atajos de teclado. La lista está organizada según su funcionalidad, así que puedes ir directamente a las secciones que más te sirvan. </a:t>
            </a:r>
          </a:p>
          <a:p>
            <a:pPr algn="l">
              <a:buFont typeface="Arial" panose="020B0604020202020204" pitchFamily="34" charset="0"/>
              <a:buChar char="•"/>
            </a:pPr>
            <a:r>
              <a:rPr lang="es-MX" b="1" i="0" u="sng" dirty="0">
                <a:solidFill>
                  <a:srgbClr val="1F1F1F"/>
                </a:solidFill>
                <a:effectLst/>
                <a:latin typeface="unset"/>
                <a:hlinkClick r:id="rId4"/>
              </a:rPr>
              <a:t>Lista de funciones de la hoja de cálculo:</a:t>
            </a:r>
            <a:r>
              <a:rPr lang="es-MX" b="0" i="0" dirty="0">
                <a:solidFill>
                  <a:srgbClr val="1F1F1F"/>
                </a:solidFill>
                <a:effectLst/>
                <a:latin typeface="var(--cds-font-family-source-sans-pro)"/>
              </a:rPr>
              <a:t> Es una lista exhaustiva de funciones de la hoja de cálculo de Excel que incluye enlaces con explicaciones más detalladas. Es un recurso útil para guardar y usar como referencia a menudo. Así, tendrás acceso a funciones y ejemplos para usar en tu trabajo. </a:t>
            </a:r>
          </a:p>
          <a:p>
            <a:pPr algn="l">
              <a:buFont typeface="Arial" panose="020B0604020202020204" pitchFamily="34" charset="0"/>
              <a:buChar char="•"/>
            </a:pPr>
            <a:r>
              <a:rPr lang="es-MX" b="1" i="0" u="sng" dirty="0">
                <a:solidFill>
                  <a:srgbClr val="1F1F1F"/>
                </a:solidFill>
                <a:effectLst/>
                <a:latin typeface="unset"/>
                <a:hlinkClick r:id="rId5"/>
              </a:rPr>
              <a:t>Lista de fórmulas de la hoja de cálculo:</a:t>
            </a:r>
            <a:r>
              <a:rPr lang="es-MX" b="0" i="0" dirty="0">
                <a:solidFill>
                  <a:srgbClr val="1F1F1F"/>
                </a:solidFill>
                <a:effectLst/>
                <a:latin typeface="var(--cds-font-family-source-sans-pro)"/>
              </a:rPr>
              <a:t> Al igual que el recurso anterior, esta lista exhaustiva de fórmulas para la hoja de cálculo de Excel incluye enlaces con explicaciones más detalladas. Guárdalo y úsalo como referencia cada vez que necesites corroborar una fórmula para tu análisis. </a:t>
            </a:r>
          </a:p>
          <a:p>
            <a:pPr algn="l">
              <a:buFont typeface="Arial" panose="020B0604020202020204" pitchFamily="34" charset="0"/>
              <a:buChar char="•"/>
            </a:pPr>
            <a:r>
              <a:rPr lang="es-MX" b="1" i="0" u="sng" dirty="0">
                <a:solidFill>
                  <a:srgbClr val="1F1F1F"/>
                </a:solidFill>
                <a:effectLst/>
                <a:latin typeface="unset"/>
                <a:hlinkClick r:id="rId6"/>
              </a:rPr>
              <a:t>Destrezas vitales en Excel para analizar datos:</a:t>
            </a:r>
            <a:r>
              <a:rPr lang="es-MX" b="0" i="0" dirty="0">
                <a:solidFill>
                  <a:srgbClr val="1F1F1F"/>
                </a:solidFill>
                <a:effectLst/>
                <a:latin typeface="var(--cds-font-family-source-sans-pro)"/>
              </a:rPr>
              <a:t> Esta publicación de un blog incluye funcionalidades más avanzadas para algunas herramientas de la hoja de cálculo que ya conoces, como tablas dinámicas y formato condicional. Estas destrezas son particularmente útiles para el análisis de datos. Cada sección incluye un vídeo paso a paso que te guiará durante todo el proceso para usar estas funciones, de modo que puedas ejecutarlas en tu propio análisis. </a:t>
            </a:r>
          </a:p>
          <a:p>
            <a:pPr algn="l">
              <a:buFont typeface="Arial" panose="020B0604020202020204" pitchFamily="34" charset="0"/>
              <a:buChar char="•"/>
            </a:pPr>
            <a:r>
              <a:rPr lang="es-MX" b="1" i="0" u="sng" dirty="0">
                <a:solidFill>
                  <a:srgbClr val="1F1F1F"/>
                </a:solidFill>
                <a:effectLst/>
                <a:latin typeface="unset"/>
                <a:hlinkClick r:id="rId7"/>
              </a:rPr>
              <a:t>Destrezas avanzadas para la hoja de cálculo:</a:t>
            </a:r>
            <a:r>
              <a:rPr lang="es-MX" b="0" i="0" dirty="0">
                <a:solidFill>
                  <a:srgbClr val="1F1F1F"/>
                </a:solidFill>
                <a:effectLst/>
                <a:latin typeface="var(--cds-font-family-source-sans-pro)"/>
              </a:rPr>
              <a:t> La presentación de Mark </a:t>
            </a:r>
            <a:r>
              <a:rPr lang="es-MX" b="0" i="0" dirty="0" err="1">
                <a:solidFill>
                  <a:srgbClr val="1F1F1F"/>
                </a:solidFill>
                <a:effectLst/>
                <a:latin typeface="var(--cds-font-family-source-sans-pro)"/>
              </a:rPr>
              <a:t>Jhon</a:t>
            </a:r>
            <a:r>
              <a:rPr lang="es-MX" b="0" i="0" dirty="0">
                <a:solidFill>
                  <a:srgbClr val="1F1F1F"/>
                </a:solidFill>
                <a:effectLst/>
                <a:latin typeface="var(--cds-font-family-source-sans-pro)"/>
              </a:rPr>
              <a:t> C. </a:t>
            </a:r>
            <a:r>
              <a:rPr lang="es-MX" b="0" i="0" dirty="0" err="1">
                <a:solidFill>
                  <a:srgbClr val="1F1F1F"/>
                </a:solidFill>
                <a:effectLst/>
                <a:latin typeface="var(--cds-font-family-source-sans-pro)"/>
              </a:rPr>
              <a:t>Oxillo</a:t>
            </a:r>
            <a:r>
              <a:rPr lang="es-MX" b="0" i="0" dirty="0">
                <a:solidFill>
                  <a:srgbClr val="1F1F1F"/>
                </a:solidFill>
                <a:effectLst/>
                <a:latin typeface="var(--cds-font-family-source-sans-pro)"/>
              </a:rPr>
              <a:t> empieza con un repaso básico de la hoja de cálculo, pero también incluye funciones y ejercicios avanzados para que ejecutes las fórmulas en datos reales en Excel. Es una muy buena forma de repasar algunos conceptos básicos y practicar las destrezas que aprendiste hasta ahora. </a:t>
            </a:r>
          </a:p>
          <a:p>
            <a:pPr marL="0" indent="0">
              <a:buNone/>
            </a:pPr>
            <a:endParaRPr lang="es-MX" dirty="0"/>
          </a:p>
        </p:txBody>
      </p:sp>
      <p:pic>
        <p:nvPicPr>
          <p:cNvPr id="5" name="Imagen 4">
            <a:extLst>
              <a:ext uri="{FF2B5EF4-FFF2-40B4-BE49-F238E27FC236}">
                <a16:creationId xmlns:a16="http://schemas.microsoft.com/office/drawing/2014/main" id="{2BC35B06-9538-5864-5EDF-7FDA26CB03B3}"/>
              </a:ext>
            </a:extLst>
          </p:cNvPr>
          <p:cNvPicPr>
            <a:picLocks noChangeAspect="1"/>
          </p:cNvPicPr>
          <p:nvPr/>
        </p:nvPicPr>
        <p:blipFill>
          <a:blip r:embed="rId8"/>
          <a:stretch>
            <a:fillRect/>
          </a:stretch>
        </p:blipFill>
        <p:spPr>
          <a:xfrm>
            <a:off x="481497" y="365125"/>
            <a:ext cx="2172672" cy="724224"/>
          </a:xfrm>
          <a:prstGeom prst="rect">
            <a:avLst/>
          </a:prstGeom>
        </p:spPr>
      </p:pic>
      <p:pic>
        <p:nvPicPr>
          <p:cNvPr id="7" name="Imagen 6">
            <a:extLst>
              <a:ext uri="{FF2B5EF4-FFF2-40B4-BE49-F238E27FC236}">
                <a16:creationId xmlns:a16="http://schemas.microsoft.com/office/drawing/2014/main" id="{41B06B3A-748A-2D71-22F5-3D78246A8341}"/>
              </a:ext>
            </a:extLst>
          </p:cNvPr>
          <p:cNvPicPr>
            <a:picLocks noChangeAspect="1"/>
          </p:cNvPicPr>
          <p:nvPr/>
        </p:nvPicPr>
        <p:blipFill>
          <a:blip r:embed="rId9"/>
          <a:stretch>
            <a:fillRect/>
          </a:stretch>
        </p:blipFill>
        <p:spPr>
          <a:xfrm>
            <a:off x="6436272" y="501376"/>
            <a:ext cx="3347625" cy="584901"/>
          </a:xfrm>
          <a:prstGeom prst="rect">
            <a:avLst/>
          </a:prstGeom>
        </p:spPr>
      </p:pic>
      <p:pic>
        <p:nvPicPr>
          <p:cNvPr id="9" name="Imagen 8">
            <a:extLst>
              <a:ext uri="{FF2B5EF4-FFF2-40B4-BE49-F238E27FC236}">
                <a16:creationId xmlns:a16="http://schemas.microsoft.com/office/drawing/2014/main" id="{F7335101-7950-495A-85E9-42629AC3DFD4}"/>
              </a:ext>
            </a:extLst>
          </p:cNvPr>
          <p:cNvPicPr>
            <a:picLocks noChangeAspect="1"/>
          </p:cNvPicPr>
          <p:nvPr/>
        </p:nvPicPr>
        <p:blipFill>
          <a:blip r:embed="rId10"/>
          <a:stretch>
            <a:fillRect/>
          </a:stretch>
        </p:blipFill>
        <p:spPr>
          <a:xfrm>
            <a:off x="3117710" y="504448"/>
            <a:ext cx="2855021" cy="581829"/>
          </a:xfrm>
          <a:prstGeom prst="rect">
            <a:avLst/>
          </a:prstGeom>
        </p:spPr>
      </p:pic>
    </p:spTree>
    <p:extLst>
      <p:ext uri="{BB962C8B-B14F-4D97-AF65-F5344CB8AC3E}">
        <p14:creationId xmlns:p14="http://schemas.microsoft.com/office/powerpoint/2010/main" val="899743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472E6D1-5AFC-7FE2-764E-211CC4CAEC6A}"/>
              </a:ext>
            </a:extLst>
          </p:cNvPr>
          <p:cNvPicPr>
            <a:picLocks noChangeAspect="1"/>
          </p:cNvPicPr>
          <p:nvPr/>
        </p:nvPicPr>
        <p:blipFill>
          <a:blip r:embed="rId2"/>
          <a:stretch>
            <a:fillRect/>
          </a:stretch>
        </p:blipFill>
        <p:spPr>
          <a:xfrm>
            <a:off x="212209" y="246372"/>
            <a:ext cx="6067425" cy="1962150"/>
          </a:xfrm>
          <a:prstGeom prst="rect">
            <a:avLst/>
          </a:prstGeom>
        </p:spPr>
      </p:pic>
      <p:pic>
        <p:nvPicPr>
          <p:cNvPr id="7" name="Imagen 6">
            <a:extLst>
              <a:ext uri="{FF2B5EF4-FFF2-40B4-BE49-F238E27FC236}">
                <a16:creationId xmlns:a16="http://schemas.microsoft.com/office/drawing/2014/main" id="{57A3D176-6A8D-2B03-F065-3E4773554C37}"/>
              </a:ext>
            </a:extLst>
          </p:cNvPr>
          <p:cNvPicPr>
            <a:picLocks noChangeAspect="1"/>
          </p:cNvPicPr>
          <p:nvPr/>
        </p:nvPicPr>
        <p:blipFill>
          <a:blip r:embed="rId3"/>
          <a:stretch>
            <a:fillRect/>
          </a:stretch>
        </p:blipFill>
        <p:spPr>
          <a:xfrm>
            <a:off x="7455007" y="1040324"/>
            <a:ext cx="1714500" cy="685800"/>
          </a:xfrm>
          <a:prstGeom prst="rect">
            <a:avLst/>
          </a:prstGeom>
        </p:spPr>
      </p:pic>
      <p:pic>
        <p:nvPicPr>
          <p:cNvPr id="9" name="Imagen 8">
            <a:extLst>
              <a:ext uri="{FF2B5EF4-FFF2-40B4-BE49-F238E27FC236}">
                <a16:creationId xmlns:a16="http://schemas.microsoft.com/office/drawing/2014/main" id="{EEBA13C1-3F36-4B78-6D09-2A6BEAF858BC}"/>
              </a:ext>
            </a:extLst>
          </p:cNvPr>
          <p:cNvPicPr>
            <a:picLocks noChangeAspect="1"/>
          </p:cNvPicPr>
          <p:nvPr/>
        </p:nvPicPr>
        <p:blipFill>
          <a:blip r:embed="rId4"/>
          <a:stretch>
            <a:fillRect/>
          </a:stretch>
        </p:blipFill>
        <p:spPr>
          <a:xfrm>
            <a:off x="7473326" y="2383913"/>
            <a:ext cx="2057400" cy="695325"/>
          </a:xfrm>
          <a:prstGeom prst="rect">
            <a:avLst/>
          </a:prstGeom>
        </p:spPr>
      </p:pic>
      <p:pic>
        <p:nvPicPr>
          <p:cNvPr id="11" name="Imagen 10">
            <a:extLst>
              <a:ext uri="{FF2B5EF4-FFF2-40B4-BE49-F238E27FC236}">
                <a16:creationId xmlns:a16="http://schemas.microsoft.com/office/drawing/2014/main" id="{009BEB89-2571-0FA7-C435-22738F95B9AB}"/>
              </a:ext>
            </a:extLst>
          </p:cNvPr>
          <p:cNvPicPr>
            <a:picLocks noChangeAspect="1"/>
          </p:cNvPicPr>
          <p:nvPr/>
        </p:nvPicPr>
        <p:blipFill>
          <a:blip r:embed="rId5"/>
          <a:stretch>
            <a:fillRect/>
          </a:stretch>
        </p:blipFill>
        <p:spPr>
          <a:xfrm>
            <a:off x="4520016" y="2705100"/>
            <a:ext cx="1943100" cy="723900"/>
          </a:xfrm>
          <a:prstGeom prst="rect">
            <a:avLst/>
          </a:prstGeom>
        </p:spPr>
      </p:pic>
      <p:pic>
        <p:nvPicPr>
          <p:cNvPr id="13" name="Imagen 12">
            <a:extLst>
              <a:ext uri="{FF2B5EF4-FFF2-40B4-BE49-F238E27FC236}">
                <a16:creationId xmlns:a16="http://schemas.microsoft.com/office/drawing/2014/main" id="{C2E3F841-D585-9E21-30E7-50FB6F7ECFFB}"/>
              </a:ext>
            </a:extLst>
          </p:cNvPr>
          <p:cNvPicPr>
            <a:picLocks noChangeAspect="1"/>
          </p:cNvPicPr>
          <p:nvPr/>
        </p:nvPicPr>
        <p:blipFill>
          <a:blip r:embed="rId6"/>
          <a:stretch>
            <a:fillRect/>
          </a:stretch>
        </p:blipFill>
        <p:spPr>
          <a:xfrm>
            <a:off x="7527124" y="4248714"/>
            <a:ext cx="2143125" cy="1057275"/>
          </a:xfrm>
          <a:prstGeom prst="rect">
            <a:avLst/>
          </a:prstGeom>
        </p:spPr>
      </p:pic>
    </p:spTree>
    <p:extLst>
      <p:ext uri="{BB962C8B-B14F-4D97-AF65-F5344CB8AC3E}">
        <p14:creationId xmlns:p14="http://schemas.microsoft.com/office/powerpoint/2010/main" val="256392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A31BC27-8FA8-64B9-D7EA-264003436A87}"/>
              </a:ext>
            </a:extLst>
          </p:cNvPr>
          <p:cNvPicPr>
            <a:picLocks noChangeAspect="1"/>
          </p:cNvPicPr>
          <p:nvPr/>
        </p:nvPicPr>
        <p:blipFill>
          <a:blip r:embed="rId2"/>
          <a:stretch>
            <a:fillRect/>
          </a:stretch>
        </p:blipFill>
        <p:spPr>
          <a:xfrm>
            <a:off x="1423802" y="371608"/>
            <a:ext cx="4768988" cy="1457191"/>
          </a:xfrm>
          <a:prstGeom prst="rect">
            <a:avLst/>
          </a:prstGeom>
        </p:spPr>
      </p:pic>
      <p:pic>
        <p:nvPicPr>
          <p:cNvPr id="4098" name="Picture 2">
            <a:extLst>
              <a:ext uri="{FF2B5EF4-FFF2-40B4-BE49-F238E27FC236}">
                <a16:creationId xmlns:a16="http://schemas.microsoft.com/office/drawing/2014/main" id="{91CB81C9-7803-0D21-F279-C8604DB2C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145" y="2066307"/>
            <a:ext cx="9394992" cy="333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841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B1493-B9F9-EB69-A8EE-DF763054C1B9}"/>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298CF97C-B7B5-B1F2-1ADC-A4D42A5EE6AF}"/>
              </a:ext>
            </a:extLst>
          </p:cNvPr>
          <p:cNvSpPr>
            <a:spLocks noGrp="1"/>
          </p:cNvSpPr>
          <p:nvPr>
            <p:ph type="subTitle" idx="1"/>
          </p:nvPr>
        </p:nvSpPr>
        <p:spPr>
          <a:xfrm>
            <a:off x="1295400" y="3575144"/>
            <a:ext cx="4231341" cy="1534738"/>
          </a:xfrm>
        </p:spPr>
        <p:txBody>
          <a:bodyPr>
            <a:normAutofit/>
          </a:bodyPr>
          <a:lstStyle/>
          <a:p>
            <a:r>
              <a:rPr lang="es-MX" sz="5400" b="1" dirty="0">
                <a:solidFill>
                  <a:srgbClr val="FF0000"/>
                </a:solidFill>
              </a:rPr>
              <a:t>SEMANA 3</a:t>
            </a:r>
          </a:p>
        </p:txBody>
      </p:sp>
    </p:spTree>
    <p:extLst>
      <p:ext uri="{BB962C8B-B14F-4D97-AF65-F5344CB8AC3E}">
        <p14:creationId xmlns:p14="http://schemas.microsoft.com/office/powerpoint/2010/main" val="79141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632F847-3D92-8420-D9A8-1FD47F9D4305}"/>
              </a:ext>
            </a:extLst>
          </p:cNvPr>
          <p:cNvPicPr>
            <a:picLocks noChangeAspect="1"/>
          </p:cNvPicPr>
          <p:nvPr/>
        </p:nvPicPr>
        <p:blipFill>
          <a:blip r:embed="rId2"/>
          <a:stretch>
            <a:fillRect/>
          </a:stretch>
        </p:blipFill>
        <p:spPr>
          <a:xfrm>
            <a:off x="617590" y="510556"/>
            <a:ext cx="5023793" cy="1297021"/>
          </a:xfrm>
          <a:prstGeom prst="rect">
            <a:avLst/>
          </a:prstGeom>
        </p:spPr>
      </p:pic>
      <p:pic>
        <p:nvPicPr>
          <p:cNvPr id="7" name="Imagen 6">
            <a:extLst>
              <a:ext uri="{FF2B5EF4-FFF2-40B4-BE49-F238E27FC236}">
                <a16:creationId xmlns:a16="http://schemas.microsoft.com/office/drawing/2014/main" id="{B071460B-5AE0-D3E5-5962-DD4978760BF7}"/>
              </a:ext>
            </a:extLst>
          </p:cNvPr>
          <p:cNvPicPr>
            <a:picLocks noChangeAspect="1"/>
          </p:cNvPicPr>
          <p:nvPr/>
        </p:nvPicPr>
        <p:blipFill>
          <a:blip r:embed="rId3"/>
          <a:stretch>
            <a:fillRect/>
          </a:stretch>
        </p:blipFill>
        <p:spPr>
          <a:xfrm>
            <a:off x="6096000" y="452437"/>
            <a:ext cx="5828712" cy="1618120"/>
          </a:xfrm>
          <a:prstGeom prst="rect">
            <a:avLst/>
          </a:prstGeom>
        </p:spPr>
      </p:pic>
    </p:spTree>
    <p:extLst>
      <p:ext uri="{BB962C8B-B14F-4D97-AF65-F5344CB8AC3E}">
        <p14:creationId xmlns:p14="http://schemas.microsoft.com/office/powerpoint/2010/main" val="162467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211F96F-7DB9-670F-B315-5FBAF2D7B6DC}"/>
              </a:ext>
            </a:extLst>
          </p:cNvPr>
          <p:cNvPicPr>
            <a:picLocks noChangeAspect="1"/>
          </p:cNvPicPr>
          <p:nvPr/>
        </p:nvPicPr>
        <p:blipFill>
          <a:blip r:embed="rId2"/>
          <a:stretch>
            <a:fillRect/>
          </a:stretch>
        </p:blipFill>
        <p:spPr>
          <a:xfrm>
            <a:off x="543604" y="1174110"/>
            <a:ext cx="2167342" cy="3861027"/>
          </a:xfrm>
          <a:prstGeom prst="rect">
            <a:avLst/>
          </a:prstGeom>
        </p:spPr>
      </p:pic>
      <p:sp>
        <p:nvSpPr>
          <p:cNvPr id="6" name="Marcador de contenido 2">
            <a:extLst>
              <a:ext uri="{FF2B5EF4-FFF2-40B4-BE49-F238E27FC236}">
                <a16:creationId xmlns:a16="http://schemas.microsoft.com/office/drawing/2014/main" id="{A27D15D0-00BF-5579-DFFD-BD9F358EDAAD}"/>
              </a:ext>
            </a:extLst>
          </p:cNvPr>
          <p:cNvSpPr>
            <a:spLocks noGrp="1"/>
          </p:cNvSpPr>
          <p:nvPr>
            <p:ph idx="1"/>
          </p:nvPr>
        </p:nvSpPr>
        <p:spPr>
          <a:xfrm>
            <a:off x="3623059" y="600187"/>
            <a:ext cx="7527871" cy="6026244"/>
          </a:xfrm>
        </p:spPr>
        <p:txBody>
          <a:bodyPr>
            <a:normAutofit fontScale="62500" lnSpcReduction="20000"/>
          </a:bodyPr>
          <a:lstStyle/>
          <a:p>
            <a:pPr algn="l"/>
            <a:r>
              <a:rPr lang="es-MX" b="0" i="0" dirty="0">
                <a:solidFill>
                  <a:srgbClr val="1F1F1F"/>
                </a:solidFill>
                <a:effectLst/>
                <a:latin typeface="var(--cds-font-family-source-sans-pro)"/>
              </a:rPr>
              <a:t>Curso 5: Analizar datos para responder preguntas</a:t>
            </a:r>
          </a:p>
          <a:p>
            <a:pPr algn="l">
              <a:buFont typeface="+mj-lt"/>
              <a:buAutoNum type="arabicPeriod"/>
            </a:pPr>
            <a:r>
              <a:rPr lang="es-MX" b="1" i="0" dirty="0">
                <a:solidFill>
                  <a:srgbClr val="1F1F1F"/>
                </a:solidFill>
                <a:effectLst/>
                <a:latin typeface="unset"/>
              </a:rPr>
              <a:t>Organizar los datos para iniciar el análisis.</a:t>
            </a:r>
            <a:r>
              <a:rPr lang="es-MX" b="0" i="0" dirty="0">
                <a:solidFill>
                  <a:srgbClr val="1F1F1F"/>
                </a:solidFill>
                <a:effectLst/>
                <a:latin typeface="var(--cds-font-family-source-sans-pro)"/>
              </a:rPr>
              <a:t> Organizar los datos facilita el uso de los datos en el análisis. En esta parte del curso, aprenderás la importancia de organizar tus datos a través de ordenación y filtrado. Explorarás la organización de los datos tanto en hojas de cálculo, como con consultas en SQL.</a:t>
            </a:r>
          </a:p>
          <a:p>
            <a:pPr algn="l">
              <a:buFont typeface="+mj-lt"/>
              <a:buAutoNum type="arabicPeriod"/>
            </a:pPr>
            <a:r>
              <a:rPr lang="es-MX" b="1" i="0" dirty="0">
                <a:solidFill>
                  <a:srgbClr val="1F1F1F"/>
                </a:solidFill>
                <a:effectLst/>
                <a:latin typeface="unset"/>
              </a:rPr>
              <a:t>Formatear y ajustar tus datos.</a:t>
            </a:r>
            <a:r>
              <a:rPr lang="es-MX" b="0" i="0" dirty="0">
                <a:solidFill>
                  <a:srgbClr val="1F1F1F"/>
                </a:solidFill>
                <a:effectLst/>
                <a:latin typeface="var(--cds-font-family-source-sans-pro)"/>
              </a:rPr>
              <a:t> A medida que te acerques al análisis de tus datos, querrás tener los datos formateados y listos para avanzar. En esta parte del curso, aprenderás sobre la conversión y el formateo de los datos, incluso cómo usar las consultas en SQL para combinar datos. También descubrirás el valor de la retroalimentación y la colaboración de tus colegas y cómo puede conducir a nuevas ideas para que las apliques a tu trabajo.</a:t>
            </a:r>
          </a:p>
          <a:p>
            <a:pPr algn="l">
              <a:buFont typeface="+mj-lt"/>
              <a:buAutoNum type="arabicPeriod"/>
            </a:pPr>
            <a:r>
              <a:rPr lang="es-MX" b="1" i="0" dirty="0">
                <a:solidFill>
                  <a:srgbClr val="1F1F1F"/>
                </a:solidFill>
                <a:effectLst/>
                <a:latin typeface="unset"/>
              </a:rPr>
              <a:t>Agregar datos para análisis.</a:t>
            </a:r>
            <a:r>
              <a:rPr lang="es-MX" b="0" i="0" dirty="0">
                <a:solidFill>
                  <a:srgbClr val="1F1F1F"/>
                </a:solidFill>
                <a:effectLst/>
                <a:latin typeface="var(--cds-font-family-source-sans-pro)"/>
              </a:rPr>
              <a:t> Durante el análisis, a menudo tendrás que combinar datos para obtener información y completar objetivos de negocios. En esta parte del curso, explorarás las funciones, los procedimientos y la sintaxis para combinar o agregar datos. Aprenderás cómo combinar datos en múltiples celdas de hojas de cálculo y en múltiples tablas de bases de datos usando consultas en SQL.</a:t>
            </a:r>
          </a:p>
          <a:p>
            <a:pPr algn="l">
              <a:buFont typeface="+mj-lt"/>
              <a:buAutoNum type="arabicPeriod"/>
            </a:pPr>
            <a:r>
              <a:rPr lang="es-MX" b="1" i="0" dirty="0">
                <a:solidFill>
                  <a:srgbClr val="1F1F1F"/>
                </a:solidFill>
                <a:effectLst/>
                <a:latin typeface="unset"/>
              </a:rPr>
              <a:t>Realizar cálculos de datos.</a:t>
            </a:r>
            <a:r>
              <a:rPr lang="es-MX" b="0" i="0" dirty="0">
                <a:solidFill>
                  <a:srgbClr val="1F1F1F"/>
                </a:solidFill>
                <a:effectLst/>
                <a:latin typeface="var(--cds-font-family-source-sans-pro)"/>
              </a:rPr>
              <a:t> Los cálculos son una de las tareas más comunes que realizan los analistas de datos durante el análisis. En esta parte del curso, explorarás fórmulas, funciones y tablas dinámicas en hojas de cálculo y consultas en SQL. Todos estos elementos se usan en los cálculos de datos. También aprenderás sobre los beneficios de usar SQL para gestionar las tablas temporales de bases de datos.</a:t>
            </a:r>
          </a:p>
          <a:p>
            <a:endParaRPr lang="es-MX" dirty="0"/>
          </a:p>
        </p:txBody>
      </p:sp>
    </p:spTree>
    <p:extLst>
      <p:ext uri="{BB962C8B-B14F-4D97-AF65-F5344CB8AC3E}">
        <p14:creationId xmlns:p14="http://schemas.microsoft.com/office/powerpoint/2010/main" val="390973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113CB29-B34C-2C89-2505-CB87B4CAFB05}"/>
              </a:ext>
            </a:extLst>
          </p:cNvPr>
          <p:cNvSpPr>
            <a:spLocks noGrp="1"/>
          </p:cNvSpPr>
          <p:nvPr>
            <p:ph idx="1"/>
          </p:nvPr>
        </p:nvSpPr>
        <p:spPr>
          <a:xfrm>
            <a:off x="838200" y="828097"/>
            <a:ext cx="10515600" cy="4351338"/>
          </a:xfrm>
        </p:spPr>
        <p:txBody>
          <a:bodyPr/>
          <a:lstStyle/>
          <a:p>
            <a:pPr marL="0" indent="0">
              <a:buNone/>
            </a:pPr>
            <a:r>
              <a:rPr lang="es-MX" b="0" i="0" dirty="0">
                <a:solidFill>
                  <a:srgbClr val="1F1F1F"/>
                </a:solidFill>
                <a:effectLst/>
                <a:latin typeface="Source Sans Pro" panose="020B0503030403020204" pitchFamily="34" charset="0"/>
              </a:rPr>
              <a:t>Ahora, aprenderás los pasos que se requieren para analizar </a:t>
            </a:r>
            <a:r>
              <a:rPr lang="es-MX" b="0" i="1" dirty="0">
                <a:solidFill>
                  <a:srgbClr val="1F1F1F"/>
                </a:solidFill>
                <a:effectLst/>
                <a:latin typeface="Source Sans Pro" panose="020B0503030403020204" pitchFamily="34" charset="0"/>
              </a:rPr>
              <a:t>realmente</a:t>
            </a:r>
            <a:r>
              <a:rPr lang="es-MX" b="0" i="0" dirty="0">
                <a:solidFill>
                  <a:srgbClr val="1F1F1F"/>
                </a:solidFill>
                <a:effectLst/>
                <a:latin typeface="Source Sans Pro" panose="020B0503030403020204" pitchFamily="34" charset="0"/>
              </a:rPr>
              <a:t> los datos. Lo primero en esa lista de pasos es organizar y formatear los datos.</a:t>
            </a:r>
          </a:p>
          <a:p>
            <a:pPr marL="0" indent="0">
              <a:buNone/>
            </a:pPr>
            <a:endParaRPr lang="es-MX" dirty="0">
              <a:solidFill>
                <a:srgbClr val="1F1F1F"/>
              </a:solidFill>
              <a:latin typeface="Source Sans Pro" panose="020B0503030403020204" pitchFamily="34" charset="0"/>
            </a:endParaRPr>
          </a:p>
          <a:p>
            <a:pPr marL="0" indent="0">
              <a:buNone/>
            </a:pPr>
            <a:r>
              <a:rPr lang="es-MX" b="0" i="0" dirty="0">
                <a:solidFill>
                  <a:srgbClr val="1F1F1F"/>
                </a:solidFill>
                <a:effectLst/>
                <a:latin typeface="Source Sans Pro" panose="020B0503030403020204" pitchFamily="34" charset="0"/>
              </a:rPr>
              <a:t>Organizar tus datos es uno de los pasos más importantes para el análisis. Una vez que los hayas organizado, puedes realizar cálculos para obtener respuestas claras y objetivas a cualquier pregunta sobre datos. Antes de empezar tu entrada en el registro de aprendizaje, tómate un momento para considerar qué te viene a la mente cuando piensas en organización de datos </a:t>
            </a:r>
            <a:endParaRPr lang="es-MX" dirty="0"/>
          </a:p>
        </p:txBody>
      </p:sp>
    </p:spTree>
    <p:extLst>
      <p:ext uri="{BB962C8B-B14F-4D97-AF65-F5344CB8AC3E}">
        <p14:creationId xmlns:p14="http://schemas.microsoft.com/office/powerpoint/2010/main" val="298335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FEBF628-93FE-1925-36F3-8B45117899E4}"/>
              </a:ext>
            </a:extLst>
          </p:cNvPr>
          <p:cNvPicPr>
            <a:picLocks noChangeAspect="1"/>
          </p:cNvPicPr>
          <p:nvPr/>
        </p:nvPicPr>
        <p:blipFill>
          <a:blip r:embed="rId2"/>
          <a:stretch>
            <a:fillRect/>
          </a:stretch>
        </p:blipFill>
        <p:spPr>
          <a:xfrm>
            <a:off x="346856" y="642010"/>
            <a:ext cx="5098685" cy="1485900"/>
          </a:xfrm>
          <a:prstGeom prst="rect">
            <a:avLst/>
          </a:prstGeom>
        </p:spPr>
      </p:pic>
      <p:pic>
        <p:nvPicPr>
          <p:cNvPr id="7" name="Imagen 6">
            <a:extLst>
              <a:ext uri="{FF2B5EF4-FFF2-40B4-BE49-F238E27FC236}">
                <a16:creationId xmlns:a16="http://schemas.microsoft.com/office/drawing/2014/main" id="{28ADAC03-7D0B-0A5B-6C47-8C1CE5EA585A}"/>
              </a:ext>
            </a:extLst>
          </p:cNvPr>
          <p:cNvPicPr>
            <a:picLocks noChangeAspect="1"/>
          </p:cNvPicPr>
          <p:nvPr/>
        </p:nvPicPr>
        <p:blipFill>
          <a:blip r:embed="rId3"/>
          <a:stretch>
            <a:fillRect/>
          </a:stretch>
        </p:blipFill>
        <p:spPr>
          <a:xfrm>
            <a:off x="5851724" y="929492"/>
            <a:ext cx="5993420" cy="1104900"/>
          </a:xfrm>
          <a:prstGeom prst="rect">
            <a:avLst/>
          </a:prstGeom>
        </p:spPr>
      </p:pic>
      <p:pic>
        <p:nvPicPr>
          <p:cNvPr id="9" name="Imagen 8">
            <a:extLst>
              <a:ext uri="{FF2B5EF4-FFF2-40B4-BE49-F238E27FC236}">
                <a16:creationId xmlns:a16="http://schemas.microsoft.com/office/drawing/2014/main" id="{299347C3-F7A3-F3F4-8AB6-3AA90810EB93}"/>
              </a:ext>
            </a:extLst>
          </p:cNvPr>
          <p:cNvPicPr>
            <a:picLocks noChangeAspect="1"/>
          </p:cNvPicPr>
          <p:nvPr/>
        </p:nvPicPr>
        <p:blipFill>
          <a:blip r:embed="rId4"/>
          <a:stretch>
            <a:fillRect/>
          </a:stretch>
        </p:blipFill>
        <p:spPr>
          <a:xfrm>
            <a:off x="575706" y="3079234"/>
            <a:ext cx="4152900" cy="2314575"/>
          </a:xfrm>
          <a:prstGeom prst="rect">
            <a:avLst/>
          </a:prstGeom>
        </p:spPr>
      </p:pic>
    </p:spTree>
    <p:extLst>
      <p:ext uri="{BB962C8B-B14F-4D97-AF65-F5344CB8AC3E}">
        <p14:creationId xmlns:p14="http://schemas.microsoft.com/office/powerpoint/2010/main" val="1293205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6E450C6-2D9F-8508-3292-4C43C90CE029}"/>
              </a:ext>
            </a:extLst>
          </p:cNvPr>
          <p:cNvSpPr>
            <a:spLocks noGrp="1"/>
          </p:cNvSpPr>
          <p:nvPr>
            <p:ph idx="1"/>
          </p:nvPr>
        </p:nvSpPr>
        <p:spPr>
          <a:xfrm>
            <a:off x="605642" y="605642"/>
            <a:ext cx="10748158" cy="5571321"/>
          </a:xfrm>
        </p:spPr>
        <p:txBody>
          <a:bodyPr>
            <a:normAutofit fontScale="92500" lnSpcReduction="20000"/>
          </a:bodyPr>
          <a:lstStyle/>
          <a:p>
            <a:pPr marL="0" indent="0" algn="l">
              <a:buNone/>
            </a:pPr>
            <a:r>
              <a:rPr lang="es-MX" b="1" i="0" dirty="0">
                <a:solidFill>
                  <a:srgbClr val="1F1F1F"/>
                </a:solidFill>
                <a:effectLst/>
                <a:latin typeface="OpenSans"/>
              </a:rPr>
              <a:t>Mantener los datos organizados con ordenación y filtros</a:t>
            </a:r>
          </a:p>
          <a:p>
            <a:pPr marL="0" indent="0" algn="l">
              <a:buNone/>
            </a:pPr>
            <a:endParaRPr lang="es-MX" b="1" i="0" dirty="0">
              <a:solidFill>
                <a:srgbClr val="1F1F1F"/>
              </a:solidFill>
              <a:effectLst/>
              <a:latin typeface="OpenSans"/>
            </a:endParaRPr>
          </a:p>
          <a:p>
            <a:r>
              <a:rPr lang="es-MX" b="1" i="0" dirty="0">
                <a:solidFill>
                  <a:srgbClr val="1F1F1F"/>
                </a:solidFill>
                <a:effectLst/>
                <a:latin typeface="unset"/>
              </a:rPr>
              <a:t>Ordenación</a:t>
            </a:r>
            <a:r>
              <a:rPr lang="es-MX" b="0" i="0" dirty="0">
                <a:solidFill>
                  <a:srgbClr val="1F1F1F"/>
                </a:solidFill>
                <a:effectLst/>
                <a:latin typeface="Source Sans Pro" panose="020B0503030403020204" pitchFamily="34" charset="0"/>
              </a:rPr>
              <a:t> es cuando organizas los datos en un orden significativo para que sea más fácil entenderlos, analizarlos y visualizarlos. La ordenación clasifica tus datos según la métrica específica que elijas. Puedes ordenar datos en hojas de cálculo, bases de datos en SQL (cuando tu conjunto de datos es demasiado grande para hojas de cálculo), y tablas en documentos. </a:t>
            </a:r>
          </a:p>
          <a:p>
            <a:endParaRPr lang="es-MX" b="0" i="0" dirty="0">
              <a:solidFill>
                <a:srgbClr val="1F1F1F"/>
              </a:solidFill>
              <a:effectLst/>
              <a:latin typeface="Source Sans Pro" panose="020B0503030403020204" pitchFamily="34" charset="0"/>
            </a:endParaRPr>
          </a:p>
          <a:p>
            <a:r>
              <a:rPr lang="es-MX" b="0" i="0" dirty="0">
                <a:solidFill>
                  <a:srgbClr val="1F1F1F"/>
                </a:solidFill>
                <a:effectLst/>
                <a:latin typeface="Source Sans Pro" panose="020B0503030403020204" pitchFamily="34" charset="0"/>
              </a:rPr>
              <a:t>El </a:t>
            </a:r>
            <a:r>
              <a:rPr lang="es-MX" b="1" i="0" dirty="0">
                <a:solidFill>
                  <a:srgbClr val="1F1F1F"/>
                </a:solidFill>
                <a:effectLst/>
                <a:latin typeface="unset"/>
              </a:rPr>
              <a:t>filtrado </a:t>
            </a:r>
            <a:r>
              <a:rPr lang="es-MX" b="0" i="0" dirty="0">
                <a:solidFill>
                  <a:srgbClr val="1F1F1F"/>
                </a:solidFill>
                <a:effectLst/>
                <a:latin typeface="Source Sans Pro" panose="020B0503030403020204" pitchFamily="34" charset="0"/>
              </a:rPr>
              <a:t>se usa cuando solo te interesa ver los datos que cumplen un criterio específico, y deseas ocultar el resto. Filtrar es realmente útil cuando tienes muchos datos. Puedes ahorrar tiempo centrándote en los datos que son realmente importantes o en los que tienen errores o problemas. La mayoría de las hojas de cálculo y las bases de datos en SQL te permiten filtrar los datos de diversas maneras. Filtrar te permite encontrar lo que buscas sin tanto esfuerzo.</a:t>
            </a:r>
            <a:br>
              <a:rPr lang="es-MX" b="0" i="0" dirty="0">
                <a:solidFill>
                  <a:srgbClr val="1F1F1F"/>
                </a:solidFill>
                <a:effectLst/>
                <a:latin typeface="OpenSans"/>
              </a:rPr>
            </a:br>
            <a:endParaRPr lang="es-MX" dirty="0"/>
          </a:p>
        </p:txBody>
      </p:sp>
    </p:spTree>
    <p:extLst>
      <p:ext uri="{BB962C8B-B14F-4D97-AF65-F5344CB8AC3E}">
        <p14:creationId xmlns:p14="http://schemas.microsoft.com/office/powerpoint/2010/main" val="69962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4B73907-B953-C9BA-3E1E-018C1113CFC3}"/>
              </a:ext>
            </a:extLst>
          </p:cNvPr>
          <p:cNvPicPr>
            <a:picLocks noChangeAspect="1"/>
          </p:cNvPicPr>
          <p:nvPr/>
        </p:nvPicPr>
        <p:blipFill>
          <a:blip r:embed="rId2"/>
          <a:stretch>
            <a:fillRect/>
          </a:stretch>
        </p:blipFill>
        <p:spPr>
          <a:xfrm>
            <a:off x="299667" y="486579"/>
            <a:ext cx="5903212" cy="1486800"/>
          </a:xfrm>
          <a:prstGeom prst="rect">
            <a:avLst/>
          </a:prstGeom>
        </p:spPr>
      </p:pic>
      <p:pic>
        <p:nvPicPr>
          <p:cNvPr id="7" name="Imagen 6">
            <a:extLst>
              <a:ext uri="{FF2B5EF4-FFF2-40B4-BE49-F238E27FC236}">
                <a16:creationId xmlns:a16="http://schemas.microsoft.com/office/drawing/2014/main" id="{FD726011-F733-3C6B-85A7-737EEB5A3205}"/>
              </a:ext>
            </a:extLst>
          </p:cNvPr>
          <p:cNvPicPr>
            <a:picLocks noChangeAspect="1"/>
          </p:cNvPicPr>
          <p:nvPr/>
        </p:nvPicPr>
        <p:blipFill>
          <a:blip r:embed="rId3"/>
          <a:stretch>
            <a:fillRect/>
          </a:stretch>
        </p:blipFill>
        <p:spPr>
          <a:xfrm>
            <a:off x="299667" y="2158773"/>
            <a:ext cx="5796333" cy="1391474"/>
          </a:xfrm>
          <a:prstGeom prst="rect">
            <a:avLst/>
          </a:prstGeom>
        </p:spPr>
      </p:pic>
      <p:pic>
        <p:nvPicPr>
          <p:cNvPr id="9" name="Imagen 8">
            <a:extLst>
              <a:ext uri="{FF2B5EF4-FFF2-40B4-BE49-F238E27FC236}">
                <a16:creationId xmlns:a16="http://schemas.microsoft.com/office/drawing/2014/main" id="{6D757B15-1289-0D0A-02B5-DF2D4302C37C}"/>
              </a:ext>
            </a:extLst>
          </p:cNvPr>
          <p:cNvPicPr>
            <a:picLocks noChangeAspect="1"/>
          </p:cNvPicPr>
          <p:nvPr/>
        </p:nvPicPr>
        <p:blipFill>
          <a:blip r:embed="rId4"/>
          <a:stretch>
            <a:fillRect/>
          </a:stretch>
        </p:blipFill>
        <p:spPr>
          <a:xfrm>
            <a:off x="6725330" y="464903"/>
            <a:ext cx="5167003" cy="1637906"/>
          </a:xfrm>
          <a:prstGeom prst="rect">
            <a:avLst/>
          </a:prstGeom>
        </p:spPr>
      </p:pic>
      <p:pic>
        <p:nvPicPr>
          <p:cNvPr id="11" name="Imagen 10">
            <a:extLst>
              <a:ext uri="{FF2B5EF4-FFF2-40B4-BE49-F238E27FC236}">
                <a16:creationId xmlns:a16="http://schemas.microsoft.com/office/drawing/2014/main" id="{F1BC495D-C770-11AD-4E80-8C68189DA05D}"/>
              </a:ext>
            </a:extLst>
          </p:cNvPr>
          <p:cNvPicPr>
            <a:picLocks noChangeAspect="1"/>
          </p:cNvPicPr>
          <p:nvPr/>
        </p:nvPicPr>
        <p:blipFill>
          <a:blip r:embed="rId5"/>
          <a:stretch>
            <a:fillRect/>
          </a:stretch>
        </p:blipFill>
        <p:spPr>
          <a:xfrm>
            <a:off x="6725330" y="2636322"/>
            <a:ext cx="4950650" cy="1200158"/>
          </a:xfrm>
          <a:prstGeom prst="rect">
            <a:avLst/>
          </a:prstGeom>
        </p:spPr>
      </p:pic>
      <p:sp>
        <p:nvSpPr>
          <p:cNvPr id="12" name="CuadroTexto 11">
            <a:extLst>
              <a:ext uri="{FF2B5EF4-FFF2-40B4-BE49-F238E27FC236}">
                <a16:creationId xmlns:a16="http://schemas.microsoft.com/office/drawing/2014/main" id="{36B8A2C6-BB44-F25D-CD18-D9AEAA217FDD}"/>
              </a:ext>
            </a:extLst>
          </p:cNvPr>
          <p:cNvSpPr txBox="1"/>
          <p:nvPr/>
        </p:nvSpPr>
        <p:spPr>
          <a:xfrm>
            <a:off x="5830784" y="4926909"/>
            <a:ext cx="5640780" cy="923330"/>
          </a:xfrm>
          <a:prstGeom prst="rect">
            <a:avLst/>
          </a:prstGeom>
          <a:noFill/>
        </p:spPr>
        <p:txBody>
          <a:bodyPr wrap="square" rtlCol="0">
            <a:spAutoFit/>
          </a:bodyPr>
          <a:lstStyle/>
          <a:p>
            <a:r>
              <a:rPr lang="es-MX" b="1" i="0" dirty="0">
                <a:solidFill>
                  <a:srgbClr val="333333"/>
                </a:solidFill>
                <a:effectLst/>
                <a:latin typeface="Source Sans Pro" panose="020B0503030403020204" pitchFamily="34" charset="0"/>
              </a:rPr>
              <a:t>La conclusión clave es la diferencia entre ordenar una hoja por columna y ordenar un rango (los valores en la columna).</a:t>
            </a:r>
            <a:endParaRPr lang="es-MX" dirty="0"/>
          </a:p>
        </p:txBody>
      </p:sp>
    </p:spTree>
    <p:extLst>
      <p:ext uri="{BB962C8B-B14F-4D97-AF65-F5344CB8AC3E}">
        <p14:creationId xmlns:p14="http://schemas.microsoft.com/office/powerpoint/2010/main" val="94346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CC83498-0C85-99E2-3D0E-CB2AC1E98501}"/>
              </a:ext>
            </a:extLst>
          </p:cNvPr>
          <p:cNvPicPr>
            <a:picLocks noChangeAspect="1"/>
          </p:cNvPicPr>
          <p:nvPr/>
        </p:nvPicPr>
        <p:blipFill>
          <a:blip r:embed="rId2"/>
          <a:stretch>
            <a:fillRect/>
          </a:stretch>
        </p:blipFill>
        <p:spPr>
          <a:xfrm>
            <a:off x="636883" y="540180"/>
            <a:ext cx="4928914" cy="1459101"/>
          </a:xfrm>
          <a:prstGeom prst="rect">
            <a:avLst/>
          </a:prstGeom>
        </p:spPr>
      </p:pic>
      <p:sp>
        <p:nvSpPr>
          <p:cNvPr id="6" name="CuadroTexto 5">
            <a:extLst>
              <a:ext uri="{FF2B5EF4-FFF2-40B4-BE49-F238E27FC236}">
                <a16:creationId xmlns:a16="http://schemas.microsoft.com/office/drawing/2014/main" id="{7C75E66C-70E3-A9E4-B8DD-75CDC81BE08E}"/>
              </a:ext>
            </a:extLst>
          </p:cNvPr>
          <p:cNvSpPr txBox="1"/>
          <p:nvPr/>
        </p:nvSpPr>
        <p:spPr>
          <a:xfrm>
            <a:off x="6424550" y="688768"/>
            <a:ext cx="3990110" cy="1200329"/>
          </a:xfrm>
          <a:prstGeom prst="rect">
            <a:avLst/>
          </a:prstGeom>
          <a:noFill/>
        </p:spPr>
        <p:txBody>
          <a:bodyPr wrap="square" rtlCol="0">
            <a:spAutoFit/>
          </a:bodyPr>
          <a:lstStyle/>
          <a:p>
            <a:r>
              <a:rPr lang="en-US" b="1" dirty="0"/>
              <a:t>=SORT(A2:D6, 2, TRUE)</a:t>
            </a:r>
          </a:p>
          <a:p>
            <a:endParaRPr lang="en-US" b="1" dirty="0"/>
          </a:p>
          <a:p>
            <a:r>
              <a:rPr lang="en-US" b="1" dirty="0" err="1"/>
              <a:t>Seleccionar</a:t>
            </a:r>
            <a:r>
              <a:rPr lang="en-US" b="1" dirty="0"/>
              <a:t> table, </a:t>
            </a:r>
            <a:r>
              <a:rPr lang="en-US" b="1" dirty="0" err="1"/>
              <a:t>datos</a:t>
            </a:r>
            <a:r>
              <a:rPr lang="en-US" b="1" dirty="0"/>
              <a:t>, </a:t>
            </a:r>
            <a:r>
              <a:rPr lang="en-US" b="1" dirty="0" err="1"/>
              <a:t>ordenar</a:t>
            </a:r>
            <a:r>
              <a:rPr lang="en-US" b="1" dirty="0"/>
              <a:t> </a:t>
            </a:r>
          </a:p>
          <a:p>
            <a:r>
              <a:rPr lang="en-US" b="1" dirty="0" err="1"/>
              <a:t>Agregar</a:t>
            </a:r>
            <a:r>
              <a:rPr lang="en-US" b="1" dirty="0"/>
              <a:t>/ </a:t>
            </a:r>
            <a:r>
              <a:rPr lang="en-US" b="1" dirty="0" err="1"/>
              <a:t>nivel</a:t>
            </a:r>
            <a:endParaRPr lang="es-MX" b="1" dirty="0"/>
          </a:p>
        </p:txBody>
      </p:sp>
      <p:sp>
        <p:nvSpPr>
          <p:cNvPr id="7" name="CuadroTexto 6">
            <a:extLst>
              <a:ext uri="{FF2B5EF4-FFF2-40B4-BE49-F238E27FC236}">
                <a16:creationId xmlns:a16="http://schemas.microsoft.com/office/drawing/2014/main" id="{05ED082C-F1AA-6616-7E80-C2337A8266BD}"/>
              </a:ext>
            </a:extLst>
          </p:cNvPr>
          <p:cNvSpPr txBox="1"/>
          <p:nvPr/>
        </p:nvSpPr>
        <p:spPr>
          <a:xfrm>
            <a:off x="540228" y="2690336"/>
            <a:ext cx="5122223" cy="1477328"/>
          </a:xfrm>
          <a:prstGeom prst="rect">
            <a:avLst/>
          </a:prstGeom>
          <a:noFill/>
        </p:spPr>
        <p:txBody>
          <a:bodyPr wrap="square" rtlCol="0">
            <a:spAutoFit/>
          </a:bodyPr>
          <a:lstStyle/>
          <a:p>
            <a:pPr algn="just"/>
            <a:r>
              <a:rPr lang="es-MX" b="0" i="0" dirty="0">
                <a:solidFill>
                  <a:srgbClr val="1F1F1F"/>
                </a:solidFill>
                <a:effectLst/>
                <a:latin typeface="Source Sans Pro" panose="020B0503030403020204" pitchFamily="34" charset="0"/>
              </a:rPr>
              <a:t>La ordenación desde la pestaña Datos de una hoja de cálculo puede excluir de la ordenación una fila de encabezado en el rango de datos, mientras que el rango de datos para una función SORT escrita nunca debe contener una fila de encabezado</a:t>
            </a:r>
            <a:endParaRPr lang="es-MX" dirty="0"/>
          </a:p>
        </p:txBody>
      </p:sp>
      <p:sp>
        <p:nvSpPr>
          <p:cNvPr id="8" name="CuadroTexto 7">
            <a:extLst>
              <a:ext uri="{FF2B5EF4-FFF2-40B4-BE49-F238E27FC236}">
                <a16:creationId xmlns:a16="http://schemas.microsoft.com/office/drawing/2014/main" id="{AFD912A6-C984-DE31-0D8E-0B49AE48296B}"/>
              </a:ext>
            </a:extLst>
          </p:cNvPr>
          <p:cNvSpPr txBox="1"/>
          <p:nvPr/>
        </p:nvSpPr>
        <p:spPr>
          <a:xfrm>
            <a:off x="6424550" y="2690336"/>
            <a:ext cx="5122223" cy="1477328"/>
          </a:xfrm>
          <a:prstGeom prst="rect">
            <a:avLst/>
          </a:prstGeom>
          <a:noFill/>
        </p:spPr>
        <p:txBody>
          <a:bodyPr wrap="square" rtlCol="0">
            <a:spAutoFit/>
          </a:bodyPr>
          <a:lstStyle/>
          <a:p>
            <a:pPr algn="just"/>
            <a:r>
              <a:rPr lang="es-MX" b="0" i="0" dirty="0">
                <a:solidFill>
                  <a:srgbClr val="1F1F1F"/>
                </a:solidFill>
                <a:effectLst/>
                <a:latin typeface="Source Sans Pro" panose="020B0503030403020204" pitchFamily="34" charset="0"/>
              </a:rPr>
              <a:t>La ordenación desde la pestaña Datos de una hoja de cálculo sobrescribe las celdas que contienen los datos sin ordenar con los datos ordenados, mientras que la función SORT escrita inserta los datos ordenados en un rango de celdas diferente.</a:t>
            </a:r>
            <a:endParaRPr lang="es-MX" dirty="0"/>
          </a:p>
        </p:txBody>
      </p:sp>
      <p:sp>
        <p:nvSpPr>
          <p:cNvPr id="2" name="CuadroTexto 1">
            <a:extLst>
              <a:ext uri="{FF2B5EF4-FFF2-40B4-BE49-F238E27FC236}">
                <a16:creationId xmlns:a16="http://schemas.microsoft.com/office/drawing/2014/main" id="{8883836B-F20D-D063-048F-652318E688CB}"/>
              </a:ext>
            </a:extLst>
          </p:cNvPr>
          <p:cNvSpPr txBox="1"/>
          <p:nvPr/>
        </p:nvSpPr>
        <p:spPr>
          <a:xfrm>
            <a:off x="5367646" y="5301413"/>
            <a:ext cx="5296395" cy="369332"/>
          </a:xfrm>
          <a:prstGeom prst="rect">
            <a:avLst/>
          </a:prstGeom>
          <a:noFill/>
        </p:spPr>
        <p:txBody>
          <a:bodyPr wrap="square" rtlCol="0">
            <a:spAutoFit/>
          </a:bodyPr>
          <a:lstStyle/>
          <a:p>
            <a:r>
              <a:rPr lang="es-MX" b="0" i="0" dirty="0">
                <a:solidFill>
                  <a:srgbClr val="1F1F1F"/>
                </a:solidFill>
                <a:effectLst/>
                <a:latin typeface="Source Sans Pro" panose="020B0503030403020204" pitchFamily="34" charset="0"/>
              </a:rPr>
              <a:t>Excel también tiene las funciones </a:t>
            </a:r>
            <a:r>
              <a:rPr lang="es-MX" b="0" i="0" dirty="0" err="1">
                <a:solidFill>
                  <a:srgbClr val="1F1F1F"/>
                </a:solidFill>
                <a:effectLst/>
                <a:latin typeface="Source Sans Pro" panose="020B0503030403020204" pitchFamily="34" charset="0"/>
              </a:rPr>
              <a:t>sort</a:t>
            </a:r>
            <a:r>
              <a:rPr lang="es-MX" b="0" i="0" dirty="0">
                <a:solidFill>
                  <a:srgbClr val="1F1F1F"/>
                </a:solidFill>
                <a:effectLst/>
                <a:latin typeface="Source Sans Pro" panose="020B0503030403020204" pitchFamily="34" charset="0"/>
              </a:rPr>
              <a:t>, </a:t>
            </a:r>
            <a:r>
              <a:rPr lang="es-MX" b="0" i="0" dirty="0" err="1">
                <a:solidFill>
                  <a:srgbClr val="1F1F1F"/>
                </a:solidFill>
                <a:effectLst/>
                <a:latin typeface="Source Sans Pro" panose="020B0503030403020204" pitchFamily="34" charset="0"/>
              </a:rPr>
              <a:t>sortby</a:t>
            </a:r>
            <a:r>
              <a:rPr lang="es-MX" b="0" i="0" dirty="0">
                <a:solidFill>
                  <a:srgbClr val="1F1F1F"/>
                </a:solidFill>
                <a:effectLst/>
                <a:latin typeface="Source Sans Pro" panose="020B0503030403020204" pitchFamily="34" charset="0"/>
              </a:rPr>
              <a:t> y </a:t>
            </a:r>
            <a:r>
              <a:rPr lang="es-MX" b="0" i="0" dirty="0" err="1">
                <a:solidFill>
                  <a:srgbClr val="1F1F1F"/>
                </a:solidFill>
                <a:effectLst/>
                <a:latin typeface="Source Sans Pro" panose="020B0503030403020204" pitchFamily="34" charset="0"/>
              </a:rPr>
              <a:t>filter</a:t>
            </a:r>
            <a:endParaRPr lang="es-MX" dirty="0"/>
          </a:p>
        </p:txBody>
      </p:sp>
      <p:pic>
        <p:nvPicPr>
          <p:cNvPr id="3" name="Imagen 2">
            <a:extLst>
              <a:ext uri="{FF2B5EF4-FFF2-40B4-BE49-F238E27FC236}">
                <a16:creationId xmlns:a16="http://schemas.microsoft.com/office/drawing/2014/main" id="{C955F077-7207-B1A9-B0BF-1E76B95C93F3}"/>
              </a:ext>
            </a:extLst>
          </p:cNvPr>
          <p:cNvPicPr>
            <a:picLocks noChangeAspect="1"/>
          </p:cNvPicPr>
          <p:nvPr/>
        </p:nvPicPr>
        <p:blipFill>
          <a:blip r:embed="rId3"/>
          <a:stretch>
            <a:fillRect/>
          </a:stretch>
        </p:blipFill>
        <p:spPr>
          <a:xfrm>
            <a:off x="730704" y="5186891"/>
            <a:ext cx="2104343" cy="841737"/>
          </a:xfrm>
          <a:prstGeom prst="rect">
            <a:avLst/>
          </a:prstGeom>
        </p:spPr>
      </p:pic>
    </p:spTree>
    <p:extLst>
      <p:ext uri="{BB962C8B-B14F-4D97-AF65-F5344CB8AC3E}">
        <p14:creationId xmlns:p14="http://schemas.microsoft.com/office/powerpoint/2010/main" val="14135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5500AD4-444C-3F61-26AF-FEA636DCB05E}"/>
              </a:ext>
            </a:extLst>
          </p:cNvPr>
          <p:cNvSpPr>
            <a:spLocks noGrp="1"/>
          </p:cNvSpPr>
          <p:nvPr>
            <p:ph type="subTitle" idx="1"/>
          </p:nvPr>
        </p:nvSpPr>
        <p:spPr>
          <a:xfrm>
            <a:off x="1295400" y="3575144"/>
            <a:ext cx="4231341" cy="1534738"/>
          </a:xfrm>
        </p:spPr>
        <p:txBody>
          <a:bodyPr>
            <a:normAutofit/>
          </a:bodyPr>
          <a:lstStyle/>
          <a:p>
            <a:r>
              <a:rPr lang="es-MX" sz="5400" b="1">
                <a:solidFill>
                  <a:srgbClr val="FF0000"/>
                </a:solidFill>
              </a:rPr>
              <a:t>SEMANA 2</a:t>
            </a:r>
            <a:endParaRPr lang="es-MX" sz="5400" b="1" dirty="0">
              <a:solidFill>
                <a:srgbClr val="FF0000"/>
              </a:solidFill>
            </a:endParaRPr>
          </a:p>
        </p:txBody>
      </p:sp>
    </p:spTree>
    <p:extLst>
      <p:ext uri="{BB962C8B-B14F-4D97-AF65-F5344CB8AC3E}">
        <p14:creationId xmlns:p14="http://schemas.microsoft.com/office/powerpoint/2010/main" val="4075021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12876</TotalTime>
  <Words>1542</Words>
  <Application>Microsoft Office PowerPoint</Application>
  <PresentationFormat>Panorámica</PresentationFormat>
  <Paragraphs>80</Paragraphs>
  <Slides>24</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24</vt:i4>
      </vt:variant>
    </vt:vector>
  </HeadingPairs>
  <TitlesOfParts>
    <vt:vector size="34" baseType="lpstr">
      <vt:lpstr>Arial</vt:lpstr>
      <vt:lpstr>Calibri</vt:lpstr>
      <vt:lpstr>Calibri Light</vt:lpstr>
      <vt:lpstr>Courier New</vt:lpstr>
      <vt:lpstr>OpenSans</vt:lpstr>
      <vt:lpstr>Söhne</vt:lpstr>
      <vt:lpstr>Source Sans Pro</vt:lpstr>
      <vt:lpstr>unset</vt:lpstr>
      <vt:lpstr>var(--cds-font-family-source-sans-pro)</vt:lpstr>
      <vt:lpstr>Tema de Office</vt:lpstr>
      <vt:lpstr>Analizar datos para responder preguntas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Data validation</vt:lpstr>
      <vt:lpstr>Presentación de PowerPoint</vt:lpstr>
      <vt:lpstr>Transformar datos en SQL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datos sucios a datos limpios</dc:title>
  <dc:creator>Carlos Iturbe Gil</dc:creator>
  <cp:lastModifiedBy>Carlos Iturbe Gil</cp:lastModifiedBy>
  <cp:revision>66</cp:revision>
  <dcterms:created xsi:type="dcterms:W3CDTF">2023-12-28T00:58:41Z</dcterms:created>
  <dcterms:modified xsi:type="dcterms:W3CDTF">2024-02-05T22:24:01Z</dcterms:modified>
</cp:coreProperties>
</file>