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D1668-269C-86AF-2B19-F0659C07AE4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44C0D290-C608-53DF-42BE-87740DCDCC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F89B5C30-590A-F3D3-3D18-31EA43E98987}"/>
              </a:ext>
            </a:extLst>
          </p:cNvPr>
          <p:cNvSpPr>
            <a:spLocks noGrp="1"/>
          </p:cNvSpPr>
          <p:nvPr>
            <p:ph type="dt" sz="half" idx="10"/>
          </p:nvPr>
        </p:nvSpPr>
        <p:spPr/>
        <p:txBody>
          <a:bodyPr/>
          <a:lstStyle/>
          <a:p>
            <a:fld id="{3E1E7C5B-B050-415F-9A90-EC7B9C9BAB8A}" type="datetimeFigureOut">
              <a:rPr lang="es-MX" smtClean="0"/>
              <a:t>01/11/2024</a:t>
            </a:fld>
            <a:endParaRPr lang="es-MX"/>
          </a:p>
        </p:txBody>
      </p:sp>
      <p:sp>
        <p:nvSpPr>
          <p:cNvPr id="5" name="Marcador de pie de página 4">
            <a:extLst>
              <a:ext uri="{FF2B5EF4-FFF2-40B4-BE49-F238E27FC236}">
                <a16:creationId xmlns:a16="http://schemas.microsoft.com/office/drawing/2014/main" id="{AD7D7A49-4EBA-EDAA-C60D-7CD92E9DF01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161BCE1-F372-DFD6-F60C-29948D9E36AE}"/>
              </a:ext>
            </a:extLst>
          </p:cNvPr>
          <p:cNvSpPr>
            <a:spLocks noGrp="1"/>
          </p:cNvSpPr>
          <p:nvPr>
            <p:ph type="sldNum" sz="quarter" idx="12"/>
          </p:nvPr>
        </p:nvSpPr>
        <p:spPr/>
        <p:txBody>
          <a:bodyPr/>
          <a:lstStyle/>
          <a:p>
            <a:fld id="{B9DCA4AD-2CFA-45A6-9584-F85353ABC222}" type="slidenum">
              <a:rPr lang="es-MX" smtClean="0"/>
              <a:t>‹Nº›</a:t>
            </a:fld>
            <a:endParaRPr lang="es-MX"/>
          </a:p>
        </p:txBody>
      </p:sp>
    </p:spTree>
    <p:extLst>
      <p:ext uri="{BB962C8B-B14F-4D97-AF65-F5344CB8AC3E}">
        <p14:creationId xmlns:p14="http://schemas.microsoft.com/office/powerpoint/2010/main" val="2836169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539042-FCF1-D49F-3F6F-15A939163B2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3D01837-8332-1C90-683A-35AFB175748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0A08060-2964-438D-202B-4B9CB701DCF6}"/>
              </a:ext>
            </a:extLst>
          </p:cNvPr>
          <p:cNvSpPr>
            <a:spLocks noGrp="1"/>
          </p:cNvSpPr>
          <p:nvPr>
            <p:ph type="dt" sz="half" idx="10"/>
          </p:nvPr>
        </p:nvSpPr>
        <p:spPr/>
        <p:txBody>
          <a:bodyPr/>
          <a:lstStyle/>
          <a:p>
            <a:fld id="{3E1E7C5B-B050-415F-9A90-EC7B9C9BAB8A}" type="datetimeFigureOut">
              <a:rPr lang="es-MX" smtClean="0"/>
              <a:t>01/11/2024</a:t>
            </a:fld>
            <a:endParaRPr lang="es-MX"/>
          </a:p>
        </p:txBody>
      </p:sp>
      <p:sp>
        <p:nvSpPr>
          <p:cNvPr id="5" name="Marcador de pie de página 4">
            <a:extLst>
              <a:ext uri="{FF2B5EF4-FFF2-40B4-BE49-F238E27FC236}">
                <a16:creationId xmlns:a16="http://schemas.microsoft.com/office/drawing/2014/main" id="{6C02FEAC-C42B-3E1C-5EC5-263A61DE167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1BB31AB-7E4E-BD8A-E4A4-90843477714E}"/>
              </a:ext>
            </a:extLst>
          </p:cNvPr>
          <p:cNvSpPr>
            <a:spLocks noGrp="1"/>
          </p:cNvSpPr>
          <p:nvPr>
            <p:ph type="sldNum" sz="quarter" idx="12"/>
          </p:nvPr>
        </p:nvSpPr>
        <p:spPr/>
        <p:txBody>
          <a:bodyPr/>
          <a:lstStyle/>
          <a:p>
            <a:fld id="{B9DCA4AD-2CFA-45A6-9584-F85353ABC222}" type="slidenum">
              <a:rPr lang="es-MX" smtClean="0"/>
              <a:t>‹Nº›</a:t>
            </a:fld>
            <a:endParaRPr lang="es-MX"/>
          </a:p>
        </p:txBody>
      </p:sp>
    </p:spTree>
    <p:extLst>
      <p:ext uri="{BB962C8B-B14F-4D97-AF65-F5344CB8AC3E}">
        <p14:creationId xmlns:p14="http://schemas.microsoft.com/office/powerpoint/2010/main" val="4273662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CCB452F-E38B-CAE3-7A58-3C973A261F4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D63C30BA-1222-EEBB-25D7-60ACB507DAD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558660E-7B18-E371-B737-BCF2C80B3503}"/>
              </a:ext>
            </a:extLst>
          </p:cNvPr>
          <p:cNvSpPr>
            <a:spLocks noGrp="1"/>
          </p:cNvSpPr>
          <p:nvPr>
            <p:ph type="dt" sz="half" idx="10"/>
          </p:nvPr>
        </p:nvSpPr>
        <p:spPr/>
        <p:txBody>
          <a:bodyPr/>
          <a:lstStyle/>
          <a:p>
            <a:fld id="{3E1E7C5B-B050-415F-9A90-EC7B9C9BAB8A}" type="datetimeFigureOut">
              <a:rPr lang="es-MX" smtClean="0"/>
              <a:t>01/11/2024</a:t>
            </a:fld>
            <a:endParaRPr lang="es-MX"/>
          </a:p>
        </p:txBody>
      </p:sp>
      <p:sp>
        <p:nvSpPr>
          <p:cNvPr id="5" name="Marcador de pie de página 4">
            <a:extLst>
              <a:ext uri="{FF2B5EF4-FFF2-40B4-BE49-F238E27FC236}">
                <a16:creationId xmlns:a16="http://schemas.microsoft.com/office/drawing/2014/main" id="{15DD828C-8893-E17B-06C2-5A280441723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C003EF2-9EE7-1B5D-2555-5FD642B1C76F}"/>
              </a:ext>
            </a:extLst>
          </p:cNvPr>
          <p:cNvSpPr>
            <a:spLocks noGrp="1"/>
          </p:cNvSpPr>
          <p:nvPr>
            <p:ph type="sldNum" sz="quarter" idx="12"/>
          </p:nvPr>
        </p:nvSpPr>
        <p:spPr/>
        <p:txBody>
          <a:bodyPr/>
          <a:lstStyle/>
          <a:p>
            <a:fld id="{B9DCA4AD-2CFA-45A6-9584-F85353ABC222}" type="slidenum">
              <a:rPr lang="es-MX" smtClean="0"/>
              <a:t>‹Nº›</a:t>
            </a:fld>
            <a:endParaRPr lang="es-MX"/>
          </a:p>
        </p:txBody>
      </p:sp>
    </p:spTree>
    <p:extLst>
      <p:ext uri="{BB962C8B-B14F-4D97-AF65-F5344CB8AC3E}">
        <p14:creationId xmlns:p14="http://schemas.microsoft.com/office/powerpoint/2010/main" val="89394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19A910-7D81-7103-7404-0A6A88416AF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8103B15-4109-8F3E-E44C-EC0EBD6227C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B0DF8B8-14A3-A09E-5BDE-FCB0EE7035EF}"/>
              </a:ext>
            </a:extLst>
          </p:cNvPr>
          <p:cNvSpPr>
            <a:spLocks noGrp="1"/>
          </p:cNvSpPr>
          <p:nvPr>
            <p:ph type="dt" sz="half" idx="10"/>
          </p:nvPr>
        </p:nvSpPr>
        <p:spPr/>
        <p:txBody>
          <a:bodyPr/>
          <a:lstStyle/>
          <a:p>
            <a:fld id="{3E1E7C5B-B050-415F-9A90-EC7B9C9BAB8A}" type="datetimeFigureOut">
              <a:rPr lang="es-MX" smtClean="0"/>
              <a:t>01/11/2024</a:t>
            </a:fld>
            <a:endParaRPr lang="es-MX"/>
          </a:p>
        </p:txBody>
      </p:sp>
      <p:sp>
        <p:nvSpPr>
          <p:cNvPr id="5" name="Marcador de pie de página 4">
            <a:extLst>
              <a:ext uri="{FF2B5EF4-FFF2-40B4-BE49-F238E27FC236}">
                <a16:creationId xmlns:a16="http://schemas.microsoft.com/office/drawing/2014/main" id="{845750F3-3A70-B141-1D07-D11DE812EE6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2E40C1E-9453-5BAC-5458-6C3E9C357CBA}"/>
              </a:ext>
            </a:extLst>
          </p:cNvPr>
          <p:cNvSpPr>
            <a:spLocks noGrp="1"/>
          </p:cNvSpPr>
          <p:nvPr>
            <p:ph type="sldNum" sz="quarter" idx="12"/>
          </p:nvPr>
        </p:nvSpPr>
        <p:spPr/>
        <p:txBody>
          <a:bodyPr/>
          <a:lstStyle/>
          <a:p>
            <a:fld id="{B9DCA4AD-2CFA-45A6-9584-F85353ABC222}" type="slidenum">
              <a:rPr lang="es-MX" smtClean="0"/>
              <a:t>‹Nº›</a:t>
            </a:fld>
            <a:endParaRPr lang="es-MX"/>
          </a:p>
        </p:txBody>
      </p:sp>
    </p:spTree>
    <p:extLst>
      <p:ext uri="{BB962C8B-B14F-4D97-AF65-F5344CB8AC3E}">
        <p14:creationId xmlns:p14="http://schemas.microsoft.com/office/powerpoint/2010/main" val="3678806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C133BE-DFED-0277-E154-A3DAA6EE72B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834C0D4-3325-D209-8780-F3992E4257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B644C2B-28D9-2AA8-058B-FEBEFC568804}"/>
              </a:ext>
            </a:extLst>
          </p:cNvPr>
          <p:cNvSpPr>
            <a:spLocks noGrp="1"/>
          </p:cNvSpPr>
          <p:nvPr>
            <p:ph type="dt" sz="half" idx="10"/>
          </p:nvPr>
        </p:nvSpPr>
        <p:spPr/>
        <p:txBody>
          <a:bodyPr/>
          <a:lstStyle/>
          <a:p>
            <a:fld id="{3E1E7C5B-B050-415F-9A90-EC7B9C9BAB8A}" type="datetimeFigureOut">
              <a:rPr lang="es-MX" smtClean="0"/>
              <a:t>01/11/2024</a:t>
            </a:fld>
            <a:endParaRPr lang="es-MX"/>
          </a:p>
        </p:txBody>
      </p:sp>
      <p:sp>
        <p:nvSpPr>
          <p:cNvPr id="5" name="Marcador de pie de página 4">
            <a:extLst>
              <a:ext uri="{FF2B5EF4-FFF2-40B4-BE49-F238E27FC236}">
                <a16:creationId xmlns:a16="http://schemas.microsoft.com/office/drawing/2014/main" id="{04F869C4-1F36-D6B8-AE80-104D4746FE4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C49AAF7-ED2C-B6B8-F5EF-1C5F6FCB7136}"/>
              </a:ext>
            </a:extLst>
          </p:cNvPr>
          <p:cNvSpPr>
            <a:spLocks noGrp="1"/>
          </p:cNvSpPr>
          <p:nvPr>
            <p:ph type="sldNum" sz="quarter" idx="12"/>
          </p:nvPr>
        </p:nvSpPr>
        <p:spPr/>
        <p:txBody>
          <a:bodyPr/>
          <a:lstStyle/>
          <a:p>
            <a:fld id="{B9DCA4AD-2CFA-45A6-9584-F85353ABC222}" type="slidenum">
              <a:rPr lang="es-MX" smtClean="0"/>
              <a:t>‹Nº›</a:t>
            </a:fld>
            <a:endParaRPr lang="es-MX"/>
          </a:p>
        </p:txBody>
      </p:sp>
    </p:spTree>
    <p:extLst>
      <p:ext uri="{BB962C8B-B14F-4D97-AF65-F5344CB8AC3E}">
        <p14:creationId xmlns:p14="http://schemas.microsoft.com/office/powerpoint/2010/main" val="417658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A3BDA3-8592-E988-02AB-0C575468C40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11DFF2D-07CE-443E-F929-ECA188853A8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83D47499-5FC1-CE45-7B6E-75DBBC8CF11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0D08878C-C306-C9EB-BA3C-1F49BE1FF4AA}"/>
              </a:ext>
            </a:extLst>
          </p:cNvPr>
          <p:cNvSpPr>
            <a:spLocks noGrp="1"/>
          </p:cNvSpPr>
          <p:nvPr>
            <p:ph type="dt" sz="half" idx="10"/>
          </p:nvPr>
        </p:nvSpPr>
        <p:spPr/>
        <p:txBody>
          <a:bodyPr/>
          <a:lstStyle/>
          <a:p>
            <a:fld id="{3E1E7C5B-B050-415F-9A90-EC7B9C9BAB8A}" type="datetimeFigureOut">
              <a:rPr lang="es-MX" smtClean="0"/>
              <a:t>01/11/2024</a:t>
            </a:fld>
            <a:endParaRPr lang="es-MX"/>
          </a:p>
        </p:txBody>
      </p:sp>
      <p:sp>
        <p:nvSpPr>
          <p:cNvPr id="6" name="Marcador de pie de página 5">
            <a:extLst>
              <a:ext uri="{FF2B5EF4-FFF2-40B4-BE49-F238E27FC236}">
                <a16:creationId xmlns:a16="http://schemas.microsoft.com/office/drawing/2014/main" id="{D92F2871-0FA4-5DEB-FE6B-C72F878694F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3595C02-4D41-AED5-EC18-13755139CC01}"/>
              </a:ext>
            </a:extLst>
          </p:cNvPr>
          <p:cNvSpPr>
            <a:spLocks noGrp="1"/>
          </p:cNvSpPr>
          <p:nvPr>
            <p:ph type="sldNum" sz="quarter" idx="12"/>
          </p:nvPr>
        </p:nvSpPr>
        <p:spPr/>
        <p:txBody>
          <a:bodyPr/>
          <a:lstStyle/>
          <a:p>
            <a:fld id="{B9DCA4AD-2CFA-45A6-9584-F85353ABC222}" type="slidenum">
              <a:rPr lang="es-MX" smtClean="0"/>
              <a:t>‹Nº›</a:t>
            </a:fld>
            <a:endParaRPr lang="es-MX"/>
          </a:p>
        </p:txBody>
      </p:sp>
    </p:spTree>
    <p:extLst>
      <p:ext uri="{BB962C8B-B14F-4D97-AF65-F5344CB8AC3E}">
        <p14:creationId xmlns:p14="http://schemas.microsoft.com/office/powerpoint/2010/main" val="50492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C1CE4B-7C8A-514A-054F-CF137F076BB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E448279-98B9-A43D-DAFA-5788CD5F6E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8A15C70-1D3F-EBE3-F48F-D1818C16734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CB2D093C-EFBB-8FD6-9AFB-48218F8503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338A257-C5FE-0B9B-783E-CB4ED44DA91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5FD01125-D81E-624C-19A8-23EB4F25F32C}"/>
              </a:ext>
            </a:extLst>
          </p:cNvPr>
          <p:cNvSpPr>
            <a:spLocks noGrp="1"/>
          </p:cNvSpPr>
          <p:nvPr>
            <p:ph type="dt" sz="half" idx="10"/>
          </p:nvPr>
        </p:nvSpPr>
        <p:spPr/>
        <p:txBody>
          <a:bodyPr/>
          <a:lstStyle/>
          <a:p>
            <a:fld id="{3E1E7C5B-B050-415F-9A90-EC7B9C9BAB8A}" type="datetimeFigureOut">
              <a:rPr lang="es-MX" smtClean="0"/>
              <a:t>01/11/2024</a:t>
            </a:fld>
            <a:endParaRPr lang="es-MX"/>
          </a:p>
        </p:txBody>
      </p:sp>
      <p:sp>
        <p:nvSpPr>
          <p:cNvPr id="8" name="Marcador de pie de página 7">
            <a:extLst>
              <a:ext uri="{FF2B5EF4-FFF2-40B4-BE49-F238E27FC236}">
                <a16:creationId xmlns:a16="http://schemas.microsoft.com/office/drawing/2014/main" id="{96143963-36F2-F2BE-EE0D-3E8894F4AC0A}"/>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A1907C7A-DC9C-3160-0FA8-3C39F47E2AF0}"/>
              </a:ext>
            </a:extLst>
          </p:cNvPr>
          <p:cNvSpPr>
            <a:spLocks noGrp="1"/>
          </p:cNvSpPr>
          <p:nvPr>
            <p:ph type="sldNum" sz="quarter" idx="12"/>
          </p:nvPr>
        </p:nvSpPr>
        <p:spPr/>
        <p:txBody>
          <a:bodyPr/>
          <a:lstStyle/>
          <a:p>
            <a:fld id="{B9DCA4AD-2CFA-45A6-9584-F85353ABC222}" type="slidenum">
              <a:rPr lang="es-MX" smtClean="0"/>
              <a:t>‹Nº›</a:t>
            </a:fld>
            <a:endParaRPr lang="es-MX"/>
          </a:p>
        </p:txBody>
      </p:sp>
    </p:spTree>
    <p:extLst>
      <p:ext uri="{BB962C8B-B14F-4D97-AF65-F5344CB8AC3E}">
        <p14:creationId xmlns:p14="http://schemas.microsoft.com/office/powerpoint/2010/main" val="3826451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75D73-ED72-9E7B-71B0-2EC73DF6304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EFD7EF2-C018-CD1C-9DD5-0652712B0083}"/>
              </a:ext>
            </a:extLst>
          </p:cNvPr>
          <p:cNvSpPr>
            <a:spLocks noGrp="1"/>
          </p:cNvSpPr>
          <p:nvPr>
            <p:ph type="dt" sz="half" idx="10"/>
          </p:nvPr>
        </p:nvSpPr>
        <p:spPr/>
        <p:txBody>
          <a:bodyPr/>
          <a:lstStyle/>
          <a:p>
            <a:fld id="{3E1E7C5B-B050-415F-9A90-EC7B9C9BAB8A}" type="datetimeFigureOut">
              <a:rPr lang="es-MX" smtClean="0"/>
              <a:t>01/11/2024</a:t>
            </a:fld>
            <a:endParaRPr lang="es-MX"/>
          </a:p>
        </p:txBody>
      </p:sp>
      <p:sp>
        <p:nvSpPr>
          <p:cNvPr id="4" name="Marcador de pie de página 3">
            <a:extLst>
              <a:ext uri="{FF2B5EF4-FFF2-40B4-BE49-F238E27FC236}">
                <a16:creationId xmlns:a16="http://schemas.microsoft.com/office/drawing/2014/main" id="{4A3A5885-CFB6-D8F7-29C3-6576800EF422}"/>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645D4344-2369-9CD4-FAF0-C9784B20CE76}"/>
              </a:ext>
            </a:extLst>
          </p:cNvPr>
          <p:cNvSpPr>
            <a:spLocks noGrp="1"/>
          </p:cNvSpPr>
          <p:nvPr>
            <p:ph type="sldNum" sz="quarter" idx="12"/>
          </p:nvPr>
        </p:nvSpPr>
        <p:spPr/>
        <p:txBody>
          <a:bodyPr/>
          <a:lstStyle/>
          <a:p>
            <a:fld id="{B9DCA4AD-2CFA-45A6-9584-F85353ABC222}" type="slidenum">
              <a:rPr lang="es-MX" smtClean="0"/>
              <a:t>‹Nº›</a:t>
            </a:fld>
            <a:endParaRPr lang="es-MX"/>
          </a:p>
        </p:txBody>
      </p:sp>
    </p:spTree>
    <p:extLst>
      <p:ext uri="{BB962C8B-B14F-4D97-AF65-F5344CB8AC3E}">
        <p14:creationId xmlns:p14="http://schemas.microsoft.com/office/powerpoint/2010/main" val="132722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D46CC1E-E723-BDEB-03D5-4186D1E13D43}"/>
              </a:ext>
            </a:extLst>
          </p:cNvPr>
          <p:cNvSpPr>
            <a:spLocks noGrp="1"/>
          </p:cNvSpPr>
          <p:nvPr>
            <p:ph type="dt" sz="half" idx="10"/>
          </p:nvPr>
        </p:nvSpPr>
        <p:spPr/>
        <p:txBody>
          <a:bodyPr/>
          <a:lstStyle/>
          <a:p>
            <a:fld id="{3E1E7C5B-B050-415F-9A90-EC7B9C9BAB8A}" type="datetimeFigureOut">
              <a:rPr lang="es-MX" smtClean="0"/>
              <a:t>01/11/2024</a:t>
            </a:fld>
            <a:endParaRPr lang="es-MX"/>
          </a:p>
        </p:txBody>
      </p:sp>
      <p:sp>
        <p:nvSpPr>
          <p:cNvPr id="3" name="Marcador de pie de página 2">
            <a:extLst>
              <a:ext uri="{FF2B5EF4-FFF2-40B4-BE49-F238E27FC236}">
                <a16:creationId xmlns:a16="http://schemas.microsoft.com/office/drawing/2014/main" id="{927DB9D2-3DC7-F022-1EBD-CE49984BB2E9}"/>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C8CC2FCF-1737-A711-36F1-F48C032DBC6B}"/>
              </a:ext>
            </a:extLst>
          </p:cNvPr>
          <p:cNvSpPr>
            <a:spLocks noGrp="1"/>
          </p:cNvSpPr>
          <p:nvPr>
            <p:ph type="sldNum" sz="quarter" idx="12"/>
          </p:nvPr>
        </p:nvSpPr>
        <p:spPr/>
        <p:txBody>
          <a:bodyPr/>
          <a:lstStyle/>
          <a:p>
            <a:fld id="{B9DCA4AD-2CFA-45A6-9584-F85353ABC222}" type="slidenum">
              <a:rPr lang="es-MX" smtClean="0"/>
              <a:t>‹Nº›</a:t>
            </a:fld>
            <a:endParaRPr lang="es-MX"/>
          </a:p>
        </p:txBody>
      </p:sp>
    </p:spTree>
    <p:extLst>
      <p:ext uri="{BB962C8B-B14F-4D97-AF65-F5344CB8AC3E}">
        <p14:creationId xmlns:p14="http://schemas.microsoft.com/office/powerpoint/2010/main" val="400858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5009D1-6D7B-76E6-2992-2339E6D5739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1F132C2-AFE4-7FF7-986E-1F678EC9FE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032438B2-FD67-503E-E8B3-FE734378A8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0EB2A6A-B44C-E736-3691-954E97CFD09C}"/>
              </a:ext>
            </a:extLst>
          </p:cNvPr>
          <p:cNvSpPr>
            <a:spLocks noGrp="1"/>
          </p:cNvSpPr>
          <p:nvPr>
            <p:ph type="dt" sz="half" idx="10"/>
          </p:nvPr>
        </p:nvSpPr>
        <p:spPr/>
        <p:txBody>
          <a:bodyPr/>
          <a:lstStyle/>
          <a:p>
            <a:fld id="{3E1E7C5B-B050-415F-9A90-EC7B9C9BAB8A}" type="datetimeFigureOut">
              <a:rPr lang="es-MX" smtClean="0"/>
              <a:t>01/11/2024</a:t>
            </a:fld>
            <a:endParaRPr lang="es-MX"/>
          </a:p>
        </p:txBody>
      </p:sp>
      <p:sp>
        <p:nvSpPr>
          <p:cNvPr id="6" name="Marcador de pie de página 5">
            <a:extLst>
              <a:ext uri="{FF2B5EF4-FFF2-40B4-BE49-F238E27FC236}">
                <a16:creationId xmlns:a16="http://schemas.microsoft.com/office/drawing/2014/main" id="{71F19EB3-4CF6-FC78-37B1-ECABF36E709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193B789-36E2-3A03-89A4-E15C049AAE74}"/>
              </a:ext>
            </a:extLst>
          </p:cNvPr>
          <p:cNvSpPr>
            <a:spLocks noGrp="1"/>
          </p:cNvSpPr>
          <p:nvPr>
            <p:ph type="sldNum" sz="quarter" idx="12"/>
          </p:nvPr>
        </p:nvSpPr>
        <p:spPr/>
        <p:txBody>
          <a:bodyPr/>
          <a:lstStyle/>
          <a:p>
            <a:fld id="{B9DCA4AD-2CFA-45A6-9584-F85353ABC222}" type="slidenum">
              <a:rPr lang="es-MX" smtClean="0"/>
              <a:t>‹Nº›</a:t>
            </a:fld>
            <a:endParaRPr lang="es-MX"/>
          </a:p>
        </p:txBody>
      </p:sp>
    </p:spTree>
    <p:extLst>
      <p:ext uri="{BB962C8B-B14F-4D97-AF65-F5344CB8AC3E}">
        <p14:creationId xmlns:p14="http://schemas.microsoft.com/office/powerpoint/2010/main" val="380811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C440F4-EE41-11AD-AF83-A7EF9646207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30D16EFE-184A-97E8-55A7-3B8AC8B010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11CFF47C-9965-9F30-0746-3E4A7D76B3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4DF8E09-8477-D176-39E6-C290BCE9BC8D}"/>
              </a:ext>
            </a:extLst>
          </p:cNvPr>
          <p:cNvSpPr>
            <a:spLocks noGrp="1"/>
          </p:cNvSpPr>
          <p:nvPr>
            <p:ph type="dt" sz="half" idx="10"/>
          </p:nvPr>
        </p:nvSpPr>
        <p:spPr/>
        <p:txBody>
          <a:bodyPr/>
          <a:lstStyle/>
          <a:p>
            <a:fld id="{3E1E7C5B-B050-415F-9A90-EC7B9C9BAB8A}" type="datetimeFigureOut">
              <a:rPr lang="es-MX" smtClean="0"/>
              <a:t>01/11/2024</a:t>
            </a:fld>
            <a:endParaRPr lang="es-MX"/>
          </a:p>
        </p:txBody>
      </p:sp>
      <p:sp>
        <p:nvSpPr>
          <p:cNvPr id="6" name="Marcador de pie de página 5">
            <a:extLst>
              <a:ext uri="{FF2B5EF4-FFF2-40B4-BE49-F238E27FC236}">
                <a16:creationId xmlns:a16="http://schemas.microsoft.com/office/drawing/2014/main" id="{9D2196DB-4E3E-BC0B-E387-37466181A3C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29CDDA8-4A31-96A2-95B6-1C0CC4EB36D5}"/>
              </a:ext>
            </a:extLst>
          </p:cNvPr>
          <p:cNvSpPr>
            <a:spLocks noGrp="1"/>
          </p:cNvSpPr>
          <p:nvPr>
            <p:ph type="sldNum" sz="quarter" idx="12"/>
          </p:nvPr>
        </p:nvSpPr>
        <p:spPr/>
        <p:txBody>
          <a:bodyPr/>
          <a:lstStyle/>
          <a:p>
            <a:fld id="{B9DCA4AD-2CFA-45A6-9584-F85353ABC222}" type="slidenum">
              <a:rPr lang="es-MX" smtClean="0"/>
              <a:t>‹Nº›</a:t>
            </a:fld>
            <a:endParaRPr lang="es-MX"/>
          </a:p>
        </p:txBody>
      </p:sp>
    </p:spTree>
    <p:extLst>
      <p:ext uri="{BB962C8B-B14F-4D97-AF65-F5344CB8AC3E}">
        <p14:creationId xmlns:p14="http://schemas.microsoft.com/office/powerpoint/2010/main" val="2197457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C062084-EDE4-76A0-E95E-EA216A8D41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3109515-ECC1-72DA-1925-9A1A18CF26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0A37771-6164-BC20-05D0-DBF09FC3CF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1E7C5B-B050-415F-9A90-EC7B9C9BAB8A}" type="datetimeFigureOut">
              <a:rPr lang="es-MX" smtClean="0"/>
              <a:t>01/11/2024</a:t>
            </a:fld>
            <a:endParaRPr lang="es-MX"/>
          </a:p>
        </p:txBody>
      </p:sp>
      <p:sp>
        <p:nvSpPr>
          <p:cNvPr id="5" name="Marcador de pie de página 4">
            <a:extLst>
              <a:ext uri="{FF2B5EF4-FFF2-40B4-BE49-F238E27FC236}">
                <a16:creationId xmlns:a16="http://schemas.microsoft.com/office/drawing/2014/main" id="{783FF9D3-A99D-E153-C4EC-4D46107609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5876BAA6-834D-4AEB-05BB-7775FE08C7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DCA4AD-2CFA-45A6-9584-F85353ABC222}" type="slidenum">
              <a:rPr lang="es-MX" smtClean="0"/>
              <a:t>‹Nº›</a:t>
            </a:fld>
            <a:endParaRPr lang="es-MX"/>
          </a:p>
        </p:txBody>
      </p:sp>
    </p:spTree>
    <p:extLst>
      <p:ext uri="{BB962C8B-B14F-4D97-AF65-F5344CB8AC3E}">
        <p14:creationId xmlns:p14="http://schemas.microsoft.com/office/powerpoint/2010/main" val="54222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3157F2C0-A00B-9B38-C353-5D772CB98428}"/>
              </a:ext>
            </a:extLst>
          </p:cNvPr>
          <p:cNvSpPr>
            <a:spLocks noGrp="1"/>
          </p:cNvSpPr>
          <p:nvPr>
            <p:ph type="subTitle" idx="1"/>
          </p:nvPr>
        </p:nvSpPr>
        <p:spPr>
          <a:xfrm>
            <a:off x="956981" y="4637463"/>
            <a:ext cx="10278034" cy="916173"/>
          </a:xfrm>
        </p:spPr>
        <p:txBody>
          <a:bodyPr>
            <a:normAutofit fontScale="92500"/>
          </a:bodyPr>
          <a:lstStyle/>
          <a:p>
            <a:r>
              <a:rPr lang="es-MX" sz="3600" dirty="0"/>
              <a:t>Compartir datos a través del arte de la visualización</a:t>
            </a:r>
          </a:p>
        </p:txBody>
      </p:sp>
      <p:pic>
        <p:nvPicPr>
          <p:cNvPr id="1026" name="Picture 2" descr="Logo de Google - Wikipedia, la enciclopedia libre">
            <a:extLst>
              <a:ext uri="{FF2B5EF4-FFF2-40B4-BE49-F238E27FC236}">
                <a16:creationId xmlns:a16="http://schemas.microsoft.com/office/drawing/2014/main" id="{BD09BA8E-A589-4C82-27DD-A7621743B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646" y="1035423"/>
            <a:ext cx="8274705" cy="2808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320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59236DF-E1F2-9312-5E18-E72F2619049E}"/>
              </a:ext>
            </a:extLst>
          </p:cNvPr>
          <p:cNvPicPr>
            <a:picLocks noChangeAspect="1"/>
          </p:cNvPicPr>
          <p:nvPr/>
        </p:nvPicPr>
        <p:blipFill>
          <a:blip r:embed="rId2"/>
          <a:stretch>
            <a:fillRect/>
          </a:stretch>
        </p:blipFill>
        <p:spPr>
          <a:xfrm>
            <a:off x="370244" y="265861"/>
            <a:ext cx="2978599" cy="6151453"/>
          </a:xfrm>
          <a:prstGeom prst="rect">
            <a:avLst/>
          </a:prstGeom>
        </p:spPr>
      </p:pic>
      <p:pic>
        <p:nvPicPr>
          <p:cNvPr id="7" name="Imagen 6">
            <a:extLst>
              <a:ext uri="{FF2B5EF4-FFF2-40B4-BE49-F238E27FC236}">
                <a16:creationId xmlns:a16="http://schemas.microsoft.com/office/drawing/2014/main" id="{44F935EC-F096-2B31-70F9-EE6273C9BA24}"/>
              </a:ext>
            </a:extLst>
          </p:cNvPr>
          <p:cNvPicPr>
            <a:picLocks noChangeAspect="1"/>
          </p:cNvPicPr>
          <p:nvPr/>
        </p:nvPicPr>
        <p:blipFill>
          <a:blip r:embed="rId3"/>
          <a:stretch>
            <a:fillRect/>
          </a:stretch>
        </p:blipFill>
        <p:spPr>
          <a:xfrm>
            <a:off x="3800499" y="265861"/>
            <a:ext cx="2876951" cy="1838582"/>
          </a:xfrm>
          <a:prstGeom prst="rect">
            <a:avLst/>
          </a:prstGeom>
        </p:spPr>
      </p:pic>
      <p:pic>
        <p:nvPicPr>
          <p:cNvPr id="9" name="Imagen 8">
            <a:extLst>
              <a:ext uri="{FF2B5EF4-FFF2-40B4-BE49-F238E27FC236}">
                <a16:creationId xmlns:a16="http://schemas.microsoft.com/office/drawing/2014/main" id="{3A736E74-8A66-3F3E-2287-9778C1E9A5CD}"/>
              </a:ext>
            </a:extLst>
          </p:cNvPr>
          <p:cNvPicPr>
            <a:picLocks noChangeAspect="1"/>
          </p:cNvPicPr>
          <p:nvPr/>
        </p:nvPicPr>
        <p:blipFill>
          <a:blip r:embed="rId4"/>
          <a:stretch>
            <a:fillRect/>
          </a:stretch>
        </p:blipFill>
        <p:spPr>
          <a:xfrm>
            <a:off x="3602805" y="2662503"/>
            <a:ext cx="3788143" cy="1358168"/>
          </a:xfrm>
          <a:prstGeom prst="rect">
            <a:avLst/>
          </a:prstGeom>
        </p:spPr>
      </p:pic>
      <p:pic>
        <p:nvPicPr>
          <p:cNvPr id="11" name="Imagen 10">
            <a:extLst>
              <a:ext uri="{FF2B5EF4-FFF2-40B4-BE49-F238E27FC236}">
                <a16:creationId xmlns:a16="http://schemas.microsoft.com/office/drawing/2014/main" id="{CE307FF2-ECDE-0D00-5E2A-5F1AD9C8C3D2}"/>
              </a:ext>
            </a:extLst>
          </p:cNvPr>
          <p:cNvPicPr>
            <a:picLocks noChangeAspect="1"/>
          </p:cNvPicPr>
          <p:nvPr/>
        </p:nvPicPr>
        <p:blipFill>
          <a:blip r:embed="rId5"/>
          <a:stretch>
            <a:fillRect/>
          </a:stretch>
        </p:blipFill>
        <p:spPr>
          <a:xfrm>
            <a:off x="3602805" y="4681228"/>
            <a:ext cx="3445582" cy="1483864"/>
          </a:xfrm>
          <a:prstGeom prst="rect">
            <a:avLst/>
          </a:prstGeom>
        </p:spPr>
      </p:pic>
      <p:pic>
        <p:nvPicPr>
          <p:cNvPr id="13" name="Imagen 12">
            <a:extLst>
              <a:ext uri="{FF2B5EF4-FFF2-40B4-BE49-F238E27FC236}">
                <a16:creationId xmlns:a16="http://schemas.microsoft.com/office/drawing/2014/main" id="{07F6DC3F-E16E-9F4C-DA50-58B4F1E1C74A}"/>
              </a:ext>
            </a:extLst>
          </p:cNvPr>
          <p:cNvPicPr>
            <a:picLocks noChangeAspect="1"/>
          </p:cNvPicPr>
          <p:nvPr/>
        </p:nvPicPr>
        <p:blipFill>
          <a:blip r:embed="rId6"/>
          <a:stretch>
            <a:fillRect/>
          </a:stretch>
        </p:blipFill>
        <p:spPr>
          <a:xfrm>
            <a:off x="7644911" y="186414"/>
            <a:ext cx="4324954" cy="2343477"/>
          </a:xfrm>
          <a:prstGeom prst="rect">
            <a:avLst/>
          </a:prstGeom>
        </p:spPr>
      </p:pic>
      <p:pic>
        <p:nvPicPr>
          <p:cNvPr id="15" name="Imagen 14">
            <a:extLst>
              <a:ext uri="{FF2B5EF4-FFF2-40B4-BE49-F238E27FC236}">
                <a16:creationId xmlns:a16="http://schemas.microsoft.com/office/drawing/2014/main" id="{C07A6734-DCBC-6746-1D5A-75266B555975}"/>
              </a:ext>
            </a:extLst>
          </p:cNvPr>
          <p:cNvPicPr>
            <a:picLocks noChangeAspect="1"/>
          </p:cNvPicPr>
          <p:nvPr/>
        </p:nvPicPr>
        <p:blipFill>
          <a:blip r:embed="rId7"/>
          <a:stretch>
            <a:fillRect/>
          </a:stretch>
        </p:blipFill>
        <p:spPr>
          <a:xfrm>
            <a:off x="7916411" y="2662503"/>
            <a:ext cx="3781953" cy="2191056"/>
          </a:xfrm>
          <a:prstGeom prst="rect">
            <a:avLst/>
          </a:prstGeom>
        </p:spPr>
      </p:pic>
      <p:pic>
        <p:nvPicPr>
          <p:cNvPr id="17" name="Imagen 16">
            <a:extLst>
              <a:ext uri="{FF2B5EF4-FFF2-40B4-BE49-F238E27FC236}">
                <a16:creationId xmlns:a16="http://schemas.microsoft.com/office/drawing/2014/main" id="{9174D471-A829-3042-EDAD-1C98974A7AEC}"/>
              </a:ext>
            </a:extLst>
          </p:cNvPr>
          <p:cNvPicPr>
            <a:picLocks noChangeAspect="1"/>
          </p:cNvPicPr>
          <p:nvPr/>
        </p:nvPicPr>
        <p:blipFill>
          <a:blip r:embed="rId8"/>
          <a:stretch>
            <a:fillRect/>
          </a:stretch>
        </p:blipFill>
        <p:spPr>
          <a:xfrm>
            <a:off x="7302349" y="5293207"/>
            <a:ext cx="3277057" cy="1124107"/>
          </a:xfrm>
          <a:prstGeom prst="rect">
            <a:avLst/>
          </a:prstGeom>
        </p:spPr>
      </p:pic>
    </p:spTree>
    <p:extLst>
      <p:ext uri="{BB962C8B-B14F-4D97-AF65-F5344CB8AC3E}">
        <p14:creationId xmlns:p14="http://schemas.microsoft.com/office/powerpoint/2010/main" val="2841699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5164393-4A9F-1826-162E-8814CCCB1473}"/>
              </a:ext>
            </a:extLst>
          </p:cNvPr>
          <p:cNvSpPr>
            <a:spLocks noGrp="1"/>
          </p:cNvSpPr>
          <p:nvPr>
            <p:ph idx="1"/>
          </p:nvPr>
        </p:nvSpPr>
        <p:spPr>
          <a:xfrm>
            <a:off x="461681" y="373343"/>
            <a:ext cx="11210365" cy="6067798"/>
          </a:xfrm>
        </p:spPr>
        <p:txBody>
          <a:bodyPr>
            <a:normAutofit fontScale="70000" lnSpcReduction="20000"/>
          </a:bodyPr>
          <a:lstStyle/>
          <a:p>
            <a:pPr algn="just"/>
            <a:r>
              <a:rPr lang="es-MX" b="1" i="0" dirty="0">
                <a:solidFill>
                  <a:srgbClr val="1F1F1F"/>
                </a:solidFill>
                <a:effectLst/>
                <a:latin typeface="unset"/>
              </a:rPr>
              <a:t>Contenido del curso</a:t>
            </a:r>
            <a:endParaRPr lang="es-MX" b="1" i="0" dirty="0">
              <a:solidFill>
                <a:srgbClr val="1F1F1F"/>
              </a:solidFill>
              <a:effectLst/>
              <a:latin typeface="var(--cds-font-family-source-sans-pro)"/>
            </a:endParaRPr>
          </a:p>
          <a:p>
            <a:pPr marL="0" indent="0" algn="just">
              <a:buNone/>
            </a:pPr>
            <a:r>
              <a:rPr lang="es-MX" b="0" i="0" dirty="0">
                <a:solidFill>
                  <a:srgbClr val="1F1F1F"/>
                </a:solidFill>
                <a:effectLst/>
                <a:latin typeface="var(--cds-font-family-source-sans-pro)"/>
              </a:rPr>
              <a:t>Curso 6: Comparte datos a través del arte de la visualización</a:t>
            </a:r>
          </a:p>
          <a:p>
            <a:pPr algn="just">
              <a:buFont typeface="+mj-lt"/>
              <a:buAutoNum type="arabicPeriod"/>
            </a:pPr>
            <a:r>
              <a:rPr lang="es-MX" b="1" i="0" dirty="0">
                <a:solidFill>
                  <a:srgbClr val="1F1F1F"/>
                </a:solidFill>
                <a:effectLst/>
                <a:latin typeface="unset"/>
              </a:rPr>
              <a:t>Visualización de </a:t>
            </a:r>
            <a:r>
              <a:rPr lang="es-MX" b="1" i="0" dirty="0" err="1">
                <a:solidFill>
                  <a:srgbClr val="1F1F1F"/>
                </a:solidFill>
                <a:effectLst/>
                <a:latin typeface="unset"/>
              </a:rPr>
              <a:t>datos:</a:t>
            </a:r>
            <a:r>
              <a:rPr lang="es-MX" b="0" i="0" dirty="0" err="1">
                <a:solidFill>
                  <a:srgbClr val="1F1F1F"/>
                </a:solidFill>
                <a:effectLst/>
                <a:latin typeface="var(--cds-font-family-source-sans-pro)"/>
              </a:rPr>
              <a:t>La</a:t>
            </a:r>
            <a:r>
              <a:rPr lang="es-MX" b="0" i="0" dirty="0">
                <a:solidFill>
                  <a:srgbClr val="1F1F1F"/>
                </a:solidFill>
                <a:effectLst/>
                <a:latin typeface="var(--cds-font-family-source-sans-pro)"/>
              </a:rPr>
              <a:t> visualización de datos en muchos sentidos es la culminación del proceso de análisis de datos. En esta parte del curso, se te presentarán los conceptos involucrados en la visualización de datos. Aprenderás sobre </a:t>
            </a:r>
            <a:r>
              <a:rPr lang="es-MX" b="0" i="0" dirty="0">
                <a:solidFill>
                  <a:schemeClr val="accent4">
                    <a:lumMod val="60000"/>
                    <a:lumOff val="40000"/>
                  </a:schemeClr>
                </a:solidFill>
                <a:effectLst/>
                <a:latin typeface="var(--cds-font-family-source-sans-pro)"/>
              </a:rPr>
              <a:t>accesibilidad, la metodología </a:t>
            </a:r>
            <a:r>
              <a:rPr lang="es-MX" b="0" i="1" dirty="0" err="1">
                <a:solidFill>
                  <a:schemeClr val="accent4">
                    <a:lumMod val="60000"/>
                    <a:lumOff val="40000"/>
                  </a:schemeClr>
                </a:solidFill>
                <a:effectLst/>
                <a:latin typeface="var(--cds-font-family-source-sans-pro)"/>
              </a:rPr>
              <a:t>Design</a:t>
            </a:r>
            <a:r>
              <a:rPr lang="es-MX" b="0" i="1" dirty="0">
                <a:solidFill>
                  <a:schemeClr val="accent4">
                    <a:lumMod val="60000"/>
                    <a:lumOff val="40000"/>
                  </a:schemeClr>
                </a:solidFill>
                <a:effectLst/>
                <a:latin typeface="var(--cds-font-family-source-sans-pro)"/>
              </a:rPr>
              <a:t> </a:t>
            </a:r>
            <a:r>
              <a:rPr lang="es-MX" b="0" i="1" dirty="0" err="1">
                <a:solidFill>
                  <a:schemeClr val="accent4">
                    <a:lumMod val="60000"/>
                    <a:lumOff val="40000"/>
                  </a:schemeClr>
                </a:solidFill>
                <a:effectLst/>
                <a:latin typeface="var(--cds-font-family-source-sans-pro)"/>
              </a:rPr>
              <a:t>Thinking</a:t>
            </a:r>
            <a:r>
              <a:rPr lang="es-MX" b="0" i="0" dirty="0">
                <a:solidFill>
                  <a:schemeClr val="accent4">
                    <a:lumMod val="60000"/>
                    <a:lumOff val="40000"/>
                  </a:schemeClr>
                </a:solidFill>
                <a:effectLst/>
                <a:latin typeface="var(--cds-font-family-source-sans-pro)"/>
              </a:rPr>
              <a:t> </a:t>
            </a:r>
            <a:r>
              <a:rPr lang="es-MX" b="0" i="0" dirty="0">
                <a:solidFill>
                  <a:srgbClr val="1F1F1F"/>
                </a:solidFill>
                <a:effectLst/>
                <a:latin typeface="var(--cds-font-family-source-sans-pro)"/>
              </a:rPr>
              <a:t>y otros factores que tienen un rol en la visualización de los datos de tu análisis.</a:t>
            </a:r>
          </a:p>
          <a:p>
            <a:pPr algn="just">
              <a:buFont typeface="+mj-lt"/>
              <a:buAutoNum type="arabicPeriod"/>
            </a:pPr>
            <a:r>
              <a:rPr lang="es-MX" b="1" i="0" dirty="0">
                <a:solidFill>
                  <a:srgbClr val="1F1F1F"/>
                </a:solidFill>
                <a:effectLst/>
                <a:latin typeface="unset"/>
              </a:rPr>
              <a:t>Visualizaciones de datos con </a:t>
            </a:r>
            <a:r>
              <a:rPr lang="es-MX" b="1" i="0" dirty="0" err="1">
                <a:solidFill>
                  <a:schemeClr val="accent4">
                    <a:lumMod val="60000"/>
                    <a:lumOff val="40000"/>
                  </a:schemeClr>
                </a:solidFill>
                <a:effectLst/>
                <a:latin typeface="unset"/>
              </a:rPr>
              <a:t>Tableau</a:t>
            </a:r>
            <a:r>
              <a:rPr lang="es-MX" b="1" i="0" dirty="0" err="1">
                <a:solidFill>
                  <a:srgbClr val="1F1F1F"/>
                </a:solidFill>
                <a:effectLst/>
                <a:latin typeface="unset"/>
              </a:rPr>
              <a:t>:</a:t>
            </a:r>
            <a:r>
              <a:rPr lang="es-MX" b="0" i="0" dirty="0" err="1">
                <a:solidFill>
                  <a:srgbClr val="1F1F1F"/>
                </a:solidFill>
                <a:effectLst/>
                <a:latin typeface="var(--cds-font-family-source-sans-pro)"/>
              </a:rPr>
              <a:t>Tableau</a:t>
            </a:r>
            <a:r>
              <a:rPr lang="es-MX" b="0" i="0" dirty="0">
                <a:solidFill>
                  <a:srgbClr val="1F1F1F"/>
                </a:solidFill>
                <a:effectLst/>
                <a:latin typeface="var(--cds-font-family-source-sans-pro)"/>
              </a:rPr>
              <a:t> es una herramienta que puede ayudar a los analistas a crear visualizaciones de datos eficaces. En esta parte del curso, aprenderás todo lo que hay que saber acerca de </a:t>
            </a:r>
            <a:r>
              <a:rPr lang="es-MX" b="0" i="0" dirty="0" err="1">
                <a:solidFill>
                  <a:srgbClr val="1F1F1F"/>
                </a:solidFill>
                <a:effectLst/>
                <a:latin typeface="var(--cds-font-family-source-sans-pro)"/>
              </a:rPr>
              <a:t>Tableau</a:t>
            </a:r>
            <a:r>
              <a:rPr lang="es-MX" b="0" i="0" dirty="0">
                <a:solidFill>
                  <a:srgbClr val="1F1F1F"/>
                </a:solidFill>
                <a:effectLst/>
                <a:latin typeface="var(--cds-font-family-source-sans-pro)"/>
              </a:rPr>
              <a:t> y sus usos. Además, explorarás la importancia de la creatividad y la claridad al visualizar tus conclusiones correctamente.</a:t>
            </a:r>
          </a:p>
          <a:p>
            <a:pPr algn="just">
              <a:buFont typeface="+mj-lt"/>
              <a:buAutoNum type="arabicPeriod"/>
            </a:pPr>
            <a:r>
              <a:rPr lang="es-MX" b="1" i="0" dirty="0">
                <a:solidFill>
                  <a:srgbClr val="1F1F1F"/>
                </a:solidFill>
                <a:effectLst/>
                <a:latin typeface="unset"/>
              </a:rPr>
              <a:t>Historias acerca de tus </a:t>
            </a:r>
            <a:r>
              <a:rPr lang="es-MX" b="1" i="0" dirty="0" err="1">
                <a:solidFill>
                  <a:srgbClr val="1F1F1F"/>
                </a:solidFill>
                <a:effectLst/>
                <a:latin typeface="unset"/>
              </a:rPr>
              <a:t>datos:</a:t>
            </a:r>
            <a:r>
              <a:rPr lang="es-MX" b="0" i="0" dirty="0" err="1">
                <a:solidFill>
                  <a:srgbClr val="1F1F1F"/>
                </a:solidFill>
                <a:effectLst/>
                <a:latin typeface="var(--cds-font-family-source-sans-pro)"/>
              </a:rPr>
              <a:t>Conectar</a:t>
            </a:r>
            <a:r>
              <a:rPr lang="es-MX" b="0" i="0" dirty="0">
                <a:solidFill>
                  <a:srgbClr val="1F1F1F"/>
                </a:solidFill>
                <a:effectLst/>
                <a:latin typeface="var(--cds-font-family-source-sans-pro)"/>
              </a:rPr>
              <a:t> tu objetivo con tus datos mediante conclusiones es un elemento esencial para la buena narración de datos. En esta parte del curso, aprenderás sobre</a:t>
            </a:r>
            <a:r>
              <a:rPr lang="es-MX" b="0" i="0" dirty="0">
                <a:solidFill>
                  <a:schemeClr val="accent4">
                    <a:lumMod val="60000"/>
                    <a:lumOff val="40000"/>
                  </a:schemeClr>
                </a:solidFill>
                <a:effectLst/>
                <a:latin typeface="var(--cds-font-family-source-sans-pro)"/>
              </a:rPr>
              <a:t> historias basadas en datos y sus atributos.</a:t>
            </a:r>
            <a:r>
              <a:rPr lang="es-MX" b="0" i="0" dirty="0">
                <a:solidFill>
                  <a:srgbClr val="1F1F1F"/>
                </a:solidFill>
                <a:effectLst/>
                <a:latin typeface="var(--cds-font-family-source-sans-pro)"/>
              </a:rPr>
              <a:t> Además, lograrás comprender cómo usar </a:t>
            </a:r>
            <a:r>
              <a:rPr lang="es-MX" b="0" i="0" dirty="0" err="1">
                <a:solidFill>
                  <a:srgbClr val="1F1F1F"/>
                </a:solidFill>
                <a:effectLst/>
                <a:latin typeface="var(--cds-font-family-source-sans-pro)"/>
              </a:rPr>
              <a:t>Tableau</a:t>
            </a:r>
            <a:r>
              <a:rPr lang="es-MX" b="0" i="0" dirty="0">
                <a:solidFill>
                  <a:srgbClr val="1F1F1F"/>
                </a:solidFill>
                <a:effectLst/>
                <a:latin typeface="var(--cds-font-family-source-sans-pro)"/>
              </a:rPr>
              <a:t> para crear paneles y filtros de paneles.</a:t>
            </a:r>
          </a:p>
          <a:p>
            <a:pPr algn="just">
              <a:buFont typeface="+mj-lt"/>
              <a:buAutoNum type="arabicPeriod"/>
            </a:pPr>
            <a:r>
              <a:rPr lang="es-MX" b="1" i="0" dirty="0">
                <a:solidFill>
                  <a:srgbClr val="1F1F1F"/>
                </a:solidFill>
                <a:effectLst/>
                <a:latin typeface="unset"/>
              </a:rPr>
              <a:t>Desarrollo de presentaciones y presentaciones de </a:t>
            </a:r>
            <a:r>
              <a:rPr lang="es-MX" b="1" i="0" dirty="0" err="1">
                <a:solidFill>
                  <a:srgbClr val="1F1F1F"/>
                </a:solidFill>
                <a:effectLst/>
                <a:latin typeface="unset"/>
              </a:rPr>
              <a:t>diapositivas:</a:t>
            </a:r>
            <a:r>
              <a:rPr lang="es-MX" b="0" i="0" dirty="0" err="1">
                <a:solidFill>
                  <a:srgbClr val="1F1F1F"/>
                </a:solidFill>
                <a:effectLst/>
                <a:latin typeface="var(--cds-font-family-source-sans-pro)"/>
              </a:rPr>
              <a:t>En</a:t>
            </a:r>
            <a:r>
              <a:rPr lang="es-MX" b="0" i="0" dirty="0">
                <a:solidFill>
                  <a:srgbClr val="1F1F1F"/>
                </a:solidFill>
                <a:effectLst/>
                <a:latin typeface="var(--cds-font-family-source-sans-pro)"/>
              </a:rPr>
              <a:t> esta parte del curso, descubrirás cómo realizar una presentación eficaz sobre tu análisis de datos. Analizarás todos los aspectos de tu análisis al crear una presentación y aprenderás a usar múltiples fuentes de datos en las visualizaciones de datos que compartirás. Asimismo, aprenderás a anticipar potenciales limitaciones y preguntas que podrían surgir y cómo brindar respuestas útiles a los interesados.</a:t>
            </a:r>
          </a:p>
          <a:p>
            <a:pPr algn="just">
              <a:buFont typeface="+mj-lt"/>
              <a:buAutoNum type="arabicPeriod"/>
            </a:pPr>
            <a:r>
              <a:rPr lang="es-MX" b="1" i="0" dirty="0">
                <a:solidFill>
                  <a:srgbClr val="1F1F1F"/>
                </a:solidFill>
                <a:effectLst/>
                <a:latin typeface="unset"/>
              </a:rPr>
              <a:t>Desafío del </a:t>
            </a:r>
            <a:r>
              <a:rPr lang="es-MX" b="1" i="0" dirty="0" err="1">
                <a:solidFill>
                  <a:srgbClr val="1F1F1F"/>
                </a:solidFill>
                <a:effectLst/>
                <a:latin typeface="unset"/>
              </a:rPr>
              <a:t>curso:</a:t>
            </a:r>
            <a:r>
              <a:rPr lang="es-MX" b="0" i="0" dirty="0" err="1">
                <a:solidFill>
                  <a:srgbClr val="1F1F1F"/>
                </a:solidFill>
                <a:effectLst/>
                <a:latin typeface="var(--cds-font-family-source-sans-pro)"/>
              </a:rPr>
              <a:t>Al</a:t>
            </a:r>
            <a:r>
              <a:rPr lang="es-MX" b="0" i="0" dirty="0">
                <a:solidFill>
                  <a:srgbClr val="1F1F1F"/>
                </a:solidFill>
                <a:effectLst/>
                <a:latin typeface="var(--cds-font-family-source-sans-pro)"/>
              </a:rPr>
              <a:t> final de este curso, podrás poner en práctica todo lo que has aprendido con el Desafío del curso. En el Desafío del curso se te harán preguntas sobre los principios clave que aprendiste y luego tendrás la oportunidad de aplicar esos principios en dos escenarios.</a:t>
            </a:r>
          </a:p>
          <a:p>
            <a:pPr marL="0" indent="0" algn="just">
              <a:buNone/>
            </a:pPr>
            <a:endParaRPr lang="es-MX" dirty="0"/>
          </a:p>
        </p:txBody>
      </p:sp>
    </p:spTree>
    <p:extLst>
      <p:ext uri="{BB962C8B-B14F-4D97-AF65-F5344CB8AC3E}">
        <p14:creationId xmlns:p14="http://schemas.microsoft.com/office/powerpoint/2010/main" val="682254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B0E2164-5D97-F2F9-1BA4-084A4402AC50}"/>
              </a:ext>
            </a:extLst>
          </p:cNvPr>
          <p:cNvSpPr>
            <a:spLocks noGrp="1"/>
          </p:cNvSpPr>
          <p:nvPr>
            <p:ph idx="1"/>
          </p:nvPr>
        </p:nvSpPr>
        <p:spPr>
          <a:xfrm>
            <a:off x="582706" y="400237"/>
            <a:ext cx="3612776" cy="3862480"/>
          </a:xfrm>
        </p:spPr>
        <p:txBody>
          <a:bodyPr>
            <a:normAutofit/>
          </a:bodyPr>
          <a:lstStyle/>
          <a:p>
            <a:r>
              <a:rPr lang="es-MX" sz="2400" dirty="0"/>
              <a:t>Data </a:t>
            </a:r>
            <a:r>
              <a:rPr lang="es-MX" sz="2400" dirty="0" err="1"/>
              <a:t>analitycs</a:t>
            </a:r>
            <a:r>
              <a:rPr lang="es-MX" sz="2400" dirty="0"/>
              <a:t> </a:t>
            </a:r>
            <a:r>
              <a:rPr lang="es-MX" sz="2400" dirty="0" err="1"/>
              <a:t>collction</a:t>
            </a:r>
            <a:r>
              <a:rPr lang="es-MX" sz="2400" dirty="0"/>
              <a:t>, and </a:t>
            </a:r>
            <a:r>
              <a:rPr lang="es-MX" sz="2400" dirty="0" err="1"/>
              <a:t>analysis</a:t>
            </a:r>
            <a:r>
              <a:rPr lang="es-MX" sz="2400" dirty="0"/>
              <a:t> and </a:t>
            </a:r>
            <a:r>
              <a:rPr lang="es-MX" sz="2400" dirty="0" err="1"/>
              <a:t>then</a:t>
            </a:r>
            <a:r>
              <a:rPr lang="es-MX" sz="2400" dirty="0"/>
              <a:t> use </a:t>
            </a:r>
            <a:r>
              <a:rPr lang="es-MX" sz="2400" dirty="0" err="1"/>
              <a:t>of</a:t>
            </a:r>
            <a:r>
              <a:rPr lang="es-MX" sz="2400" dirty="0"/>
              <a:t> data </a:t>
            </a:r>
            <a:r>
              <a:rPr lang="es-MX" sz="2400" dirty="0" err="1"/>
              <a:t>to</a:t>
            </a:r>
            <a:r>
              <a:rPr lang="es-MX" sz="2400" dirty="0"/>
              <a:t> </a:t>
            </a:r>
            <a:r>
              <a:rPr lang="es-MX" sz="2400" dirty="0" err="1"/>
              <a:t>tell</a:t>
            </a:r>
            <a:r>
              <a:rPr lang="es-MX" sz="2400" dirty="0"/>
              <a:t> </a:t>
            </a:r>
            <a:r>
              <a:rPr lang="es-MX" sz="2400" dirty="0" err="1"/>
              <a:t>stories</a:t>
            </a:r>
            <a:r>
              <a:rPr lang="es-MX" sz="2400" dirty="0"/>
              <a:t>, </a:t>
            </a:r>
            <a:r>
              <a:rPr lang="es-MX" sz="2400" dirty="0" err="1"/>
              <a:t>using</a:t>
            </a:r>
            <a:r>
              <a:rPr lang="es-MX" sz="2400" dirty="0"/>
              <a:t> charts and </a:t>
            </a:r>
            <a:r>
              <a:rPr lang="es-MX" sz="2400" dirty="0" err="1"/>
              <a:t>visualizations</a:t>
            </a:r>
            <a:r>
              <a:rPr lang="es-MX" sz="2400" dirty="0"/>
              <a:t>, so </a:t>
            </a:r>
            <a:r>
              <a:rPr lang="es-MX" sz="2400" dirty="0" err="1"/>
              <a:t>that</a:t>
            </a:r>
            <a:r>
              <a:rPr lang="es-MX" sz="2400" dirty="0"/>
              <a:t> </a:t>
            </a:r>
            <a:r>
              <a:rPr lang="es-MX" sz="2400" dirty="0" err="1"/>
              <a:t>bussinesses</a:t>
            </a:r>
            <a:r>
              <a:rPr lang="es-MX" sz="2400" dirty="0"/>
              <a:t> can </a:t>
            </a:r>
            <a:r>
              <a:rPr lang="es-MX" sz="2400" dirty="0" err="1"/>
              <a:t>make</a:t>
            </a:r>
            <a:r>
              <a:rPr lang="es-MX" sz="2400" dirty="0"/>
              <a:t> </a:t>
            </a:r>
            <a:r>
              <a:rPr lang="es-MX" sz="2400" dirty="0" err="1"/>
              <a:t>better</a:t>
            </a:r>
            <a:r>
              <a:rPr lang="es-MX" sz="2400" dirty="0"/>
              <a:t> </a:t>
            </a:r>
            <a:r>
              <a:rPr lang="es-MX" sz="2400" dirty="0" err="1"/>
              <a:t>decisions</a:t>
            </a:r>
            <a:endParaRPr lang="es-MX" sz="2400" dirty="0"/>
          </a:p>
        </p:txBody>
      </p:sp>
      <p:pic>
        <p:nvPicPr>
          <p:cNvPr id="5" name="Imagen 4">
            <a:extLst>
              <a:ext uri="{FF2B5EF4-FFF2-40B4-BE49-F238E27FC236}">
                <a16:creationId xmlns:a16="http://schemas.microsoft.com/office/drawing/2014/main" id="{6508BE75-371F-CA0C-E133-A6387D18D995}"/>
              </a:ext>
            </a:extLst>
          </p:cNvPr>
          <p:cNvPicPr>
            <a:picLocks noChangeAspect="1"/>
          </p:cNvPicPr>
          <p:nvPr/>
        </p:nvPicPr>
        <p:blipFill>
          <a:blip r:embed="rId2"/>
          <a:stretch>
            <a:fillRect/>
          </a:stretch>
        </p:blipFill>
        <p:spPr>
          <a:xfrm>
            <a:off x="6096000" y="400237"/>
            <a:ext cx="5365376" cy="2225637"/>
          </a:xfrm>
          <a:prstGeom prst="rect">
            <a:avLst/>
          </a:prstGeom>
        </p:spPr>
      </p:pic>
      <p:pic>
        <p:nvPicPr>
          <p:cNvPr id="7" name="Imagen 6">
            <a:extLst>
              <a:ext uri="{FF2B5EF4-FFF2-40B4-BE49-F238E27FC236}">
                <a16:creationId xmlns:a16="http://schemas.microsoft.com/office/drawing/2014/main" id="{B63E9557-E83E-66F0-A585-44145876595F}"/>
              </a:ext>
            </a:extLst>
          </p:cNvPr>
          <p:cNvPicPr>
            <a:picLocks noChangeAspect="1"/>
          </p:cNvPicPr>
          <p:nvPr/>
        </p:nvPicPr>
        <p:blipFill>
          <a:blip r:embed="rId3"/>
          <a:stretch>
            <a:fillRect/>
          </a:stretch>
        </p:blipFill>
        <p:spPr>
          <a:xfrm>
            <a:off x="1421722" y="3692951"/>
            <a:ext cx="8003632" cy="2134302"/>
          </a:xfrm>
          <a:prstGeom prst="rect">
            <a:avLst/>
          </a:prstGeom>
        </p:spPr>
      </p:pic>
    </p:spTree>
    <p:extLst>
      <p:ext uri="{BB962C8B-B14F-4D97-AF65-F5344CB8AC3E}">
        <p14:creationId xmlns:p14="http://schemas.microsoft.com/office/powerpoint/2010/main" val="2468914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4BCBA72-8A9F-F7FD-6BE3-5D2C5869359C}"/>
              </a:ext>
            </a:extLst>
          </p:cNvPr>
          <p:cNvPicPr>
            <a:picLocks noChangeAspect="1"/>
          </p:cNvPicPr>
          <p:nvPr/>
        </p:nvPicPr>
        <p:blipFill>
          <a:blip r:embed="rId2"/>
          <a:stretch>
            <a:fillRect/>
          </a:stretch>
        </p:blipFill>
        <p:spPr>
          <a:xfrm>
            <a:off x="627529" y="690350"/>
            <a:ext cx="6642437" cy="1288026"/>
          </a:xfrm>
          <a:prstGeom prst="rect">
            <a:avLst/>
          </a:prstGeom>
        </p:spPr>
      </p:pic>
      <p:sp>
        <p:nvSpPr>
          <p:cNvPr id="6" name="CuadroTexto 5">
            <a:extLst>
              <a:ext uri="{FF2B5EF4-FFF2-40B4-BE49-F238E27FC236}">
                <a16:creationId xmlns:a16="http://schemas.microsoft.com/office/drawing/2014/main" id="{AF0E384C-874D-B262-18EB-7AD3B0BA10B7}"/>
              </a:ext>
            </a:extLst>
          </p:cNvPr>
          <p:cNvSpPr txBox="1"/>
          <p:nvPr/>
        </p:nvSpPr>
        <p:spPr>
          <a:xfrm>
            <a:off x="8202705" y="690350"/>
            <a:ext cx="3213848" cy="2031325"/>
          </a:xfrm>
          <a:prstGeom prst="rect">
            <a:avLst/>
          </a:prstGeom>
          <a:noFill/>
        </p:spPr>
        <p:txBody>
          <a:bodyPr wrap="square" rtlCol="0">
            <a:spAutoFit/>
          </a:bodyPr>
          <a:lstStyle/>
          <a:p>
            <a:pPr marL="285750" indent="-285750">
              <a:buFont typeface="Arial" panose="020B0604020202020204" pitchFamily="34" charset="0"/>
              <a:buChar char="•"/>
            </a:pPr>
            <a:r>
              <a:rPr lang="es-MX" dirty="0" err="1"/>
              <a:t>First</a:t>
            </a:r>
            <a:r>
              <a:rPr lang="es-MX" dirty="0"/>
              <a:t> </a:t>
            </a:r>
          </a:p>
          <a:p>
            <a:pPr marL="285750" indent="-285750">
              <a:buFont typeface="Arial" panose="020B0604020202020204" pitchFamily="34" charset="0"/>
              <a:buChar char="•"/>
            </a:pPr>
            <a:r>
              <a:rPr lang="es-MX" dirty="0"/>
              <a:t>5 </a:t>
            </a:r>
            <a:r>
              <a:rPr lang="es-MX" dirty="0" err="1"/>
              <a:t>seconds</a:t>
            </a:r>
            <a:r>
              <a:rPr lang="es-MX" dirty="0"/>
              <a:t> </a:t>
            </a:r>
            <a:r>
              <a:rPr lang="es-MX" dirty="0" err="1"/>
              <a:t>attention</a:t>
            </a:r>
            <a:endParaRPr lang="es-MX" dirty="0"/>
          </a:p>
          <a:p>
            <a:pPr marL="285750" indent="-285750">
              <a:buFont typeface="Arial" panose="020B0604020202020204" pitchFamily="34" charset="0"/>
              <a:buChar char="•"/>
            </a:pPr>
            <a:r>
              <a:rPr lang="es-MX" dirty="0"/>
              <a:t>Clear and </a:t>
            </a:r>
            <a:r>
              <a:rPr lang="es-MX" dirty="0" err="1"/>
              <a:t>easy</a:t>
            </a:r>
            <a:r>
              <a:rPr lang="es-MX" dirty="0"/>
              <a:t> </a:t>
            </a:r>
            <a:r>
              <a:rPr lang="es-MX" dirty="0" err="1"/>
              <a:t>to</a:t>
            </a:r>
            <a:r>
              <a:rPr lang="es-MX" dirty="0"/>
              <a:t> </a:t>
            </a:r>
            <a:r>
              <a:rPr lang="es-MX" dirty="0" err="1"/>
              <a:t>follow</a:t>
            </a:r>
            <a:endParaRPr lang="es-MX" dirty="0"/>
          </a:p>
          <a:p>
            <a:pPr marL="285750" indent="-285750">
              <a:buFont typeface="Arial" panose="020B0604020202020204" pitchFamily="34" charset="0"/>
              <a:buChar char="•"/>
            </a:pPr>
            <a:r>
              <a:rPr lang="es-MX" dirty="0"/>
              <a:t>+ 5 </a:t>
            </a:r>
            <a:r>
              <a:rPr lang="es-MX" dirty="0" err="1"/>
              <a:t>seconds</a:t>
            </a:r>
            <a:r>
              <a:rPr lang="es-MX" dirty="0"/>
              <a:t> </a:t>
            </a:r>
            <a:r>
              <a:rPr lang="es-MX" dirty="0" err="1"/>
              <a:t>they</a:t>
            </a:r>
            <a:r>
              <a:rPr lang="es-MX" dirty="0"/>
              <a:t> </a:t>
            </a:r>
            <a:r>
              <a:rPr lang="es-MX" dirty="0" err="1"/>
              <a:t>should</a:t>
            </a:r>
            <a:r>
              <a:rPr lang="es-MX" dirty="0"/>
              <a:t> </a:t>
            </a:r>
            <a:r>
              <a:rPr lang="es-MX" dirty="0" err="1"/>
              <a:t>understand</a:t>
            </a:r>
            <a:r>
              <a:rPr lang="es-MX" dirty="0"/>
              <a:t> conclusión DV </a:t>
            </a:r>
            <a:r>
              <a:rPr lang="es-MX" dirty="0" err="1"/>
              <a:t>is</a:t>
            </a:r>
            <a:r>
              <a:rPr lang="es-MX" dirty="0"/>
              <a:t> </a:t>
            </a:r>
            <a:r>
              <a:rPr lang="es-MX" dirty="0" err="1"/>
              <a:t>making</a:t>
            </a:r>
            <a:endParaRPr lang="es-MX" dirty="0"/>
          </a:p>
          <a:p>
            <a:endParaRPr lang="es-MX" dirty="0"/>
          </a:p>
        </p:txBody>
      </p:sp>
    </p:spTree>
    <p:extLst>
      <p:ext uri="{BB962C8B-B14F-4D97-AF65-F5344CB8AC3E}">
        <p14:creationId xmlns:p14="http://schemas.microsoft.com/office/powerpoint/2010/main" val="239942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elebrating the Significance of Data Visualization | by Melis - Data  Detective | Medium">
            <a:extLst>
              <a:ext uri="{FF2B5EF4-FFF2-40B4-BE49-F238E27FC236}">
                <a16:creationId xmlns:a16="http://schemas.microsoft.com/office/drawing/2014/main" id="{B930BAD7-FE23-FD5D-F38B-0679903B515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4763" y="0"/>
            <a:ext cx="121840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80629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2209</TotalTime>
  <Words>377</Words>
  <Application>Microsoft Office PowerPoint</Application>
  <PresentationFormat>Panorámica</PresentationFormat>
  <Paragraphs>13</Paragraphs>
  <Slides>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Aptos</vt:lpstr>
      <vt:lpstr>Aptos Display</vt:lpstr>
      <vt:lpstr>Arial</vt:lpstr>
      <vt:lpstr>unset</vt:lpstr>
      <vt:lpstr>var(--cds-font-family-source-sans-pro)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Idelfonso Iturbe Nepomuceno</dc:creator>
  <cp:lastModifiedBy>Idelfonso Iturbe Nepomuceno</cp:lastModifiedBy>
  <cp:revision>13</cp:revision>
  <dcterms:created xsi:type="dcterms:W3CDTF">2024-10-31T16:43:01Z</dcterms:created>
  <dcterms:modified xsi:type="dcterms:W3CDTF">2024-11-02T15:32:22Z</dcterms:modified>
</cp:coreProperties>
</file>