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96"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0B0C53-12DB-138F-25DE-0A9C6C1F7226}"/>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8F7F7921-DD26-D789-8D9F-35601EFA7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9C2D1B7A-7ECB-FC16-8AEB-1B6FBDCD8B30}"/>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2A04F819-8832-7818-1573-B3B016029E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2AE32DB6-B01B-9B15-3AB1-D0957988DC44}"/>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26189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F1DF2-5099-A5EE-5A94-42A868127F3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E21C629-226B-9CA6-EF5A-07C072EB4D5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74DF200-F4F0-69BB-7E7F-2BA2DC0B139F}"/>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3E0D7A26-EA3D-AC82-E120-AC8548D65F5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1E626A83-AE4A-9D24-5A45-B9FBBCE4C90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028747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0BE4C45-9526-D1C9-34F8-3B9E22DD3C65}"/>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5E3EE86-AD46-76D5-95FF-C533B1CBD5E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78ED5B0-EE8E-A70F-2097-3F1DCBC5C18B}"/>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5FA404C4-E518-0C98-200B-532A5B4642D6}"/>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5F65449E-5107-AFD5-0591-2DA4F51D340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76426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8AD259-B252-467B-D2CE-C6B6A4FE1E12}"/>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7BD50438-61E4-E408-79C3-841B603645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88F3A34D-55EF-6BDE-1ED5-48D1BAC23364}"/>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29BA99D4-0C17-E97D-2F20-EA8C2694875C}"/>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3D7CAB45-672E-AF3D-A047-4342082004EF}"/>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44721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48FA9D-1112-884C-FEE5-1ABA23F89A90}"/>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18F8DAF6-6CE1-A139-CA84-43EC85B1804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0B5FE34-825E-A61E-631A-BDF765BDD287}"/>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86D54878-40BC-FFB5-F423-336BFDB632C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CA1DD46-B4D7-22C1-F16A-95A33521E6DB}"/>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47968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96D75E2-4A3D-C614-B80C-46F915D5C3E0}"/>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A3308FC2-E9CE-D900-E106-E2B95EF97A7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D051678C-268C-9030-66A6-43D281E35F4C}"/>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EF854DE8-1DA5-BE54-6319-10F60ADE0AA2}"/>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6" name="Marcador de pie de página 5">
            <a:extLst>
              <a:ext uri="{FF2B5EF4-FFF2-40B4-BE49-F238E27FC236}">
                <a16:creationId xmlns:a16="http://schemas.microsoft.com/office/drawing/2014/main" id="{1D09A6D2-FC93-5630-02FD-3FF484863255}"/>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4E273F3-5921-C58C-8E33-411012422349}"/>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0975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AC32C-31CA-0D0A-555F-97A75AA50B31}"/>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9A484AA-B56A-CFDB-CC61-65565E3299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1DC53B2B-6E38-E7EB-D7D1-076D79958786}"/>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2897D568-3119-9324-114D-1E2921202E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02680B-BC0E-E8FD-1CC7-FAA02EDB7553}"/>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1BE99493-D098-5EA4-C71E-525F120672BF}"/>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8" name="Marcador de pie de página 7">
            <a:extLst>
              <a:ext uri="{FF2B5EF4-FFF2-40B4-BE49-F238E27FC236}">
                <a16:creationId xmlns:a16="http://schemas.microsoft.com/office/drawing/2014/main" id="{D6BB5D9D-7B87-7E11-0C1F-401828C49FE9}"/>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9EC06B51-E9F3-87D0-6A56-50B5A87B7BCA}"/>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9223444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7A7C17-5815-630E-877A-EBFEBA247F08}"/>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5DBA8FAA-2D31-708C-024F-F9812F1CC716}"/>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4" name="Marcador de pie de página 3">
            <a:extLst>
              <a:ext uri="{FF2B5EF4-FFF2-40B4-BE49-F238E27FC236}">
                <a16:creationId xmlns:a16="http://schemas.microsoft.com/office/drawing/2014/main" id="{7BBBDEC8-B4B6-E4A7-0E8D-5A4A03F30AD6}"/>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4A64BEEC-A657-2F9D-23F8-1A94518E3515}"/>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1822057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FC2B124-EEFC-7F58-4D08-9BA7E7C11149}"/>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3" name="Marcador de pie de página 2">
            <a:extLst>
              <a:ext uri="{FF2B5EF4-FFF2-40B4-BE49-F238E27FC236}">
                <a16:creationId xmlns:a16="http://schemas.microsoft.com/office/drawing/2014/main" id="{837746F2-FA5E-BA97-7682-CF04694F5511}"/>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38F765A5-5147-FEC5-9ABF-E7AD3233F6B1}"/>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837173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A8CA61-3D7A-95B6-D754-DB18E72B63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FB26EB4-BA5B-68E0-8035-CEBD300F21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3836DF5B-6146-1909-68FA-DCDA64CD1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EC2B682-683A-7BF0-C4E3-E9945AD3E71A}"/>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6" name="Marcador de pie de página 5">
            <a:extLst>
              <a:ext uri="{FF2B5EF4-FFF2-40B4-BE49-F238E27FC236}">
                <a16:creationId xmlns:a16="http://schemas.microsoft.com/office/drawing/2014/main" id="{5E83C3A4-A21E-43CB-2365-77CF25F4343C}"/>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4CC73D14-495E-12BB-896A-3ADFE768BCCC}"/>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3007513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FA14F0-1DA4-5D90-C5BF-F0C4822FF16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A9BD921-363E-2C77-1EF5-E737EC891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ADDF671-1BAB-4969-9601-7D97655843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455C4F5-D94C-D636-68D1-630822C3DA0D}"/>
              </a:ext>
            </a:extLst>
          </p:cNvPr>
          <p:cNvSpPr>
            <a:spLocks noGrp="1"/>
          </p:cNvSpPr>
          <p:nvPr>
            <p:ph type="dt" sz="half" idx="10"/>
          </p:nvPr>
        </p:nvSpPr>
        <p:spPr/>
        <p:txBody>
          <a:bodyPr/>
          <a:lstStyle/>
          <a:p>
            <a:fld id="{11C87720-0156-4D51-B23E-EE6DF36ABC98}" type="datetimeFigureOut">
              <a:rPr lang="es-MX" smtClean="0"/>
              <a:t>13/02/2025</a:t>
            </a:fld>
            <a:endParaRPr lang="es-MX"/>
          </a:p>
        </p:txBody>
      </p:sp>
      <p:sp>
        <p:nvSpPr>
          <p:cNvPr id="6" name="Marcador de pie de página 5">
            <a:extLst>
              <a:ext uri="{FF2B5EF4-FFF2-40B4-BE49-F238E27FC236}">
                <a16:creationId xmlns:a16="http://schemas.microsoft.com/office/drawing/2014/main" id="{98BF63D5-69A8-E072-9834-F05DFC83FD03}"/>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E04EBE3-6945-E25A-848D-CF84A78A41B8}"/>
              </a:ext>
            </a:extLst>
          </p:cNvPr>
          <p:cNvSpPr>
            <a:spLocks noGrp="1"/>
          </p:cNvSpPr>
          <p:nvPr>
            <p:ph type="sldNum" sz="quarter" idx="12"/>
          </p:nvPr>
        </p:nvSpPr>
        <p:spPr/>
        <p:txBody>
          <a:bodyPr/>
          <a:lstStyle/>
          <a:p>
            <a:fld id="{20BBB8BF-41DF-4162-B591-C14FCE9E0DDA}" type="slidenum">
              <a:rPr lang="es-MX" smtClean="0"/>
              <a:t>‹Nº›</a:t>
            </a:fld>
            <a:endParaRPr lang="es-MX"/>
          </a:p>
        </p:txBody>
      </p:sp>
    </p:spTree>
    <p:extLst>
      <p:ext uri="{BB962C8B-B14F-4D97-AF65-F5344CB8AC3E}">
        <p14:creationId xmlns:p14="http://schemas.microsoft.com/office/powerpoint/2010/main" val="232068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B6DFF082-F716-C42D-9012-07A2EB5BA6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6FF9C66-B2C6-A546-6EFA-F38DC59D2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3BC900E5-91DB-3FE5-B40D-FA2525ECCC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1C87720-0156-4D51-B23E-EE6DF36ABC98}" type="datetimeFigureOut">
              <a:rPr lang="es-MX" smtClean="0"/>
              <a:t>13/02/2025</a:t>
            </a:fld>
            <a:endParaRPr lang="es-MX"/>
          </a:p>
        </p:txBody>
      </p:sp>
      <p:sp>
        <p:nvSpPr>
          <p:cNvPr id="5" name="Marcador de pie de página 4">
            <a:extLst>
              <a:ext uri="{FF2B5EF4-FFF2-40B4-BE49-F238E27FC236}">
                <a16:creationId xmlns:a16="http://schemas.microsoft.com/office/drawing/2014/main" id="{A4B41748-7397-B676-6626-282525A4DC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13B8F82B-7BF9-62CD-B754-767508ECBB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0BBB8BF-41DF-4162-B591-C14FCE9E0DDA}" type="slidenum">
              <a:rPr lang="es-MX" smtClean="0"/>
              <a:t>‹Nº›</a:t>
            </a:fld>
            <a:endParaRPr lang="es-MX"/>
          </a:p>
        </p:txBody>
      </p:sp>
    </p:spTree>
    <p:extLst>
      <p:ext uri="{BB962C8B-B14F-4D97-AF65-F5344CB8AC3E}">
        <p14:creationId xmlns:p14="http://schemas.microsoft.com/office/powerpoint/2010/main" val="3212823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rdocumentation.org/packages/SimDesign/versions/2.2/topics/bias" TargetMode="External"/><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hyperlink" Target="https://datasciencebox.org/ethics.html"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community.rstudio.com/" TargetMode="External"/><Relationship Id="rId2" Type="http://schemas.openxmlformats.org/officeDocument/2006/relationships/hyperlink" Target="https://www.rfordatasci.com/" TargetMode="External"/><Relationship Id="rId1" Type="http://schemas.openxmlformats.org/officeDocument/2006/relationships/slideLayout" Target="../slideLayouts/slideLayout2.xml"/><Relationship Id="rId5" Type="http://schemas.openxmlformats.org/officeDocument/2006/relationships/hyperlink" Target="https://twitter.com/hashtag/rstats?ref_src=twsrc%5Etfw%7Ctwcamp%5Etweetembed%7Ctwterm%5E1229486581620367361%7Ctwgr%5Eshare_3&amp;ref_url=https%3A%2F%2Fwww.t4rstats.com%2F&amp;src=hashtag_click" TargetMode="External"/><Relationship Id="rId4" Type="http://schemas.openxmlformats.org/officeDocument/2006/relationships/hyperlink" Target="http://stackoverflow.com/"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ggplot2.tidyverse.org/" TargetMode="External"/><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hyperlink" Target="https://www.rdocumentation.org/packages/ggplot2/versions/3.3.3/topics/aes" TargetMode="External"/><Relationship Id="rId4" Type="http://schemas.openxmlformats.org/officeDocument/2006/relationships/hyperlink" Target="http://statseducation.com/Introduction-to-R/modules/graphics/aesthetics/"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hyperlink" Target="http://statseducation.com/Introduction-to-R/modules/graphics/smoothing/" TargetMode="External"/><Relationship Id="rId1" Type="http://schemas.openxmlformats.org/officeDocument/2006/relationships/slideLayout" Target="../slideLayouts/slideLayout2.xml"/><Relationship Id="rId5" Type="http://schemas.openxmlformats.org/officeDocument/2006/relationships/image" Target="../media/image36.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studio-education.github.io/tidyverse-cookbook/tidy.html" TargetMode="External"/><Relationship Id="rId2" Type="http://schemas.openxmlformats.org/officeDocument/2006/relationships/hyperlink" Target="https://tibble.tidyverse.org/"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r4ds.had.co.nz/data-import.html" TargetMode="External"/><Relationship Id="rId2" Type="http://schemas.openxmlformats.org/officeDocument/2006/relationships/hyperlink" Target="https://readxl.tidyverse.org/reference/excel_sheets.html" TargetMode="External"/><Relationship Id="rId1" Type="http://schemas.openxmlformats.org/officeDocument/2006/relationships/slideLayout" Target="../slideLayouts/slideLayout2.xml"/><Relationship Id="rId4" Type="http://schemas.openxmlformats.org/officeDocument/2006/relationships/hyperlink" Target="https://stat.ethz.ch/R-manual/R-devel/library/datasets/html/00Index.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oogle">
            <a:extLst>
              <a:ext uri="{FF2B5EF4-FFF2-40B4-BE49-F238E27FC236}">
                <a16:creationId xmlns:a16="http://schemas.microsoft.com/office/drawing/2014/main" id="{D540D6EB-695A-C25B-425C-112EEEDE0B84}"/>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2452487" y="2326341"/>
            <a:ext cx="7287026" cy="2550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286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6E38B83-F6BC-2B19-525D-69AB15F44051}"/>
              </a:ext>
            </a:extLst>
          </p:cNvPr>
          <p:cNvSpPr>
            <a:spLocks noGrp="1"/>
          </p:cNvSpPr>
          <p:nvPr>
            <p:ph idx="1"/>
          </p:nvPr>
        </p:nvSpPr>
        <p:spPr>
          <a:xfrm>
            <a:off x="394447" y="319554"/>
            <a:ext cx="11452412" cy="6054352"/>
          </a:xfrm>
        </p:spPr>
        <p:txBody>
          <a:bodyPr>
            <a:noAutofit/>
          </a:bodyPr>
          <a:lstStyle/>
          <a:p>
            <a:pPr marL="0" indent="0">
              <a:buNone/>
            </a:pPr>
            <a:r>
              <a:rPr lang="es-MX" sz="1800" b="0" i="0" dirty="0">
                <a:solidFill>
                  <a:srgbClr val="1F1F1F"/>
                </a:solidFill>
                <a:effectLst/>
                <a:latin typeface="Source Sans Pro" panose="020B0503030403020204" pitchFamily="34" charset="0"/>
              </a:rPr>
              <a:t>Una parte importante de la limpieza de datos es asegurarse de que todos los archivos tienen el nombre correcto. deberían establecer convenciones de nomenclatura para los archivos.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Mantén los nombres de los archivos con una longitud razonable</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guiones bajos y guiones para facilitar la lectura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Empieza o termina el nombre del archivo con una letra o un número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un formato de fecha estándar cuando corresponda; ejemplo: AAAA-MM-DD</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Usa nombres de archivos relacionados que funcionen bien con la ordenación predeterminada; por ejemplo: en orden cronológico o en orden lógico utilizando primero los números</a:t>
            </a:r>
          </a:p>
          <a:p>
            <a:pPr marL="0" indent="0" algn="l">
              <a:buNone/>
            </a:pPr>
            <a:r>
              <a:rPr lang="es-MX" sz="1800" b="1" i="0" dirty="0">
                <a:solidFill>
                  <a:srgbClr val="1F1F1F"/>
                </a:solidFill>
                <a:effectLst/>
                <a:latin typeface="unset"/>
              </a:rPr>
              <a:t>	NO</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caracteres adicionales innecesarios en los nombres de archivo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espacios o caracteres "ilegales"; ejemplos: &amp;, %, #, &lt; o &gt;</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Empieces o termines el nombre del archivo con un símbolo</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formatos de fecha incompletos o incoherentes; ejemplo M-D-AA</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Uses nombres de archivos relacionados que no funcionan bien con el ordenamiento predeterminado; ejemplos: un sistema aleatorio de números o formatos de fecha, o utilizar letras primero</a:t>
            </a:r>
          </a:p>
          <a:p>
            <a:pPr marL="0" indent="0">
              <a:buNone/>
            </a:pPr>
            <a:endParaRPr lang="es-MX" sz="1800" dirty="0"/>
          </a:p>
        </p:txBody>
      </p:sp>
    </p:spTree>
    <p:extLst>
      <p:ext uri="{BB962C8B-B14F-4D97-AF65-F5344CB8AC3E}">
        <p14:creationId xmlns:p14="http://schemas.microsoft.com/office/powerpoint/2010/main" val="910310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7488A76-135E-291D-4E84-40BA474029CE}"/>
              </a:ext>
            </a:extLst>
          </p:cNvPr>
          <p:cNvSpPr txBox="1"/>
          <p:nvPr/>
        </p:nvSpPr>
        <p:spPr>
          <a:xfrm>
            <a:off x="1344707" y="107576"/>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aritméticos</a:t>
            </a:r>
            <a:endParaRPr lang="es-MX" b="1" i="0" dirty="0">
              <a:solidFill>
                <a:srgbClr val="1F1F1F"/>
              </a:solidFill>
              <a:effectLst/>
              <a:latin typeface="var(--cds-font-family-source-sans-pro)"/>
            </a:endParaRPr>
          </a:p>
        </p:txBody>
      </p:sp>
      <p:pic>
        <p:nvPicPr>
          <p:cNvPr id="8" name="Imagen 7">
            <a:extLst>
              <a:ext uri="{FF2B5EF4-FFF2-40B4-BE49-F238E27FC236}">
                <a16:creationId xmlns:a16="http://schemas.microsoft.com/office/drawing/2014/main" id="{CD16B8DC-BBEE-EEC3-9923-0656844A3506}"/>
              </a:ext>
            </a:extLst>
          </p:cNvPr>
          <p:cNvPicPr>
            <a:picLocks noChangeAspect="1"/>
          </p:cNvPicPr>
          <p:nvPr/>
        </p:nvPicPr>
        <p:blipFill>
          <a:blip r:embed="rId2"/>
          <a:stretch>
            <a:fillRect/>
          </a:stretch>
        </p:blipFill>
        <p:spPr>
          <a:xfrm>
            <a:off x="235966" y="745873"/>
            <a:ext cx="5718462" cy="2358654"/>
          </a:xfrm>
          <a:prstGeom prst="rect">
            <a:avLst/>
          </a:prstGeom>
        </p:spPr>
      </p:pic>
      <p:sp>
        <p:nvSpPr>
          <p:cNvPr id="9" name="CuadroTexto 8">
            <a:extLst>
              <a:ext uri="{FF2B5EF4-FFF2-40B4-BE49-F238E27FC236}">
                <a16:creationId xmlns:a16="http://schemas.microsoft.com/office/drawing/2014/main" id="{BAC31A96-16AD-86C0-0115-8D3CADB135B6}"/>
              </a:ext>
            </a:extLst>
          </p:cNvPr>
          <p:cNvSpPr txBox="1"/>
          <p:nvPr/>
        </p:nvSpPr>
        <p:spPr>
          <a:xfrm>
            <a:off x="7682754" y="107576"/>
            <a:ext cx="2689411" cy="923330"/>
          </a:xfrm>
          <a:prstGeom prst="rect">
            <a:avLst/>
          </a:prstGeom>
          <a:noFill/>
        </p:spPr>
        <p:txBody>
          <a:bodyPr wrap="square" rtlCol="0">
            <a:spAutoFit/>
          </a:bodyPr>
          <a:lstStyle/>
          <a:p>
            <a:pPr algn="l"/>
            <a:r>
              <a:rPr lang="es-MX" b="1" i="0" dirty="0">
                <a:solidFill>
                  <a:srgbClr val="1F1F1F"/>
                </a:solidFill>
                <a:effectLst/>
                <a:latin typeface="unset"/>
              </a:rPr>
              <a:t>Operadores relacionales</a:t>
            </a:r>
            <a:endParaRPr lang="es-MX" b="0" i="0" dirty="0">
              <a:solidFill>
                <a:srgbClr val="1F1F1F"/>
              </a:solidFill>
              <a:effectLst/>
              <a:latin typeface="var(--cds-font-family-source-sans-pro)"/>
            </a:endParaRPr>
          </a:p>
          <a:p>
            <a:br>
              <a:rPr lang="es-MX" dirty="0"/>
            </a:br>
            <a:endParaRPr lang="es-MX" b="1" i="0" dirty="0">
              <a:solidFill>
                <a:srgbClr val="1F1F1F"/>
              </a:solidFill>
              <a:effectLst/>
              <a:latin typeface="var(--cds-font-family-source-sans-pro)"/>
            </a:endParaRPr>
          </a:p>
        </p:txBody>
      </p:sp>
      <p:pic>
        <p:nvPicPr>
          <p:cNvPr id="11" name="Imagen 10">
            <a:extLst>
              <a:ext uri="{FF2B5EF4-FFF2-40B4-BE49-F238E27FC236}">
                <a16:creationId xmlns:a16="http://schemas.microsoft.com/office/drawing/2014/main" id="{E13006DA-93D0-4658-D03A-A3E73977ED18}"/>
              </a:ext>
            </a:extLst>
          </p:cNvPr>
          <p:cNvPicPr>
            <a:picLocks noChangeAspect="1"/>
          </p:cNvPicPr>
          <p:nvPr/>
        </p:nvPicPr>
        <p:blipFill>
          <a:blip r:embed="rId3"/>
          <a:stretch>
            <a:fillRect/>
          </a:stretch>
        </p:blipFill>
        <p:spPr>
          <a:xfrm>
            <a:off x="5609365" y="621455"/>
            <a:ext cx="6582636" cy="2135191"/>
          </a:xfrm>
          <a:prstGeom prst="rect">
            <a:avLst/>
          </a:prstGeom>
        </p:spPr>
      </p:pic>
      <p:sp>
        <p:nvSpPr>
          <p:cNvPr id="12" name="CuadroTexto 11">
            <a:extLst>
              <a:ext uri="{FF2B5EF4-FFF2-40B4-BE49-F238E27FC236}">
                <a16:creationId xmlns:a16="http://schemas.microsoft.com/office/drawing/2014/main" id="{65E67CBD-F4DB-574D-78D5-3A7C0CB4178F}"/>
              </a:ext>
            </a:extLst>
          </p:cNvPr>
          <p:cNvSpPr txBox="1"/>
          <p:nvPr/>
        </p:nvSpPr>
        <p:spPr>
          <a:xfrm>
            <a:off x="1344707" y="3429000"/>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lógicos</a:t>
            </a:r>
            <a:endParaRPr lang="es-MX" b="0" i="0" dirty="0">
              <a:solidFill>
                <a:srgbClr val="1F1F1F"/>
              </a:solidFill>
              <a:effectLst/>
              <a:latin typeface="var(--cds-font-family-source-sans-pro)"/>
            </a:endParaRPr>
          </a:p>
        </p:txBody>
      </p:sp>
      <p:sp>
        <p:nvSpPr>
          <p:cNvPr id="13" name="CuadroTexto 12">
            <a:extLst>
              <a:ext uri="{FF2B5EF4-FFF2-40B4-BE49-F238E27FC236}">
                <a16:creationId xmlns:a16="http://schemas.microsoft.com/office/drawing/2014/main" id="{86631FBC-C96B-4C4D-B0A7-9733BE52360D}"/>
              </a:ext>
            </a:extLst>
          </p:cNvPr>
          <p:cNvSpPr txBox="1"/>
          <p:nvPr/>
        </p:nvSpPr>
        <p:spPr>
          <a:xfrm>
            <a:off x="7871012" y="3117049"/>
            <a:ext cx="2689411" cy="369332"/>
          </a:xfrm>
          <a:prstGeom prst="rect">
            <a:avLst/>
          </a:prstGeom>
          <a:noFill/>
        </p:spPr>
        <p:txBody>
          <a:bodyPr wrap="square" rtlCol="0">
            <a:spAutoFit/>
          </a:bodyPr>
          <a:lstStyle/>
          <a:p>
            <a:pPr algn="l"/>
            <a:r>
              <a:rPr lang="es-MX" b="1" i="0" dirty="0">
                <a:solidFill>
                  <a:srgbClr val="1F1F1F"/>
                </a:solidFill>
                <a:effectLst/>
                <a:latin typeface="unset"/>
              </a:rPr>
              <a:t>Operadores de asignación</a:t>
            </a:r>
            <a:endParaRPr lang="es-MX" b="0" i="0" dirty="0">
              <a:solidFill>
                <a:srgbClr val="1F1F1F"/>
              </a:solidFill>
              <a:effectLst/>
              <a:latin typeface="var(--cds-font-family-source-sans-pro)"/>
            </a:endParaRPr>
          </a:p>
        </p:txBody>
      </p:sp>
      <p:pic>
        <p:nvPicPr>
          <p:cNvPr id="15" name="Imagen 14">
            <a:extLst>
              <a:ext uri="{FF2B5EF4-FFF2-40B4-BE49-F238E27FC236}">
                <a16:creationId xmlns:a16="http://schemas.microsoft.com/office/drawing/2014/main" id="{BA69DA81-265D-76C1-E480-9087BC7E1243}"/>
              </a:ext>
            </a:extLst>
          </p:cNvPr>
          <p:cNvPicPr>
            <a:picLocks noChangeAspect="1"/>
          </p:cNvPicPr>
          <p:nvPr/>
        </p:nvPicPr>
        <p:blipFill>
          <a:blip r:embed="rId4"/>
          <a:stretch>
            <a:fillRect/>
          </a:stretch>
        </p:blipFill>
        <p:spPr>
          <a:xfrm>
            <a:off x="235966" y="4122805"/>
            <a:ext cx="5387617" cy="2258509"/>
          </a:xfrm>
          <a:prstGeom prst="rect">
            <a:avLst/>
          </a:prstGeom>
        </p:spPr>
      </p:pic>
      <p:pic>
        <p:nvPicPr>
          <p:cNvPr id="17" name="Imagen 16">
            <a:extLst>
              <a:ext uri="{FF2B5EF4-FFF2-40B4-BE49-F238E27FC236}">
                <a16:creationId xmlns:a16="http://schemas.microsoft.com/office/drawing/2014/main" id="{AA117974-1097-E844-1AC0-2DF122D09A6B}"/>
              </a:ext>
            </a:extLst>
          </p:cNvPr>
          <p:cNvPicPr>
            <a:picLocks noChangeAspect="1"/>
          </p:cNvPicPr>
          <p:nvPr/>
        </p:nvPicPr>
        <p:blipFill>
          <a:blip r:embed="rId5"/>
          <a:stretch>
            <a:fillRect/>
          </a:stretch>
        </p:blipFill>
        <p:spPr>
          <a:xfrm>
            <a:off x="5747157" y="3556285"/>
            <a:ext cx="6449325" cy="3296110"/>
          </a:xfrm>
          <a:prstGeom prst="rect">
            <a:avLst/>
          </a:prstGeom>
        </p:spPr>
      </p:pic>
    </p:spTree>
    <p:extLst>
      <p:ext uri="{BB962C8B-B14F-4D97-AF65-F5344CB8AC3E}">
        <p14:creationId xmlns:p14="http://schemas.microsoft.com/office/powerpoint/2010/main" val="1676407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FC00009-8C8F-6A92-93B3-2B2A75D441DD}"/>
              </a:ext>
            </a:extLst>
          </p:cNvPr>
          <p:cNvPicPr>
            <a:picLocks noChangeAspect="1"/>
          </p:cNvPicPr>
          <p:nvPr/>
        </p:nvPicPr>
        <p:blipFill>
          <a:blip r:embed="rId2"/>
          <a:stretch>
            <a:fillRect/>
          </a:stretch>
        </p:blipFill>
        <p:spPr>
          <a:xfrm>
            <a:off x="324785" y="478619"/>
            <a:ext cx="2975768" cy="2412498"/>
          </a:xfrm>
          <a:prstGeom prst="rect">
            <a:avLst/>
          </a:prstGeom>
        </p:spPr>
      </p:pic>
      <p:pic>
        <p:nvPicPr>
          <p:cNvPr id="3" name="Imagen 2">
            <a:extLst>
              <a:ext uri="{FF2B5EF4-FFF2-40B4-BE49-F238E27FC236}">
                <a16:creationId xmlns:a16="http://schemas.microsoft.com/office/drawing/2014/main" id="{80596075-C7EC-3352-6FBA-F1E5A059E763}"/>
              </a:ext>
            </a:extLst>
          </p:cNvPr>
          <p:cNvPicPr>
            <a:picLocks noChangeAspect="1"/>
          </p:cNvPicPr>
          <p:nvPr/>
        </p:nvPicPr>
        <p:blipFill>
          <a:blip r:embed="rId3"/>
          <a:stretch>
            <a:fillRect/>
          </a:stretch>
        </p:blipFill>
        <p:spPr>
          <a:xfrm>
            <a:off x="4033385" y="323705"/>
            <a:ext cx="2457793" cy="2991267"/>
          </a:xfrm>
          <a:prstGeom prst="rect">
            <a:avLst/>
          </a:prstGeom>
        </p:spPr>
      </p:pic>
    </p:spTree>
    <p:extLst>
      <p:ext uri="{BB962C8B-B14F-4D97-AF65-F5344CB8AC3E}">
        <p14:creationId xmlns:p14="http://schemas.microsoft.com/office/powerpoint/2010/main" val="3840956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20EE509-657A-7C53-C641-9E0EDD016360}"/>
              </a:ext>
            </a:extLst>
          </p:cNvPr>
          <p:cNvSpPr>
            <a:spLocks noGrp="1"/>
          </p:cNvSpPr>
          <p:nvPr>
            <p:ph idx="1"/>
          </p:nvPr>
        </p:nvSpPr>
        <p:spPr>
          <a:xfrm>
            <a:off x="1093695" y="331245"/>
            <a:ext cx="4069930" cy="1389978"/>
          </a:xfrm>
        </p:spPr>
        <p:txBody>
          <a:bodyPr>
            <a:normAutofit/>
          </a:bodyPr>
          <a:lstStyle/>
          <a:p>
            <a:pPr marL="0" indent="0">
              <a:buNone/>
            </a:pPr>
            <a:r>
              <a:rPr lang="es-MX" sz="2000" b="0" i="0" dirty="0">
                <a:solidFill>
                  <a:srgbClr val="1F1F1F"/>
                </a:solidFill>
                <a:effectLst/>
                <a:latin typeface="Source Sans Pro" panose="020B0503030403020204" pitchFamily="34" charset="0"/>
              </a:rPr>
              <a:t>Los</a:t>
            </a:r>
            <a:r>
              <a:rPr lang="es-MX" sz="2000" b="1" i="0" dirty="0">
                <a:solidFill>
                  <a:srgbClr val="1F1F1F"/>
                </a:solidFill>
                <a:effectLst/>
                <a:latin typeface="unset"/>
              </a:rPr>
              <a:t> datos en formato ancho</a:t>
            </a:r>
            <a:r>
              <a:rPr lang="es-MX" sz="2000" b="0" i="0" dirty="0">
                <a:solidFill>
                  <a:srgbClr val="1F1F1F"/>
                </a:solidFill>
                <a:effectLst/>
                <a:latin typeface="Source Sans Pro" panose="020B0503030403020204" pitchFamily="34" charset="0"/>
              </a:rPr>
              <a:t> tienen observaciones en varias columnas</a:t>
            </a:r>
            <a:endParaRPr lang="es-MX" sz="2000" dirty="0"/>
          </a:p>
        </p:txBody>
      </p:sp>
      <p:pic>
        <p:nvPicPr>
          <p:cNvPr id="1026" name="Picture 2" descr="screenshot of a spreadsheet in wide format. there are 7 rows shown and 8 columns">
            <a:extLst>
              <a:ext uri="{FF2B5EF4-FFF2-40B4-BE49-F238E27FC236}">
                <a16:creationId xmlns:a16="http://schemas.microsoft.com/office/drawing/2014/main" id="{F632D6D2-B290-943D-859D-1BA7DABEBB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34" y="1334902"/>
            <a:ext cx="5208895" cy="91440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39EA5B7D-8466-5D67-1829-EFA45AAD59C8}"/>
              </a:ext>
            </a:extLst>
          </p:cNvPr>
          <p:cNvSpPr txBox="1">
            <a:spLocks/>
          </p:cNvSpPr>
          <p:nvPr/>
        </p:nvSpPr>
        <p:spPr>
          <a:xfrm>
            <a:off x="7200923" y="331245"/>
            <a:ext cx="4069930" cy="13899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b="0" i="0" dirty="0">
                <a:solidFill>
                  <a:srgbClr val="1F1F1F"/>
                </a:solidFill>
                <a:effectLst/>
                <a:latin typeface="Source Sans Pro" panose="020B0503030403020204" pitchFamily="34" charset="0"/>
              </a:rPr>
              <a:t>los </a:t>
            </a:r>
            <a:r>
              <a:rPr lang="es-MX" sz="2000" b="1" i="0" dirty="0">
                <a:solidFill>
                  <a:srgbClr val="1F1F1F"/>
                </a:solidFill>
                <a:effectLst/>
                <a:latin typeface="unset"/>
              </a:rPr>
              <a:t>datos en formato largo</a:t>
            </a:r>
            <a:r>
              <a:rPr lang="es-MX" sz="2000" b="0" i="0" dirty="0">
                <a:solidFill>
                  <a:srgbClr val="1F1F1F"/>
                </a:solidFill>
                <a:effectLst/>
                <a:latin typeface="Source Sans Pro" panose="020B0503030403020204" pitchFamily="34" charset="0"/>
              </a:rPr>
              <a:t> tienen todas las observaciones en una sola columna, y las variables en columnas separadas. </a:t>
            </a:r>
            <a:endParaRPr lang="es-MX" sz="3200" dirty="0"/>
          </a:p>
        </p:txBody>
      </p:sp>
      <p:pic>
        <p:nvPicPr>
          <p:cNvPr id="1028" name="Picture 4" descr="screenshot of spreadsheet in long format. there are 12 rows shown and 3 columns">
            <a:extLst>
              <a:ext uri="{FF2B5EF4-FFF2-40B4-BE49-F238E27FC236}">
                <a16:creationId xmlns:a16="http://schemas.microsoft.com/office/drawing/2014/main" id="{CA8605F1-5A17-C7C4-3508-264F7548A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5924" y="1711420"/>
            <a:ext cx="2684929" cy="2118954"/>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72CACEA8-C1BF-44A4-1431-66042323AB10}"/>
              </a:ext>
            </a:extLst>
          </p:cNvPr>
          <p:cNvSpPr txBox="1">
            <a:spLocks/>
          </p:cNvSpPr>
          <p:nvPr/>
        </p:nvSpPr>
        <p:spPr>
          <a:xfrm>
            <a:off x="551420" y="3031322"/>
            <a:ext cx="6844461" cy="377862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s-MX" sz="2000" b="0" i="0" dirty="0">
                <a:solidFill>
                  <a:srgbClr val="1F1F1F"/>
                </a:solidFill>
                <a:effectLst/>
                <a:latin typeface="var(--cds-font-family-source-sans-pro)"/>
              </a:rPr>
              <a:t>Hay razones importantes para utilizar ambos formatos. De todos modos, como analista, es importante saber cómo ordenar los datos cuando es necesario. En R, puedes tener un marco de datos en un formato ancho que tiene varias variables y condiciones para cada variable. Puede parecer un poco desordenado. </a:t>
            </a:r>
          </a:p>
          <a:p>
            <a:pPr marL="0" indent="0" algn="just">
              <a:buNone/>
            </a:pPr>
            <a:r>
              <a:rPr lang="es-MX" sz="2000" dirty="0">
                <a:solidFill>
                  <a:srgbClr val="1F1F1F"/>
                </a:solidFill>
                <a:latin typeface="var(--cds-font-family-source-sans-pro)"/>
              </a:rPr>
              <a:t>L</a:t>
            </a:r>
            <a:r>
              <a:rPr lang="es-MX" sz="2000" b="0" i="0" dirty="0">
                <a:solidFill>
                  <a:srgbClr val="1F1F1F"/>
                </a:solidFill>
                <a:effectLst/>
                <a:latin typeface="var(--cds-font-family-source-sans-pro)"/>
              </a:rPr>
              <a:t>a función </a:t>
            </a:r>
            <a:r>
              <a:rPr lang="es-MX" sz="2000" b="1" i="0" dirty="0" err="1">
                <a:solidFill>
                  <a:srgbClr val="FF0000"/>
                </a:solidFill>
                <a:effectLst/>
                <a:latin typeface="var(--cds-font-family-source-sans-pro)"/>
              </a:rPr>
              <a:t>pivot_longer</a:t>
            </a:r>
            <a:r>
              <a:rPr lang="es-MX" sz="2000" b="1" i="0" dirty="0">
                <a:solidFill>
                  <a:srgbClr val="FF0000"/>
                </a:solidFill>
                <a:effectLst/>
                <a:latin typeface="var(--cds-font-family-source-sans-pro)"/>
              </a:rPr>
              <a:t>(). </a:t>
            </a:r>
            <a:r>
              <a:rPr lang="es-MX" sz="2000" b="0" i="0" dirty="0">
                <a:solidFill>
                  <a:srgbClr val="1F1F1F"/>
                </a:solidFill>
                <a:effectLst/>
                <a:latin typeface="var(--cds-font-family-source-sans-pro)"/>
              </a:rPr>
              <a:t>Como parte del paquete </a:t>
            </a:r>
            <a:r>
              <a:rPr lang="es-MX" sz="2000" b="0" i="0" dirty="0" err="1">
                <a:solidFill>
                  <a:srgbClr val="1F1F1F"/>
                </a:solidFill>
                <a:effectLst/>
                <a:latin typeface="var(--cds-font-family-source-sans-pro)"/>
              </a:rPr>
              <a:t>tidyr</a:t>
            </a:r>
            <a:r>
              <a:rPr lang="es-MX" sz="2000" b="0" i="0" dirty="0">
                <a:solidFill>
                  <a:srgbClr val="1F1F1F"/>
                </a:solidFill>
                <a:effectLst/>
                <a:latin typeface="var(--cds-font-family-source-sans-pro)"/>
              </a:rPr>
              <a:t>, puedes utilizar esta función de R para alargar los datos de un marco de datos aumentando el número de filas y disminuyendo el número de columnas. Del mismo modo, si quieres convertir tus datos para que tengan más columnas y menos filas, usarás la función </a:t>
            </a:r>
            <a:r>
              <a:rPr lang="es-MX" sz="2000" b="1" i="0" dirty="0" err="1">
                <a:solidFill>
                  <a:srgbClr val="FF0000"/>
                </a:solidFill>
                <a:effectLst/>
                <a:latin typeface="var(--cds-font-family-source-sans-pro)"/>
              </a:rPr>
              <a:t>pivot_wider</a:t>
            </a:r>
            <a:r>
              <a:rPr lang="es-MX" sz="2000" b="1" i="0" dirty="0">
                <a:solidFill>
                  <a:srgbClr val="FF0000"/>
                </a:solidFill>
                <a:effectLst/>
                <a:latin typeface="var(--cds-font-family-source-sans-pro)"/>
              </a:rPr>
              <a:t>().</a:t>
            </a:r>
          </a:p>
        </p:txBody>
      </p:sp>
    </p:spTree>
    <p:extLst>
      <p:ext uri="{BB962C8B-B14F-4D97-AF65-F5344CB8AC3E}">
        <p14:creationId xmlns:p14="http://schemas.microsoft.com/office/powerpoint/2010/main" val="1752959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A5552B2-2494-FF13-92E6-3A9C931FB78C}"/>
              </a:ext>
            </a:extLst>
          </p:cNvPr>
          <p:cNvPicPr>
            <a:picLocks noChangeAspect="1"/>
          </p:cNvPicPr>
          <p:nvPr/>
        </p:nvPicPr>
        <p:blipFill>
          <a:blip r:embed="rId2"/>
          <a:srcRect t="1336"/>
          <a:stretch/>
        </p:blipFill>
        <p:spPr>
          <a:xfrm>
            <a:off x="243796" y="0"/>
            <a:ext cx="11287014" cy="5255651"/>
          </a:xfrm>
          <a:prstGeom prst="rect">
            <a:avLst/>
          </a:prstGeom>
        </p:spPr>
      </p:pic>
      <p:pic>
        <p:nvPicPr>
          <p:cNvPr id="7" name="Imagen 6">
            <a:extLst>
              <a:ext uri="{FF2B5EF4-FFF2-40B4-BE49-F238E27FC236}">
                <a16:creationId xmlns:a16="http://schemas.microsoft.com/office/drawing/2014/main" id="{D0406916-5E48-451E-E98B-FCAF235965B2}"/>
              </a:ext>
            </a:extLst>
          </p:cNvPr>
          <p:cNvPicPr>
            <a:picLocks noChangeAspect="1"/>
          </p:cNvPicPr>
          <p:nvPr/>
        </p:nvPicPr>
        <p:blipFill>
          <a:blip r:embed="rId3"/>
          <a:srcRect l="5455" t="44052" r="47121" b="7580"/>
          <a:stretch/>
        </p:blipFill>
        <p:spPr>
          <a:xfrm>
            <a:off x="243796" y="5255651"/>
            <a:ext cx="3723086" cy="829381"/>
          </a:xfrm>
          <a:prstGeom prst="rect">
            <a:avLst/>
          </a:prstGeom>
        </p:spPr>
      </p:pic>
      <p:pic>
        <p:nvPicPr>
          <p:cNvPr id="8" name="Imagen 7">
            <a:extLst>
              <a:ext uri="{FF2B5EF4-FFF2-40B4-BE49-F238E27FC236}">
                <a16:creationId xmlns:a16="http://schemas.microsoft.com/office/drawing/2014/main" id="{50925290-56AC-981F-A8DE-6E9183E8A729}"/>
              </a:ext>
            </a:extLst>
          </p:cNvPr>
          <p:cNvPicPr>
            <a:picLocks noChangeAspect="1"/>
          </p:cNvPicPr>
          <p:nvPr/>
        </p:nvPicPr>
        <p:blipFill>
          <a:blip r:embed="rId3"/>
          <a:srcRect l="52576" b="10918"/>
          <a:stretch/>
        </p:blipFill>
        <p:spPr>
          <a:xfrm>
            <a:off x="3966881" y="5255651"/>
            <a:ext cx="3723085" cy="1527535"/>
          </a:xfrm>
          <a:prstGeom prst="rect">
            <a:avLst/>
          </a:prstGeom>
        </p:spPr>
      </p:pic>
    </p:spTree>
    <p:extLst>
      <p:ext uri="{BB962C8B-B14F-4D97-AF65-F5344CB8AC3E}">
        <p14:creationId xmlns:p14="http://schemas.microsoft.com/office/powerpoint/2010/main" val="3657176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B5D10239-808D-ACAB-DD24-E637A116C813}"/>
              </a:ext>
            </a:extLst>
          </p:cNvPr>
          <p:cNvSpPr txBox="1"/>
          <p:nvPr/>
        </p:nvSpPr>
        <p:spPr>
          <a:xfrm>
            <a:off x="255495" y="510988"/>
            <a:ext cx="3617259" cy="5632311"/>
          </a:xfrm>
          <a:prstGeom prst="rect">
            <a:avLst/>
          </a:prstGeom>
          <a:noFill/>
        </p:spPr>
        <p:txBody>
          <a:bodyPr wrap="square" rtlCol="0">
            <a:spAutoFit/>
          </a:bodyPr>
          <a:lstStyle/>
          <a:p>
            <a:pPr marL="285750" indent="-285750">
              <a:buFont typeface="Arial" panose="020B0604020202020204" pitchFamily="34" charset="0"/>
              <a:buChar char="•"/>
            </a:pPr>
            <a:r>
              <a:rPr lang="es-MX" sz="2000" b="1" dirty="0" err="1">
                <a:solidFill>
                  <a:schemeClr val="accent1">
                    <a:lumMod val="75000"/>
                  </a:schemeClr>
                </a:solidFill>
              </a:rPr>
              <a:t>Rename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Rename_with</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Select</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Glimpse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Skim_without_charts</a:t>
            </a:r>
            <a:endParaRPr lang="es-MX" sz="2000" b="1" dirty="0">
              <a:solidFill>
                <a:schemeClr val="accent1">
                  <a:lumMod val="75000"/>
                </a:schemeClr>
              </a:solidFill>
            </a:endParaRPr>
          </a:p>
          <a:p>
            <a:pPr marL="285750" indent="-285750">
              <a:buFont typeface="Arial" panose="020B0604020202020204" pitchFamily="34" charset="0"/>
              <a:buChar char="•"/>
            </a:pPr>
            <a:r>
              <a:rPr lang="es-MX" sz="2000" b="1" dirty="0" err="1">
                <a:solidFill>
                  <a:schemeClr val="accent1">
                    <a:lumMod val="75000"/>
                  </a:schemeClr>
                </a:solidFill>
              </a:rPr>
              <a:t>Clean_names</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Arrange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Filter</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Summarize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Group_by</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Max()</a:t>
            </a:r>
          </a:p>
          <a:p>
            <a:pPr marL="285750" indent="-285750">
              <a:buFont typeface="Arial" panose="020B0604020202020204" pitchFamily="34" charset="0"/>
              <a:buChar char="•"/>
            </a:pPr>
            <a:r>
              <a:rPr lang="es-MX" sz="2000" b="1" dirty="0">
                <a:solidFill>
                  <a:schemeClr val="accent1">
                    <a:lumMod val="75000"/>
                  </a:schemeClr>
                </a:solidFill>
              </a:rPr>
              <a:t>Min()</a:t>
            </a:r>
          </a:p>
          <a:p>
            <a:pPr marL="285750" indent="-285750">
              <a:buFont typeface="Arial" panose="020B0604020202020204" pitchFamily="34" charset="0"/>
              <a:buChar char="•"/>
            </a:pPr>
            <a:r>
              <a:rPr lang="es-MX" sz="2000" b="1" dirty="0" err="1">
                <a:solidFill>
                  <a:schemeClr val="accent1">
                    <a:lumMod val="75000"/>
                  </a:schemeClr>
                </a:solidFill>
              </a:rPr>
              <a:t>Drop_na</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a:solidFill>
                  <a:schemeClr val="accent1">
                    <a:lumMod val="75000"/>
                  </a:schemeClr>
                </a:solidFill>
              </a:rPr>
              <a:t>Mean()</a:t>
            </a:r>
          </a:p>
          <a:p>
            <a:pPr marL="285750" indent="-285750">
              <a:buFont typeface="Arial" panose="020B0604020202020204" pitchFamily="34" charset="0"/>
              <a:buChar char="•"/>
            </a:pPr>
            <a:r>
              <a:rPr lang="es-MX" sz="2000" b="1" dirty="0" err="1">
                <a:solidFill>
                  <a:schemeClr val="accent1">
                    <a:lumMod val="75000"/>
                  </a:schemeClr>
                </a:solidFill>
              </a:rPr>
              <a:t>Separate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Unite</a:t>
            </a:r>
            <a:r>
              <a:rPr lang="es-MX" sz="2000" b="1" dirty="0">
                <a:solidFill>
                  <a:schemeClr val="accent1">
                    <a:lumMod val="75000"/>
                  </a:schemeClr>
                </a:solidFill>
              </a:rPr>
              <a:t>()</a:t>
            </a:r>
          </a:p>
          <a:p>
            <a:pPr marL="285750" indent="-285750">
              <a:buFont typeface="Arial" panose="020B0604020202020204" pitchFamily="34" charset="0"/>
              <a:buChar char="•"/>
            </a:pPr>
            <a:r>
              <a:rPr lang="es-MX" sz="2000" b="1" dirty="0" err="1">
                <a:solidFill>
                  <a:schemeClr val="accent1">
                    <a:lumMod val="75000"/>
                  </a:schemeClr>
                </a:solidFill>
              </a:rPr>
              <a:t>Mutate</a:t>
            </a:r>
            <a:r>
              <a:rPr lang="es-MX" sz="2000" b="1" dirty="0">
                <a:solidFill>
                  <a:schemeClr val="accent1">
                    <a:lumMod val="75000"/>
                  </a:schemeClr>
                </a:solidFill>
              </a:rPr>
              <a:t>()</a:t>
            </a:r>
          </a:p>
          <a:p>
            <a:pPr marL="285750" indent="-285750">
              <a:buFont typeface="Arial" panose="020B0604020202020204" pitchFamily="34" charset="0"/>
              <a:buChar char="•"/>
            </a:pPr>
            <a:endParaRPr lang="es-MX" sz="2000" b="1" dirty="0">
              <a:solidFill>
                <a:schemeClr val="accent1">
                  <a:lumMod val="75000"/>
                </a:schemeClr>
              </a:solidFill>
            </a:endParaRPr>
          </a:p>
        </p:txBody>
      </p:sp>
      <p:sp>
        <p:nvSpPr>
          <p:cNvPr id="5" name="CuadroTexto 4">
            <a:extLst>
              <a:ext uri="{FF2B5EF4-FFF2-40B4-BE49-F238E27FC236}">
                <a16:creationId xmlns:a16="http://schemas.microsoft.com/office/drawing/2014/main" id="{1F595A73-CBCD-BE73-1438-61F40CCF97D6}"/>
              </a:ext>
            </a:extLst>
          </p:cNvPr>
          <p:cNvSpPr txBox="1"/>
          <p:nvPr/>
        </p:nvSpPr>
        <p:spPr>
          <a:xfrm>
            <a:off x="2400299" y="572543"/>
            <a:ext cx="8742830" cy="5693866"/>
          </a:xfrm>
          <a:prstGeom prst="rect">
            <a:avLst/>
          </a:prstGeom>
          <a:noFill/>
        </p:spPr>
        <p:txBody>
          <a:bodyPr wrap="square" rtlCol="0">
            <a:spAutoFit/>
          </a:bodyPr>
          <a:lstStyle/>
          <a:p>
            <a:r>
              <a:rPr lang="es-MX" sz="2000" dirty="0"/>
              <a:t>Sirve para cambiar el nombre de una o varias columnas de un </a:t>
            </a:r>
            <a:r>
              <a:rPr lang="es-MX" sz="2000" dirty="0" err="1"/>
              <a:t>dataframe</a:t>
            </a:r>
            <a:r>
              <a:rPr lang="es-MX" sz="2000" dirty="0"/>
              <a:t>.</a:t>
            </a:r>
            <a:endParaRPr lang="es-MX" sz="2000" b="1" dirty="0">
              <a:solidFill>
                <a:schemeClr val="accent1">
                  <a:lumMod val="75000"/>
                </a:schemeClr>
              </a:solidFill>
            </a:endParaRPr>
          </a:p>
          <a:p>
            <a:r>
              <a:rPr lang="es-MX" dirty="0"/>
              <a:t>Cambia los nombres de las columnas de acuerdo con una función aplicada a ellos.</a:t>
            </a:r>
          </a:p>
          <a:p>
            <a:r>
              <a:rPr lang="es-MX" sz="2000" dirty="0"/>
              <a:t>Se utiliza para seleccionar columnas de un </a:t>
            </a:r>
            <a:r>
              <a:rPr lang="es-MX" sz="2000" dirty="0" err="1"/>
              <a:t>dataframe</a:t>
            </a:r>
            <a:r>
              <a:rPr lang="es-MX" sz="2000" dirty="0"/>
              <a:t>.</a:t>
            </a:r>
            <a:endParaRPr lang="es-MX" sz="2000" b="1" dirty="0">
              <a:solidFill>
                <a:schemeClr val="accent1">
                  <a:lumMod val="75000"/>
                </a:schemeClr>
              </a:solidFill>
            </a:endParaRPr>
          </a:p>
          <a:p>
            <a:r>
              <a:rPr lang="es-MX" sz="2000" dirty="0"/>
              <a:t>Muestra una vista rápida de un </a:t>
            </a:r>
            <a:r>
              <a:rPr lang="es-MX" sz="2000" dirty="0" err="1"/>
              <a:t>dataframe</a:t>
            </a:r>
            <a:endParaRPr lang="es-MX" sz="2000" b="1" dirty="0">
              <a:solidFill>
                <a:schemeClr val="accent1">
                  <a:lumMod val="75000"/>
                </a:schemeClr>
              </a:solidFill>
            </a:endParaRPr>
          </a:p>
          <a:p>
            <a:r>
              <a:rPr lang="es-MX" sz="1600" dirty="0"/>
              <a:t>	</a:t>
            </a:r>
            <a:r>
              <a:rPr lang="es-MX" dirty="0"/>
              <a:t>Proporciona un resumen de un </a:t>
            </a:r>
            <a:r>
              <a:rPr lang="es-MX" dirty="0" err="1"/>
              <a:t>dataframe</a:t>
            </a:r>
            <a:r>
              <a:rPr lang="es-MX" dirty="0"/>
              <a:t> sin los gráficos (est, descriptiva)</a:t>
            </a:r>
            <a:endParaRPr lang="es-MX" sz="1600" dirty="0"/>
          </a:p>
          <a:p>
            <a:r>
              <a:rPr lang="es-MX" sz="2000" dirty="0"/>
              <a:t>Limpia los nombres de las columnas para hacerlas más legibles</a:t>
            </a:r>
          </a:p>
          <a:p>
            <a:r>
              <a:rPr lang="es-MX" sz="2000" dirty="0"/>
              <a:t>Ordena las filas de un </a:t>
            </a:r>
            <a:r>
              <a:rPr lang="es-MX" sz="2000" dirty="0" err="1"/>
              <a:t>dataframe</a:t>
            </a:r>
            <a:r>
              <a:rPr lang="es-MX" sz="2000" dirty="0"/>
              <a:t> según las columnas indicadas.</a:t>
            </a:r>
          </a:p>
          <a:p>
            <a:r>
              <a:rPr lang="es-MX" sz="2000" dirty="0"/>
              <a:t>Filtra las filas de un </a:t>
            </a:r>
            <a:r>
              <a:rPr lang="es-MX" sz="2000" dirty="0" err="1"/>
              <a:t>dataframe</a:t>
            </a:r>
            <a:r>
              <a:rPr lang="es-MX" sz="2000" dirty="0"/>
              <a:t> según una condición dada.</a:t>
            </a:r>
            <a:endParaRPr lang="es-MX" sz="2000" b="1" dirty="0">
              <a:solidFill>
                <a:schemeClr val="accent1">
                  <a:lumMod val="75000"/>
                </a:schemeClr>
              </a:solidFill>
            </a:endParaRPr>
          </a:p>
          <a:p>
            <a:r>
              <a:rPr lang="es-MX" sz="2000" dirty="0"/>
              <a:t>Resume el </a:t>
            </a:r>
            <a:r>
              <a:rPr lang="es-MX" sz="2000" dirty="0" err="1"/>
              <a:t>dataframe</a:t>
            </a:r>
            <a:r>
              <a:rPr lang="es-MX" sz="2000" dirty="0"/>
              <a:t> aplicando funciones agregadas a las columnas.</a:t>
            </a:r>
          </a:p>
          <a:p>
            <a:r>
              <a:rPr lang="es-MX" sz="1600" dirty="0"/>
              <a:t>Agrupa las filas por una o varias columnas para realizar operaciones posteriores en cada grupo.</a:t>
            </a:r>
          </a:p>
          <a:p>
            <a:r>
              <a:rPr lang="es-MX" sz="2000" dirty="0"/>
              <a:t>Devuelve el valor máximo de un vector o columna.</a:t>
            </a:r>
          </a:p>
          <a:p>
            <a:r>
              <a:rPr lang="es-MX" sz="2000" dirty="0"/>
              <a:t>Devuelve el valor </a:t>
            </a:r>
            <a:r>
              <a:rPr lang="es-MX" sz="2000" dirty="0" err="1"/>
              <a:t>minimo</a:t>
            </a:r>
            <a:r>
              <a:rPr lang="es-MX" sz="2000" dirty="0"/>
              <a:t> de un vector o columna.</a:t>
            </a:r>
          </a:p>
          <a:p>
            <a:r>
              <a:rPr lang="es-MX" sz="2000" dirty="0"/>
              <a:t>Elimina las filas con valores NA de un </a:t>
            </a:r>
            <a:r>
              <a:rPr lang="es-MX" sz="2000" dirty="0" err="1"/>
              <a:t>dataframe</a:t>
            </a:r>
            <a:endParaRPr lang="es-MX" sz="2000" b="1" dirty="0">
              <a:solidFill>
                <a:schemeClr val="accent1">
                  <a:lumMod val="75000"/>
                </a:schemeClr>
              </a:solidFill>
            </a:endParaRPr>
          </a:p>
          <a:p>
            <a:r>
              <a:rPr lang="es-MX" sz="2000" dirty="0"/>
              <a:t>Calcula la media de un vector o columna.</a:t>
            </a:r>
          </a:p>
          <a:p>
            <a:r>
              <a:rPr lang="es-MX" sz="2000" dirty="0"/>
              <a:t>Divide una columna en varias basadas en un delimitador.</a:t>
            </a:r>
          </a:p>
          <a:p>
            <a:r>
              <a:rPr lang="es-MX" sz="2000" dirty="0"/>
              <a:t>Combina varias columnas en una sola.</a:t>
            </a:r>
          </a:p>
          <a:p>
            <a:r>
              <a:rPr lang="es-MX" sz="2000" dirty="0"/>
              <a:t>Crea o modifica columnas de un </a:t>
            </a:r>
            <a:r>
              <a:rPr lang="es-MX" sz="2000" dirty="0" err="1"/>
              <a:t>dataframe</a:t>
            </a:r>
            <a:r>
              <a:rPr lang="es-MX" sz="2000" dirty="0"/>
              <a:t>.</a:t>
            </a:r>
          </a:p>
          <a:p>
            <a:endParaRPr lang="es-MX" sz="1600" b="1" dirty="0">
              <a:solidFill>
                <a:schemeClr val="accent1">
                  <a:lumMod val="75000"/>
                </a:schemeClr>
              </a:solidFill>
            </a:endParaRPr>
          </a:p>
          <a:p>
            <a:endParaRPr lang="es-MX" sz="1600" b="1" dirty="0">
              <a:solidFill>
                <a:schemeClr val="accent1">
                  <a:lumMod val="75000"/>
                </a:schemeClr>
              </a:solidFill>
            </a:endParaRPr>
          </a:p>
        </p:txBody>
      </p:sp>
    </p:spTree>
    <p:extLst>
      <p:ext uri="{BB962C8B-B14F-4D97-AF65-F5344CB8AC3E}">
        <p14:creationId xmlns:p14="http://schemas.microsoft.com/office/powerpoint/2010/main" val="203213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58E5B55-8B38-DDF7-CA70-2EDDAC20F3C5}"/>
              </a:ext>
            </a:extLst>
          </p:cNvPr>
          <p:cNvPicPr>
            <a:picLocks noChangeAspect="1"/>
          </p:cNvPicPr>
          <p:nvPr/>
        </p:nvPicPr>
        <p:blipFill>
          <a:blip r:embed="rId2"/>
          <a:stretch>
            <a:fillRect/>
          </a:stretch>
        </p:blipFill>
        <p:spPr>
          <a:xfrm>
            <a:off x="497077" y="292448"/>
            <a:ext cx="6105429" cy="1489528"/>
          </a:xfrm>
          <a:prstGeom prst="rect">
            <a:avLst/>
          </a:prstGeom>
        </p:spPr>
      </p:pic>
      <p:sp>
        <p:nvSpPr>
          <p:cNvPr id="6" name="CuadroTexto 5">
            <a:extLst>
              <a:ext uri="{FF2B5EF4-FFF2-40B4-BE49-F238E27FC236}">
                <a16:creationId xmlns:a16="http://schemas.microsoft.com/office/drawing/2014/main" id="{F56EC458-2ACB-0CEA-95C9-DAB1802DFADA}"/>
              </a:ext>
            </a:extLst>
          </p:cNvPr>
          <p:cNvSpPr txBox="1"/>
          <p:nvPr/>
        </p:nvSpPr>
        <p:spPr>
          <a:xfrm>
            <a:off x="7167282" y="822442"/>
            <a:ext cx="4693023" cy="1477328"/>
          </a:xfrm>
          <a:prstGeom prst="rect">
            <a:avLst/>
          </a:prstGeom>
          <a:noFill/>
        </p:spPr>
        <p:txBody>
          <a:bodyPr wrap="square" rtlCol="0">
            <a:spAutoFit/>
          </a:bodyPr>
          <a:lstStyle/>
          <a:p>
            <a:r>
              <a:rPr lang="en-US" dirty="0" err="1"/>
              <a:t>install.packages</a:t>
            </a:r>
            <a:r>
              <a:rPr lang="en-US" dirty="0"/>
              <a:t>('</a:t>
            </a:r>
            <a:r>
              <a:rPr lang="en-US" dirty="0" err="1"/>
              <a:t>SimDesign</a:t>
            </a:r>
            <a:r>
              <a:rPr lang="en-US" dirty="0"/>
              <a:t>’)</a:t>
            </a:r>
          </a:p>
          <a:p>
            <a:r>
              <a:rPr lang="en-US" dirty="0"/>
              <a:t>library(</a:t>
            </a:r>
            <a:r>
              <a:rPr lang="en-US" dirty="0" err="1"/>
              <a:t>SimDesign</a:t>
            </a:r>
            <a:r>
              <a:rPr lang="en-US" dirty="0"/>
              <a:t>)</a:t>
            </a:r>
          </a:p>
          <a:p>
            <a:r>
              <a:rPr lang="en-US" dirty="0" err="1"/>
              <a:t>actual_temp</a:t>
            </a:r>
            <a:r>
              <a:rPr lang="en-US" dirty="0"/>
              <a:t>&lt;-c(68.3,70, 72.4, 71, 67, 70)</a:t>
            </a:r>
          </a:p>
          <a:p>
            <a:r>
              <a:rPr lang="en-US" dirty="0" err="1"/>
              <a:t>predicted_temp</a:t>
            </a:r>
            <a:r>
              <a:rPr lang="en-US" dirty="0"/>
              <a:t>&lt;-c(67.9, 69, 71.5, 70, 67, 69)</a:t>
            </a:r>
          </a:p>
          <a:p>
            <a:r>
              <a:rPr lang="en-US" dirty="0"/>
              <a:t>bias(</a:t>
            </a:r>
            <a:r>
              <a:rPr lang="en-US" dirty="0" err="1"/>
              <a:t>actual_temp</a:t>
            </a:r>
            <a:r>
              <a:rPr lang="en-US" dirty="0"/>
              <a:t>, </a:t>
            </a:r>
            <a:r>
              <a:rPr lang="en-US" dirty="0" err="1"/>
              <a:t>predicted_temp</a:t>
            </a:r>
            <a:r>
              <a:rPr lang="en-US" dirty="0"/>
              <a:t>)</a:t>
            </a:r>
            <a:endParaRPr lang="es-MX" dirty="0"/>
          </a:p>
        </p:txBody>
      </p:sp>
      <p:sp>
        <p:nvSpPr>
          <p:cNvPr id="7" name="CuadroTexto 6">
            <a:extLst>
              <a:ext uri="{FF2B5EF4-FFF2-40B4-BE49-F238E27FC236}">
                <a16:creationId xmlns:a16="http://schemas.microsoft.com/office/drawing/2014/main" id="{E04828AD-F0FC-D70A-3821-93F7E36BD04B}"/>
              </a:ext>
            </a:extLst>
          </p:cNvPr>
          <p:cNvSpPr txBox="1"/>
          <p:nvPr/>
        </p:nvSpPr>
        <p:spPr>
          <a:xfrm>
            <a:off x="497077" y="2137616"/>
            <a:ext cx="6481947" cy="1200329"/>
          </a:xfrm>
          <a:prstGeom prst="rect">
            <a:avLst/>
          </a:prstGeom>
          <a:noFill/>
        </p:spPr>
        <p:txBody>
          <a:bodyPr wrap="square" rtlCol="0">
            <a:spAutoFit/>
          </a:bodyPr>
          <a:lstStyle/>
          <a:p>
            <a:pPr algn="just"/>
            <a:r>
              <a:rPr lang="es-MX" b="0" i="0" dirty="0">
                <a:solidFill>
                  <a:srgbClr val="1F1F1F"/>
                </a:solidFill>
                <a:effectLst/>
                <a:latin typeface="Source Sans Pro" panose="020B0503030403020204" pitchFamily="34" charset="0"/>
              </a:rPr>
              <a:t>Todo analista de datos encontrará un elemento de sesgo en algún momento del proceso de análisis de datos. Por eso es tan importante saber cómo identificar y gestionar los datos sesgados siempre que sea posible. </a:t>
            </a:r>
            <a:endParaRPr lang="es-MX" dirty="0"/>
          </a:p>
        </p:txBody>
      </p:sp>
      <p:sp>
        <p:nvSpPr>
          <p:cNvPr id="8" name="CuadroTexto 7">
            <a:extLst>
              <a:ext uri="{FF2B5EF4-FFF2-40B4-BE49-F238E27FC236}">
                <a16:creationId xmlns:a16="http://schemas.microsoft.com/office/drawing/2014/main" id="{5DFD9AFA-59F8-9C79-9CE4-974551F946FC}"/>
              </a:ext>
            </a:extLst>
          </p:cNvPr>
          <p:cNvSpPr txBox="1"/>
          <p:nvPr/>
        </p:nvSpPr>
        <p:spPr>
          <a:xfrm>
            <a:off x="497077" y="3975973"/>
            <a:ext cx="11053947" cy="2400657"/>
          </a:xfrm>
          <a:prstGeom prst="rect">
            <a:avLst/>
          </a:prstGeom>
          <a:noFill/>
        </p:spPr>
        <p:txBody>
          <a:bodyPr wrap="square" rtlCol="0">
            <a:spAutoFit/>
          </a:bodyPr>
          <a:lstStyle/>
          <a:p>
            <a:pPr algn="just"/>
            <a:r>
              <a:rPr lang="es-MX" b="0" i="0" dirty="0">
                <a:solidFill>
                  <a:srgbClr val="1F1F1F"/>
                </a:solidFill>
                <a:effectLst/>
                <a:latin typeface="var(--cds-font-family-source-sans-pro)"/>
              </a:rPr>
              <a:t>La función </a:t>
            </a:r>
            <a:r>
              <a:rPr lang="es-MX" b="0" i="0" dirty="0" err="1">
                <a:solidFill>
                  <a:srgbClr val="1F1F1F"/>
                </a:solidFill>
                <a:effectLst/>
                <a:latin typeface="var(--cds-font-family-source-sans-pro)"/>
              </a:rPr>
              <a:t>sample</a:t>
            </a:r>
            <a:r>
              <a:rPr lang="es-MX" b="0" i="0" dirty="0">
                <a:solidFill>
                  <a:srgbClr val="1F1F1F"/>
                </a:solidFill>
                <a:effectLst/>
                <a:latin typeface="var(--cds-font-family-source-sans-pro)"/>
              </a:rPr>
              <a:t>() es solo una de las muchas funciones y métodos en R que puedes usar para abordar el sesgo de tus datos. Dependiendo del tipo de análisis que estés realizando, es posible que tengas que incorporar algunos procesos avanzados en tu programación. </a:t>
            </a:r>
          </a:p>
          <a:p>
            <a:pPr algn="just"/>
            <a:endParaRPr lang="es-MX" sz="1600" u="sng" dirty="0">
              <a:solidFill>
                <a:srgbClr val="1F1F1F"/>
              </a:solidFill>
              <a:latin typeface="var(--cds-font-family-source-sans-pro)"/>
              <a:hlinkClick r:id="rId3"/>
            </a:endParaRPr>
          </a:p>
          <a:p>
            <a:pPr algn="just"/>
            <a:r>
              <a:rPr lang="es-MX" sz="1600" b="1" i="0" u="sng" dirty="0">
                <a:solidFill>
                  <a:srgbClr val="1F1F1F"/>
                </a:solidFill>
                <a:effectLst/>
                <a:latin typeface="unset"/>
                <a:hlinkClick r:id="rId3"/>
              </a:rPr>
              <a:t>Función de sesgo:</a:t>
            </a:r>
            <a:r>
              <a:rPr lang="es-MX" sz="1600" b="0" i="0" dirty="0">
                <a:solidFill>
                  <a:srgbClr val="1F1F1F"/>
                </a:solidFill>
                <a:effectLst/>
                <a:latin typeface="var(--cds-font-family-source-sans-pro)"/>
              </a:rPr>
              <a:t> Esta página web es un buen punto de partida para aprender cómo la función de sesgo en R puede ayudarte a identificar y gestionar el sesgo en tu análisis.</a:t>
            </a:r>
          </a:p>
          <a:p>
            <a:pPr algn="l">
              <a:buFont typeface="Arial" panose="020B0604020202020204" pitchFamily="34" charset="0"/>
              <a:buChar char="•"/>
            </a:pPr>
            <a:r>
              <a:rPr lang="es-MX" sz="1600" b="1" i="0" u="sng" dirty="0">
                <a:solidFill>
                  <a:srgbClr val="1F1F1F"/>
                </a:solidFill>
                <a:effectLst/>
                <a:latin typeface="unset"/>
                <a:hlinkClick r:id="rId4"/>
              </a:rPr>
              <a:t>Ética de la ciencia de datos</a:t>
            </a:r>
            <a:r>
              <a:rPr lang="es-MX" sz="1600" b="0" i="0" dirty="0">
                <a:solidFill>
                  <a:srgbClr val="1F1F1F"/>
                </a:solidFill>
                <a:effectLst/>
                <a:latin typeface="var(--cds-font-family-source-sans-pro)"/>
              </a:rPr>
              <a:t>: Este curso en línea proporciona diapositivas, vídeos y ejercicios para ayudarte a aprender más sobre la ética en el mundo del análisis computacional de datos. Incluye información sobre la privacidad de los datos, su tergiversación y la aplicación de la ética a tus visualizaciones.</a:t>
            </a:r>
          </a:p>
        </p:txBody>
      </p:sp>
    </p:spTree>
    <p:extLst>
      <p:ext uri="{BB962C8B-B14F-4D97-AF65-F5344CB8AC3E}">
        <p14:creationId xmlns:p14="http://schemas.microsoft.com/office/powerpoint/2010/main" val="3691132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E18FC57E-C954-6879-5B1B-F83B0DF73F18}"/>
              </a:ext>
            </a:extLst>
          </p:cNvPr>
          <p:cNvSpPr>
            <a:spLocks noGrp="1"/>
          </p:cNvSpPr>
          <p:nvPr>
            <p:ph type="title"/>
          </p:nvPr>
        </p:nvSpPr>
        <p:spPr>
          <a:xfrm>
            <a:off x="-397864" y="968886"/>
            <a:ext cx="8941358" cy="3268520"/>
          </a:xfrm>
        </p:spPr>
        <p:txBody>
          <a:bodyPr vert="horz" lIns="91440" tIns="45720" rIns="91440" bIns="45720" rtlCol="0" anchor="b">
            <a:normAutofit/>
          </a:bodyPr>
          <a:lstStyle/>
          <a:p>
            <a:pPr algn="r"/>
            <a:r>
              <a:rPr lang="en-US" sz="7200" kern="1200" dirty="0" err="1">
                <a:solidFill>
                  <a:srgbClr val="FFFFFF"/>
                </a:solidFill>
                <a:latin typeface="+mj-lt"/>
                <a:ea typeface="+mj-ea"/>
                <a:cs typeface="+mj-cs"/>
              </a:rPr>
              <a:t>Visualizaciones</a:t>
            </a:r>
            <a:r>
              <a:rPr lang="en-US" sz="7200" kern="1200" dirty="0">
                <a:solidFill>
                  <a:srgbClr val="FFFFFF"/>
                </a:solidFill>
                <a:latin typeface="+mj-lt"/>
                <a:ea typeface="+mj-ea"/>
                <a:cs typeface="+mj-cs"/>
              </a:rPr>
              <a:t> </a:t>
            </a:r>
            <a:r>
              <a:rPr lang="en-US" sz="7200" kern="1200" dirty="0" err="1">
                <a:solidFill>
                  <a:srgbClr val="FFFFFF"/>
                </a:solidFill>
                <a:latin typeface="+mj-lt"/>
                <a:ea typeface="+mj-ea"/>
                <a:cs typeface="+mj-cs"/>
              </a:rPr>
              <a:t>en</a:t>
            </a:r>
            <a:r>
              <a:rPr lang="en-US" sz="7200" kern="1200" dirty="0">
                <a:solidFill>
                  <a:srgbClr val="FFFFFF"/>
                </a:solidFill>
                <a:latin typeface="+mj-lt"/>
                <a:ea typeface="+mj-ea"/>
                <a:cs typeface="+mj-cs"/>
              </a:rPr>
              <a:t> R</a:t>
            </a:r>
          </a:p>
        </p:txBody>
      </p:sp>
      <p:sp>
        <p:nvSpPr>
          <p:cNvPr id="17" name="Rectangle 16">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11664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C6B044DB-C48E-4A82-82D4-922536FE4385}"/>
              </a:ext>
            </a:extLst>
          </p:cNvPr>
          <p:cNvPicPr>
            <a:picLocks noChangeAspect="1"/>
          </p:cNvPicPr>
          <p:nvPr/>
        </p:nvPicPr>
        <p:blipFill>
          <a:blip r:embed="rId2"/>
          <a:stretch>
            <a:fillRect/>
          </a:stretch>
        </p:blipFill>
        <p:spPr>
          <a:xfrm>
            <a:off x="808728" y="323416"/>
            <a:ext cx="2505425" cy="6211167"/>
          </a:xfrm>
          <a:prstGeom prst="rect">
            <a:avLst/>
          </a:prstGeom>
        </p:spPr>
      </p:pic>
      <p:pic>
        <p:nvPicPr>
          <p:cNvPr id="3" name="Imagen 2">
            <a:extLst>
              <a:ext uri="{FF2B5EF4-FFF2-40B4-BE49-F238E27FC236}">
                <a16:creationId xmlns:a16="http://schemas.microsoft.com/office/drawing/2014/main" id="{72764568-E5EA-2FBA-A620-22E18D1B1712}"/>
              </a:ext>
            </a:extLst>
          </p:cNvPr>
          <p:cNvPicPr>
            <a:picLocks noChangeAspect="1"/>
          </p:cNvPicPr>
          <p:nvPr/>
        </p:nvPicPr>
        <p:blipFill>
          <a:blip r:embed="rId3"/>
          <a:stretch>
            <a:fillRect/>
          </a:stretch>
        </p:blipFill>
        <p:spPr>
          <a:xfrm>
            <a:off x="4202960" y="618786"/>
            <a:ext cx="6643690" cy="3083785"/>
          </a:xfrm>
          <a:prstGeom prst="rect">
            <a:avLst/>
          </a:prstGeom>
        </p:spPr>
      </p:pic>
      <p:pic>
        <p:nvPicPr>
          <p:cNvPr id="6" name="Imagen 5">
            <a:extLst>
              <a:ext uri="{FF2B5EF4-FFF2-40B4-BE49-F238E27FC236}">
                <a16:creationId xmlns:a16="http://schemas.microsoft.com/office/drawing/2014/main" id="{B9C44D60-B004-121B-E42D-09CBA88C11AB}"/>
              </a:ext>
            </a:extLst>
          </p:cNvPr>
          <p:cNvPicPr>
            <a:picLocks noChangeAspect="1"/>
          </p:cNvPicPr>
          <p:nvPr/>
        </p:nvPicPr>
        <p:blipFill>
          <a:blip r:embed="rId4"/>
          <a:stretch>
            <a:fillRect/>
          </a:stretch>
        </p:blipFill>
        <p:spPr>
          <a:xfrm>
            <a:off x="6491623" y="4179269"/>
            <a:ext cx="3660390" cy="2355314"/>
          </a:xfrm>
          <a:prstGeom prst="rect">
            <a:avLst/>
          </a:prstGeom>
        </p:spPr>
      </p:pic>
    </p:spTree>
    <p:extLst>
      <p:ext uri="{BB962C8B-B14F-4D97-AF65-F5344CB8AC3E}">
        <p14:creationId xmlns:p14="http://schemas.microsoft.com/office/powerpoint/2010/main" val="340822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091DE1A9-1834-35C0-FBE3-BA33FEDA1846}"/>
              </a:ext>
            </a:extLst>
          </p:cNvPr>
          <p:cNvPicPr>
            <a:picLocks noChangeAspect="1"/>
          </p:cNvPicPr>
          <p:nvPr/>
        </p:nvPicPr>
        <p:blipFill>
          <a:blip r:embed="rId2"/>
          <a:stretch>
            <a:fillRect/>
          </a:stretch>
        </p:blipFill>
        <p:spPr>
          <a:xfrm>
            <a:off x="487379" y="297934"/>
            <a:ext cx="5039362" cy="1059803"/>
          </a:xfrm>
          <a:prstGeom prst="rect">
            <a:avLst/>
          </a:prstGeom>
        </p:spPr>
      </p:pic>
      <p:pic>
        <p:nvPicPr>
          <p:cNvPr id="7" name="Imagen 6">
            <a:extLst>
              <a:ext uri="{FF2B5EF4-FFF2-40B4-BE49-F238E27FC236}">
                <a16:creationId xmlns:a16="http://schemas.microsoft.com/office/drawing/2014/main" id="{739F97E3-BB84-006A-0A52-F28B60845114}"/>
              </a:ext>
            </a:extLst>
          </p:cNvPr>
          <p:cNvPicPr>
            <a:picLocks noChangeAspect="1"/>
          </p:cNvPicPr>
          <p:nvPr/>
        </p:nvPicPr>
        <p:blipFill>
          <a:blip r:embed="rId3"/>
          <a:stretch>
            <a:fillRect/>
          </a:stretch>
        </p:blipFill>
        <p:spPr>
          <a:xfrm>
            <a:off x="294789" y="2392937"/>
            <a:ext cx="6002916" cy="1036063"/>
          </a:xfrm>
          <a:prstGeom prst="rect">
            <a:avLst/>
          </a:prstGeom>
        </p:spPr>
      </p:pic>
      <p:pic>
        <p:nvPicPr>
          <p:cNvPr id="9" name="Imagen 8">
            <a:extLst>
              <a:ext uri="{FF2B5EF4-FFF2-40B4-BE49-F238E27FC236}">
                <a16:creationId xmlns:a16="http://schemas.microsoft.com/office/drawing/2014/main" id="{A4A8BB5F-8053-29A2-B275-E69B427BDC2D}"/>
              </a:ext>
            </a:extLst>
          </p:cNvPr>
          <p:cNvPicPr>
            <a:picLocks noChangeAspect="1"/>
          </p:cNvPicPr>
          <p:nvPr/>
        </p:nvPicPr>
        <p:blipFill>
          <a:blip r:embed="rId4"/>
          <a:stretch>
            <a:fillRect/>
          </a:stretch>
        </p:blipFill>
        <p:spPr>
          <a:xfrm>
            <a:off x="6297705" y="1055982"/>
            <a:ext cx="5566950" cy="1412025"/>
          </a:xfrm>
          <a:prstGeom prst="rect">
            <a:avLst/>
          </a:prstGeom>
        </p:spPr>
      </p:pic>
      <p:pic>
        <p:nvPicPr>
          <p:cNvPr id="11" name="Imagen 10">
            <a:extLst>
              <a:ext uri="{FF2B5EF4-FFF2-40B4-BE49-F238E27FC236}">
                <a16:creationId xmlns:a16="http://schemas.microsoft.com/office/drawing/2014/main" id="{495739E6-8E00-59DB-853B-9A41C9E4D287}"/>
              </a:ext>
            </a:extLst>
          </p:cNvPr>
          <p:cNvPicPr>
            <a:picLocks noChangeAspect="1"/>
          </p:cNvPicPr>
          <p:nvPr/>
        </p:nvPicPr>
        <p:blipFill>
          <a:blip r:embed="rId5"/>
          <a:stretch>
            <a:fillRect/>
          </a:stretch>
        </p:blipFill>
        <p:spPr>
          <a:xfrm>
            <a:off x="6660775" y="3870759"/>
            <a:ext cx="4386292" cy="1038468"/>
          </a:xfrm>
          <a:prstGeom prst="rect">
            <a:avLst/>
          </a:prstGeom>
        </p:spPr>
      </p:pic>
      <p:pic>
        <p:nvPicPr>
          <p:cNvPr id="3" name="Imagen 2">
            <a:extLst>
              <a:ext uri="{FF2B5EF4-FFF2-40B4-BE49-F238E27FC236}">
                <a16:creationId xmlns:a16="http://schemas.microsoft.com/office/drawing/2014/main" id="{E7A18163-424B-7E2C-606F-B911FFF8130D}"/>
              </a:ext>
            </a:extLst>
          </p:cNvPr>
          <p:cNvPicPr>
            <a:picLocks noChangeAspect="1"/>
          </p:cNvPicPr>
          <p:nvPr/>
        </p:nvPicPr>
        <p:blipFill>
          <a:blip r:embed="rId6"/>
          <a:stretch>
            <a:fillRect/>
          </a:stretch>
        </p:blipFill>
        <p:spPr>
          <a:xfrm>
            <a:off x="389359" y="4389993"/>
            <a:ext cx="6002917" cy="1640172"/>
          </a:xfrm>
          <a:prstGeom prst="rect">
            <a:avLst/>
          </a:prstGeom>
        </p:spPr>
      </p:pic>
    </p:spTree>
    <p:extLst>
      <p:ext uri="{BB962C8B-B14F-4D97-AF65-F5344CB8AC3E}">
        <p14:creationId xmlns:p14="http://schemas.microsoft.com/office/powerpoint/2010/main" val="2539824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DBD300-8FD9-B2E3-395F-8C1D283B667B}"/>
              </a:ext>
            </a:extLst>
          </p:cNvPr>
          <p:cNvPicPr>
            <a:picLocks noChangeAspect="1"/>
          </p:cNvPicPr>
          <p:nvPr/>
        </p:nvPicPr>
        <p:blipFill>
          <a:blip r:embed="rId2"/>
          <a:stretch>
            <a:fillRect/>
          </a:stretch>
        </p:blipFill>
        <p:spPr>
          <a:xfrm>
            <a:off x="267396" y="974116"/>
            <a:ext cx="3368159" cy="1256329"/>
          </a:xfrm>
          <a:prstGeom prst="rect">
            <a:avLst/>
          </a:prstGeom>
        </p:spPr>
      </p:pic>
      <p:pic>
        <p:nvPicPr>
          <p:cNvPr id="8" name="Imagen 7">
            <a:extLst>
              <a:ext uri="{FF2B5EF4-FFF2-40B4-BE49-F238E27FC236}">
                <a16:creationId xmlns:a16="http://schemas.microsoft.com/office/drawing/2014/main" id="{3C2999F4-5D63-9A59-009B-AD8A1F7DC141}"/>
              </a:ext>
            </a:extLst>
          </p:cNvPr>
          <p:cNvPicPr>
            <a:picLocks noChangeAspect="1"/>
          </p:cNvPicPr>
          <p:nvPr/>
        </p:nvPicPr>
        <p:blipFill>
          <a:blip r:embed="rId3"/>
          <a:stretch>
            <a:fillRect/>
          </a:stretch>
        </p:blipFill>
        <p:spPr>
          <a:xfrm>
            <a:off x="651122" y="3429000"/>
            <a:ext cx="5968867" cy="3354462"/>
          </a:xfrm>
          <a:prstGeom prst="rect">
            <a:avLst/>
          </a:prstGeom>
        </p:spPr>
      </p:pic>
      <p:pic>
        <p:nvPicPr>
          <p:cNvPr id="11" name="Imagen 10">
            <a:extLst>
              <a:ext uri="{FF2B5EF4-FFF2-40B4-BE49-F238E27FC236}">
                <a16:creationId xmlns:a16="http://schemas.microsoft.com/office/drawing/2014/main" id="{970F36D9-B6D7-616F-4095-766D2EE1EADF}"/>
              </a:ext>
            </a:extLst>
          </p:cNvPr>
          <p:cNvPicPr>
            <a:picLocks noChangeAspect="1"/>
          </p:cNvPicPr>
          <p:nvPr/>
        </p:nvPicPr>
        <p:blipFill>
          <a:blip r:embed="rId4"/>
          <a:stretch>
            <a:fillRect/>
          </a:stretch>
        </p:blipFill>
        <p:spPr>
          <a:xfrm>
            <a:off x="4039041" y="874789"/>
            <a:ext cx="8152959" cy="1954933"/>
          </a:xfrm>
          <a:prstGeom prst="rect">
            <a:avLst/>
          </a:prstGeom>
        </p:spPr>
      </p:pic>
    </p:spTree>
    <p:extLst>
      <p:ext uri="{BB962C8B-B14F-4D97-AF65-F5344CB8AC3E}">
        <p14:creationId xmlns:p14="http://schemas.microsoft.com/office/powerpoint/2010/main" val="3742166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D0BB39C2-867C-B55B-16E6-2AAF00A86D1B}"/>
              </a:ext>
            </a:extLst>
          </p:cNvPr>
          <p:cNvPicPr>
            <a:picLocks noChangeAspect="1"/>
          </p:cNvPicPr>
          <p:nvPr/>
        </p:nvPicPr>
        <p:blipFill>
          <a:blip r:embed="rId2"/>
          <a:stretch>
            <a:fillRect/>
          </a:stretch>
        </p:blipFill>
        <p:spPr>
          <a:xfrm>
            <a:off x="504919" y="797073"/>
            <a:ext cx="10698068" cy="2391109"/>
          </a:xfrm>
          <a:prstGeom prst="rect">
            <a:avLst/>
          </a:prstGeom>
        </p:spPr>
      </p:pic>
      <p:pic>
        <p:nvPicPr>
          <p:cNvPr id="7" name="Imagen 6">
            <a:extLst>
              <a:ext uri="{FF2B5EF4-FFF2-40B4-BE49-F238E27FC236}">
                <a16:creationId xmlns:a16="http://schemas.microsoft.com/office/drawing/2014/main" id="{96FFD246-4C8E-86DB-3927-675CFA407976}"/>
              </a:ext>
            </a:extLst>
          </p:cNvPr>
          <p:cNvPicPr>
            <a:picLocks noChangeAspect="1"/>
          </p:cNvPicPr>
          <p:nvPr/>
        </p:nvPicPr>
        <p:blipFill>
          <a:blip r:embed="rId3"/>
          <a:stretch>
            <a:fillRect/>
          </a:stretch>
        </p:blipFill>
        <p:spPr>
          <a:xfrm>
            <a:off x="351623" y="3898418"/>
            <a:ext cx="11488753" cy="1562318"/>
          </a:xfrm>
          <a:prstGeom prst="rect">
            <a:avLst/>
          </a:prstGeom>
        </p:spPr>
      </p:pic>
    </p:spTree>
    <p:extLst>
      <p:ext uri="{BB962C8B-B14F-4D97-AF65-F5344CB8AC3E}">
        <p14:creationId xmlns:p14="http://schemas.microsoft.com/office/powerpoint/2010/main" val="2924701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6FBD0-8A01-D60C-F407-69CF6F554D7E}"/>
              </a:ext>
            </a:extLst>
          </p:cNvPr>
          <p:cNvSpPr>
            <a:spLocks noGrp="1"/>
          </p:cNvSpPr>
          <p:nvPr>
            <p:ph type="title"/>
          </p:nvPr>
        </p:nvSpPr>
        <p:spPr>
          <a:xfrm>
            <a:off x="636494" y="709986"/>
            <a:ext cx="10515600" cy="562722"/>
          </a:xfrm>
        </p:spPr>
        <p:txBody>
          <a:bodyPr>
            <a:noAutofit/>
          </a:bodyPr>
          <a:lstStyle/>
          <a:p>
            <a:r>
              <a:rPr lang="es-MX" sz="3600" b="1" i="0" dirty="0">
                <a:effectLst/>
                <a:latin typeface="Source Sans Pro" panose="020B0503030403020204" pitchFamily="34" charset="0"/>
              </a:rPr>
              <a:t>Problemas comunes al visualizar en </a:t>
            </a:r>
            <a:endParaRPr lang="es-MX" sz="3600" dirty="0"/>
          </a:p>
        </p:txBody>
      </p:sp>
      <p:sp>
        <p:nvSpPr>
          <p:cNvPr id="3" name="Marcador de contenido 2">
            <a:extLst>
              <a:ext uri="{FF2B5EF4-FFF2-40B4-BE49-F238E27FC236}">
                <a16:creationId xmlns:a16="http://schemas.microsoft.com/office/drawing/2014/main" id="{7E391B51-244E-BE1F-8A7A-89723034B110}"/>
              </a:ext>
            </a:extLst>
          </p:cNvPr>
          <p:cNvSpPr>
            <a:spLocks noGrp="1"/>
          </p:cNvSpPr>
          <p:nvPr>
            <p:ph idx="1"/>
          </p:nvPr>
        </p:nvSpPr>
        <p:spPr>
          <a:xfrm>
            <a:off x="636494" y="1906307"/>
            <a:ext cx="10515600" cy="4351338"/>
          </a:xfrm>
        </p:spPr>
        <p:txBody>
          <a:bodyPr>
            <a:normAutofit fontScale="92500" lnSpcReduction="20000"/>
          </a:bodyPr>
          <a:lstStyle/>
          <a:p>
            <a:pPr algn="l"/>
            <a:r>
              <a:rPr lang="es-MX" b="1" i="0" dirty="0">
                <a:solidFill>
                  <a:srgbClr val="1F1F1F"/>
                </a:solidFill>
                <a:effectLst/>
                <a:latin typeface="unset"/>
              </a:rPr>
              <a:t>Distinción entre mayúsculas y minúsculas </a:t>
            </a:r>
            <a:endParaRPr lang="es-MX" b="1" i="0" dirty="0">
              <a:solidFill>
                <a:srgbClr val="1F1F1F"/>
              </a:solidFill>
              <a:effectLst/>
              <a:latin typeface="Source Sans Pro" panose="020B0503030403020204" pitchFamily="34" charset="0"/>
            </a:endParaRPr>
          </a:p>
          <a:p>
            <a:pPr algn="l"/>
            <a:r>
              <a:rPr lang="es-MX" b="1" i="0" dirty="0">
                <a:solidFill>
                  <a:srgbClr val="1F1F1F"/>
                </a:solidFill>
                <a:effectLst/>
                <a:latin typeface="unset"/>
              </a:rPr>
              <a:t>Equilibrar paréntesis y comillas </a:t>
            </a:r>
            <a:endParaRPr lang="es-MX" b="1" i="0" dirty="0">
              <a:solidFill>
                <a:srgbClr val="1F1F1F"/>
              </a:solidFill>
              <a:effectLst/>
              <a:latin typeface="Source Sans Pro" panose="020B0503030403020204" pitchFamily="34" charset="0"/>
            </a:endParaRPr>
          </a:p>
          <a:p>
            <a:r>
              <a:rPr lang="es-MX" b="1" i="0" dirty="0">
                <a:solidFill>
                  <a:srgbClr val="1F1F1F"/>
                </a:solidFill>
                <a:effectLst/>
                <a:latin typeface="unset"/>
              </a:rPr>
              <a:t>Uso del signo más para agregar capas </a:t>
            </a:r>
            <a:endParaRPr lang="es-MX" b="1" i="0" dirty="0">
              <a:solidFill>
                <a:srgbClr val="1F1F1F"/>
              </a:solidFill>
              <a:effectLst/>
              <a:latin typeface="Source Sans Pro" panose="020B0503030403020204" pitchFamily="34" charset="0"/>
            </a:endParaRPr>
          </a:p>
          <a:p>
            <a:pPr marL="0" indent="0">
              <a:buNone/>
            </a:pPr>
            <a:endParaRPr lang="es-MX" dirty="0"/>
          </a:p>
          <a:p>
            <a:pPr marL="0" indent="0">
              <a:buNone/>
            </a:pPr>
            <a:r>
              <a:rPr lang="es-MX" b="1" i="0" dirty="0">
                <a:solidFill>
                  <a:srgbClr val="1F1F1F"/>
                </a:solidFill>
                <a:effectLst/>
                <a:latin typeface="unset"/>
              </a:rPr>
              <a:t>Recursos de ayuda</a:t>
            </a:r>
          </a:p>
          <a:p>
            <a:r>
              <a:rPr lang="en-US" b="0" i="0" u="sng" dirty="0">
                <a:solidFill>
                  <a:srgbClr val="1F1F1F"/>
                </a:solidFill>
                <a:effectLst/>
                <a:latin typeface="var(--cds-font-family-source-sans-pro)"/>
                <a:hlinkClick r:id="rId2"/>
              </a:rPr>
              <a:t>R for Data Science Online Learning 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3"/>
              </a:rPr>
              <a:t>RStudio</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Community</a:t>
            </a:r>
            <a:endParaRPr lang="es-MX" b="0" i="0" dirty="0">
              <a:solidFill>
                <a:srgbClr val="1F1F1F"/>
              </a:solidFill>
              <a:effectLst/>
              <a:latin typeface="var(--cds-font-family-source-sans-pro)"/>
            </a:endParaRPr>
          </a:p>
          <a:p>
            <a:pPr algn="l">
              <a:buFont typeface="Arial" panose="020B0604020202020204" pitchFamily="34" charset="0"/>
              <a:buChar char="•"/>
            </a:pPr>
            <a:r>
              <a:rPr lang="es-MX" b="0" i="0" u="sng" dirty="0" err="1">
                <a:solidFill>
                  <a:srgbClr val="1F1F1F"/>
                </a:solidFill>
                <a:effectLst/>
                <a:latin typeface="var(--cds-font-family-source-sans-pro)"/>
                <a:hlinkClick r:id="rId4"/>
              </a:rPr>
              <a:t>Stackoverflow</a:t>
            </a:r>
            <a:br>
              <a:rPr lang="es-MX" b="0" i="0" u="sng" dirty="0">
                <a:solidFill>
                  <a:srgbClr val="1F1F1F"/>
                </a:solidFill>
                <a:effectLst/>
                <a:latin typeface="var(--cds-font-family-source-sans-pro)"/>
                <a:hlinkClick r:id="rId5"/>
              </a:rPr>
            </a:br>
            <a:br>
              <a:rPr lang="es-MX" b="0" i="0" u="sng" dirty="0">
                <a:solidFill>
                  <a:srgbClr val="1F1F1F"/>
                </a:solidFill>
                <a:effectLst/>
                <a:latin typeface="var(--cds-font-family-source-sans-pro)"/>
                <a:hlinkClick r:id="rId4"/>
              </a:rPr>
            </a:br>
            <a:br>
              <a:rPr lang="es-MX" dirty="0"/>
            </a:br>
            <a:br>
              <a:rPr lang="es-MX" dirty="0"/>
            </a:br>
            <a:endParaRPr lang="es-MX" dirty="0"/>
          </a:p>
        </p:txBody>
      </p:sp>
    </p:spTree>
    <p:extLst>
      <p:ext uri="{BB962C8B-B14F-4D97-AF65-F5344CB8AC3E}">
        <p14:creationId xmlns:p14="http://schemas.microsoft.com/office/powerpoint/2010/main" val="3966686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7315A45-6B7B-1251-CB9D-18D69E47303B}"/>
              </a:ext>
            </a:extLst>
          </p:cNvPr>
          <p:cNvPicPr>
            <a:picLocks noChangeAspect="1"/>
          </p:cNvPicPr>
          <p:nvPr/>
        </p:nvPicPr>
        <p:blipFill>
          <a:blip r:embed="rId2"/>
          <a:stretch>
            <a:fillRect/>
          </a:stretch>
        </p:blipFill>
        <p:spPr>
          <a:xfrm>
            <a:off x="611254" y="565315"/>
            <a:ext cx="6818833" cy="4871926"/>
          </a:xfrm>
          <a:prstGeom prst="rect">
            <a:avLst/>
          </a:prstGeom>
        </p:spPr>
      </p:pic>
      <p:sp>
        <p:nvSpPr>
          <p:cNvPr id="6" name="CuadroTexto 5">
            <a:extLst>
              <a:ext uri="{FF2B5EF4-FFF2-40B4-BE49-F238E27FC236}">
                <a16:creationId xmlns:a16="http://schemas.microsoft.com/office/drawing/2014/main" id="{6CA99BC0-0CA9-C2F6-C561-C3555F773B54}"/>
              </a:ext>
            </a:extLst>
          </p:cNvPr>
          <p:cNvSpPr txBox="1"/>
          <p:nvPr/>
        </p:nvSpPr>
        <p:spPr>
          <a:xfrm>
            <a:off x="4020671" y="1877959"/>
            <a:ext cx="7368988" cy="4524315"/>
          </a:xfrm>
          <a:prstGeom prst="rect">
            <a:avLst/>
          </a:prstGeom>
          <a:noFill/>
        </p:spPr>
        <p:txBody>
          <a:bodyPr wrap="square" rtlCol="0">
            <a:spAutoFit/>
          </a:bodyPr>
          <a:lstStyle/>
          <a:p>
            <a:pPr algn="just"/>
            <a:r>
              <a:rPr lang="es-MX" b="1" i="0" dirty="0">
                <a:solidFill>
                  <a:srgbClr val="1F1F1F"/>
                </a:solidFill>
                <a:effectLst/>
                <a:latin typeface="unset"/>
              </a:rPr>
              <a:t>Ggplot2</a:t>
            </a:r>
            <a:r>
              <a:rPr lang="es-MX" b="0" i="0" dirty="0">
                <a:solidFill>
                  <a:srgbClr val="1F1F1F"/>
                </a:solidFill>
                <a:effectLst/>
                <a:latin typeface="Source Sans Pro" panose="020B0503030403020204" pitchFamily="34" charset="0"/>
              </a:rPr>
              <a:t> es un paquete de R que te permite crear diferentes tipos de visualizaciones de datos directamente en tu lugar de trabajo R. En ggplot2, una </a:t>
            </a:r>
            <a:r>
              <a:rPr lang="es-MX" b="1" i="0" dirty="0">
                <a:solidFill>
                  <a:srgbClr val="1F1F1F"/>
                </a:solidFill>
                <a:effectLst/>
                <a:latin typeface="unset"/>
              </a:rPr>
              <a:t>estética</a:t>
            </a:r>
            <a:r>
              <a:rPr lang="es-MX" b="0" i="0" dirty="0">
                <a:solidFill>
                  <a:srgbClr val="1F1F1F"/>
                </a:solidFill>
                <a:effectLst/>
                <a:latin typeface="Source Sans Pro" panose="020B0503030403020204" pitchFamily="34" charset="0"/>
              </a:rPr>
              <a:t> se define como una propiedad visual de un objeto de tu diagrama. </a:t>
            </a:r>
          </a:p>
          <a:p>
            <a:pPr algn="just"/>
            <a:endParaRPr lang="es-MX" b="0" i="0" dirty="0">
              <a:solidFill>
                <a:srgbClr val="1F1F1F"/>
              </a:solidFill>
              <a:effectLst/>
              <a:latin typeface="Source Sans Pro" panose="020B0503030403020204" pitchFamily="34" charset="0"/>
            </a:endParaRPr>
          </a:p>
          <a:p>
            <a:pPr algn="just"/>
            <a:r>
              <a:rPr lang="es-MX" b="0" i="0" dirty="0">
                <a:solidFill>
                  <a:srgbClr val="1F1F1F"/>
                </a:solidFill>
                <a:effectLst/>
                <a:latin typeface="Source Sans Pro" panose="020B0503030403020204" pitchFamily="34" charset="0"/>
              </a:rPr>
              <a:t>Existen tres atributos estéticos en ggplot2:</a:t>
            </a:r>
          </a:p>
          <a:p>
            <a:pPr lvl="1" algn="just">
              <a:buFont typeface="Arial" panose="020B0604020202020204" pitchFamily="34" charset="0"/>
              <a:buChar char="•"/>
            </a:pPr>
            <a:r>
              <a:rPr lang="es-MX" b="1" i="0" dirty="0">
                <a:solidFill>
                  <a:srgbClr val="1F1F1F"/>
                </a:solidFill>
                <a:effectLst/>
                <a:latin typeface="unset"/>
              </a:rPr>
              <a:t>Color</a:t>
            </a:r>
            <a:r>
              <a:rPr lang="es-MX" b="0" i="0" dirty="0">
                <a:solidFill>
                  <a:srgbClr val="1F1F1F"/>
                </a:solidFill>
                <a:effectLst/>
                <a:latin typeface="var(--cds-font-family-source-sans-pro)"/>
              </a:rPr>
              <a:t>: te permite modificar el color de todos los puntos de tu diagrama o el color de cada grupo de datos</a:t>
            </a:r>
          </a:p>
          <a:p>
            <a:pPr lvl="1" algn="just">
              <a:buFont typeface="Arial" panose="020B0604020202020204" pitchFamily="34" charset="0"/>
              <a:buChar char="•"/>
            </a:pPr>
            <a:r>
              <a:rPr lang="es-MX" b="1" i="0" dirty="0">
                <a:solidFill>
                  <a:srgbClr val="1F1F1F"/>
                </a:solidFill>
                <a:effectLst/>
                <a:latin typeface="unset"/>
              </a:rPr>
              <a:t>Tamaño</a:t>
            </a:r>
            <a:r>
              <a:rPr lang="es-MX" b="0" i="0" dirty="0">
                <a:solidFill>
                  <a:srgbClr val="1F1F1F"/>
                </a:solidFill>
                <a:effectLst/>
                <a:latin typeface="var(--cds-font-family-source-sans-pro)"/>
              </a:rPr>
              <a:t>: te permite modificar el tamaño de los puntos de tu diagrama por grupo de datos</a:t>
            </a:r>
          </a:p>
          <a:p>
            <a:pPr lvl="1" algn="just">
              <a:buFont typeface="Arial" panose="020B0604020202020204" pitchFamily="34" charset="0"/>
              <a:buChar char="•"/>
            </a:pPr>
            <a:r>
              <a:rPr lang="es-MX" b="1" i="0" dirty="0">
                <a:solidFill>
                  <a:srgbClr val="1F1F1F"/>
                </a:solidFill>
                <a:effectLst/>
                <a:latin typeface="unset"/>
              </a:rPr>
              <a:t>Forma</a:t>
            </a:r>
            <a:r>
              <a:rPr lang="es-MX" b="0" i="0" dirty="0">
                <a:solidFill>
                  <a:srgbClr val="1F1F1F"/>
                </a:solidFill>
                <a:effectLst/>
                <a:latin typeface="var(--cds-font-family-source-sans-pro)"/>
              </a:rPr>
              <a:t>: te permite modificar la forma de los puntos de tu diagrama por grupo de datos</a:t>
            </a:r>
          </a:p>
          <a:p>
            <a:pPr algn="just"/>
            <a:endParaRPr lang="es-MX" dirty="0"/>
          </a:p>
          <a:p>
            <a:pPr algn="just"/>
            <a:r>
              <a:rPr lang="es-MX" b="1" i="0" u="sng" dirty="0">
                <a:effectLst/>
                <a:latin typeface="unset"/>
                <a:hlinkClick r:id="rId3"/>
              </a:rPr>
              <a:t>Hoja de referencia de visualización de datos con ggplot2</a:t>
            </a:r>
            <a:endParaRPr lang="es-MX" b="1" i="0" u="sng" dirty="0">
              <a:effectLst/>
              <a:latin typeface="unset"/>
            </a:endParaRPr>
          </a:p>
          <a:p>
            <a:pPr algn="just"/>
            <a:r>
              <a:rPr lang="es-MX" b="1" i="0" u="sng" dirty="0">
                <a:effectLst/>
                <a:latin typeface="unset"/>
                <a:hlinkClick r:id="rId4"/>
              </a:rPr>
              <a:t>Introducción a R de </a:t>
            </a:r>
            <a:r>
              <a:rPr lang="es-MX" b="1" i="0" u="sng" dirty="0" err="1">
                <a:effectLst/>
                <a:latin typeface="unset"/>
                <a:hlinkClick r:id="rId4"/>
              </a:rPr>
              <a:t>Stats</a:t>
            </a:r>
            <a:r>
              <a:rPr lang="es-MX" b="1" i="0" u="sng" dirty="0">
                <a:effectLst/>
                <a:latin typeface="unset"/>
                <a:hlinkClick r:id="rId4"/>
              </a:rPr>
              <a:t> </a:t>
            </a:r>
            <a:r>
              <a:rPr lang="es-MX" b="1" i="0" u="sng" dirty="0" err="1">
                <a:effectLst/>
                <a:latin typeface="unset"/>
                <a:hlinkClick r:id="rId4"/>
              </a:rPr>
              <a:t>Education</a:t>
            </a:r>
            <a:endParaRPr lang="es-MX" b="1" u="sng" dirty="0">
              <a:latin typeface="unset"/>
            </a:endParaRPr>
          </a:p>
          <a:p>
            <a:pPr algn="just"/>
            <a:r>
              <a:rPr lang="es-MX" b="1" i="0" u="sng" dirty="0">
                <a:effectLst/>
                <a:latin typeface="unset"/>
                <a:hlinkClick r:id="rId5"/>
              </a:rPr>
              <a:t>Función aes en </a:t>
            </a:r>
            <a:r>
              <a:rPr lang="es-MX" b="1" i="0" u="sng" dirty="0" err="1">
                <a:effectLst/>
                <a:latin typeface="unset"/>
                <a:hlinkClick r:id="rId5"/>
              </a:rPr>
              <a:t>RDocumentation</a:t>
            </a:r>
            <a:endParaRPr lang="es-MX" dirty="0"/>
          </a:p>
        </p:txBody>
      </p:sp>
    </p:spTree>
    <p:extLst>
      <p:ext uri="{BB962C8B-B14F-4D97-AF65-F5344CB8AC3E}">
        <p14:creationId xmlns:p14="http://schemas.microsoft.com/office/powerpoint/2010/main" val="4232021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BE7868B7-07AC-2E4B-D6FF-9F5FD34872B8}"/>
              </a:ext>
            </a:extLst>
          </p:cNvPr>
          <p:cNvPicPr>
            <a:picLocks noChangeAspect="1"/>
          </p:cNvPicPr>
          <p:nvPr/>
        </p:nvPicPr>
        <p:blipFill>
          <a:blip r:embed="rId2"/>
          <a:stretch>
            <a:fillRect/>
          </a:stretch>
        </p:blipFill>
        <p:spPr>
          <a:xfrm>
            <a:off x="894132" y="700386"/>
            <a:ext cx="4936381" cy="3438925"/>
          </a:xfrm>
          <a:prstGeom prst="rect">
            <a:avLst/>
          </a:prstGeom>
        </p:spPr>
      </p:pic>
      <p:sp>
        <p:nvSpPr>
          <p:cNvPr id="6" name="CuadroTexto 5">
            <a:extLst>
              <a:ext uri="{FF2B5EF4-FFF2-40B4-BE49-F238E27FC236}">
                <a16:creationId xmlns:a16="http://schemas.microsoft.com/office/drawing/2014/main" id="{EB521FA7-5D44-014B-3DE3-06B3D8D7ECC3}"/>
              </a:ext>
            </a:extLst>
          </p:cNvPr>
          <p:cNvSpPr txBox="1"/>
          <p:nvPr/>
        </p:nvSpPr>
        <p:spPr>
          <a:xfrm>
            <a:off x="1466287" y="4080845"/>
            <a:ext cx="2984691" cy="196919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geom_smooth</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r>
              <a:rPr lang="es-MX" sz="2800" b="1" dirty="0" err="1">
                <a:solidFill>
                  <a:schemeClr val="tx2">
                    <a:lumMod val="50000"/>
                    <a:lumOff val="50000"/>
                  </a:schemeClr>
                </a:solidFill>
              </a:rPr>
              <a:t>geom_jitter</a:t>
            </a:r>
            <a:endParaRPr lang="es-MX" sz="2800" b="1" dirty="0">
              <a:solidFill>
                <a:schemeClr val="tx2">
                  <a:lumMod val="50000"/>
                  <a:lumOff val="50000"/>
                </a:schemeClr>
              </a:solidFill>
            </a:endParaRPr>
          </a:p>
          <a:p>
            <a:pPr marL="285750" indent="-285750">
              <a:lnSpc>
                <a:spcPct val="150000"/>
              </a:lnSpc>
              <a:buFont typeface="Arial" panose="020B0604020202020204" pitchFamily="34" charset="0"/>
              <a:buChar char="•"/>
            </a:pPr>
            <a:endParaRPr lang="es-MX" sz="2800" b="1" dirty="0">
              <a:solidFill>
                <a:schemeClr val="tx2">
                  <a:lumMod val="50000"/>
                  <a:lumOff val="50000"/>
                </a:schemeClr>
              </a:solidFill>
            </a:endParaRPr>
          </a:p>
        </p:txBody>
      </p:sp>
      <p:sp>
        <p:nvSpPr>
          <p:cNvPr id="10" name="CuadroTexto 9">
            <a:extLst>
              <a:ext uri="{FF2B5EF4-FFF2-40B4-BE49-F238E27FC236}">
                <a16:creationId xmlns:a16="http://schemas.microsoft.com/office/drawing/2014/main" id="{45C91B16-16FF-5CCF-2F28-0F9112B528B2}"/>
              </a:ext>
            </a:extLst>
          </p:cNvPr>
          <p:cNvSpPr txBox="1"/>
          <p:nvPr/>
        </p:nvSpPr>
        <p:spPr>
          <a:xfrm>
            <a:off x="5830513" y="2139790"/>
            <a:ext cx="5768787" cy="3365024"/>
          </a:xfrm>
          <a:prstGeom prst="rect">
            <a:avLst/>
          </a:prstGeom>
          <a:noFill/>
        </p:spPr>
        <p:txBody>
          <a:bodyPr wrap="square" rtlCol="0">
            <a:spAutoFit/>
          </a:bodyPr>
          <a:lstStyle/>
          <a:p>
            <a:pPr>
              <a:lnSpc>
                <a:spcPct val="150000"/>
              </a:lnSpc>
            </a:pPr>
            <a:r>
              <a:rPr lang="es-MX" b="1" dirty="0" err="1">
                <a:solidFill>
                  <a:schemeClr val="accent1"/>
                </a:solidFill>
                <a:latin typeface="Arial" panose="020B0604020202020204" pitchFamily="34" charset="0"/>
                <a:cs typeface="Arial" panose="020B0604020202020204" pitchFamily="34" charset="0"/>
              </a:rPr>
              <a:t>ggplot</a:t>
            </a:r>
            <a:r>
              <a:rPr lang="es-MX" b="1" dirty="0">
                <a:solidFill>
                  <a:schemeClr val="accent1"/>
                </a:solidFill>
                <a:latin typeface="Arial" panose="020B0604020202020204" pitchFamily="34" charset="0"/>
                <a:cs typeface="Arial" panose="020B0604020202020204" pitchFamily="34" charset="0"/>
              </a:rPr>
              <a:t>(data = </a:t>
            </a:r>
            <a:r>
              <a:rPr lang="es-MX" b="1" dirty="0" err="1">
                <a:solidFill>
                  <a:schemeClr val="accent1"/>
                </a:solidFill>
                <a:latin typeface="Arial" panose="020B0604020202020204" pitchFamily="34" charset="0"/>
                <a:cs typeface="Arial" panose="020B0604020202020204" pitchFamily="34" charset="0"/>
              </a:rPr>
              <a:t>penguins</a:t>
            </a:r>
            <a:r>
              <a:rPr lang="es-MX" b="1" dirty="0">
                <a:solidFill>
                  <a:schemeClr val="accent1"/>
                </a:solidFill>
                <a:latin typeface="Arial" panose="020B0604020202020204" pitchFamily="34" charset="0"/>
                <a:cs typeface="Arial" panose="020B0604020202020204" pitchFamily="34" charset="0"/>
              </a:rPr>
              <a:t>) </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geom_smooth</a:t>
            </a:r>
            <a:r>
              <a:rPr lang="es-MX" b="1" dirty="0">
                <a:solidFill>
                  <a:srgbClr val="00B050"/>
                </a:solidFill>
                <a:latin typeface="Arial" panose="020B0604020202020204" pitchFamily="34" charset="0"/>
                <a:cs typeface="Arial" panose="020B0604020202020204" pitchFamily="34" charset="0"/>
              </a:rPr>
              <a:t>(</a:t>
            </a:r>
            <a:r>
              <a:rPr lang="es-MX" b="1" dirty="0" err="1">
                <a:solidFill>
                  <a:srgbClr val="00B050"/>
                </a:solidFill>
                <a:latin typeface="Arial" panose="020B0604020202020204" pitchFamily="34" charset="0"/>
                <a:cs typeface="Arial" panose="020B0604020202020204" pitchFamily="34" charset="0"/>
              </a:rPr>
              <a:t>mapping</a:t>
            </a:r>
            <a:r>
              <a:rPr lang="es-MX" b="1" dirty="0">
                <a:solidFill>
                  <a:srgbClr val="00B050"/>
                </a:solidFill>
                <a:latin typeface="Arial" panose="020B0604020202020204" pitchFamily="34" charset="0"/>
                <a:cs typeface="Arial" panose="020B0604020202020204" pitchFamily="34" charset="0"/>
              </a:rPr>
              <a:t> = aes(x = </a:t>
            </a:r>
            <a:r>
              <a:rPr lang="es-MX" b="1" dirty="0" err="1">
                <a:solidFill>
                  <a:srgbClr val="00B050"/>
                </a:solidFill>
                <a:latin typeface="Arial" panose="020B0604020202020204" pitchFamily="34" charset="0"/>
                <a:cs typeface="Arial" panose="020B0604020202020204" pitchFamily="34" charset="0"/>
              </a:rPr>
              <a:t>flipper_length_mm</a:t>
            </a:r>
            <a:r>
              <a:rPr lang="es-MX" b="1" dirty="0">
                <a:solidFill>
                  <a:srgbClr val="00B050"/>
                </a:solidFill>
                <a:latin typeface="Arial" panose="020B0604020202020204" pitchFamily="34" charset="0"/>
                <a:cs typeface="Arial" panose="020B0604020202020204" pitchFamily="34" charset="0"/>
              </a:rPr>
              <a:t>, y = </a:t>
            </a:r>
            <a:r>
              <a:rPr lang="es-MX" b="1" dirty="0" err="1">
                <a:solidFill>
                  <a:srgbClr val="00B050"/>
                </a:solidFill>
                <a:latin typeface="Arial" panose="020B0604020202020204" pitchFamily="34" charset="0"/>
                <a:cs typeface="Arial" panose="020B0604020202020204" pitchFamily="34" charset="0"/>
              </a:rPr>
              <a:t>body_mass_g</a:t>
            </a:r>
            <a:r>
              <a:rPr lang="es-MX" b="1" dirty="0">
                <a:solidFill>
                  <a:srgbClr val="00B050"/>
                </a:solidFill>
                <a:latin typeface="Arial" panose="020B0604020202020204" pitchFamily="34" charset="0"/>
                <a:cs typeface="Arial" panose="020B0604020202020204" pitchFamily="34" charset="0"/>
              </a:rPr>
              <a:t>)) + </a:t>
            </a:r>
            <a:r>
              <a:rPr lang="es-MX" b="1" dirty="0" err="1">
                <a:solidFill>
                  <a:schemeClr val="accent5">
                    <a:lumMod val="75000"/>
                  </a:schemeClr>
                </a:solidFill>
                <a:latin typeface="Arial" panose="020B0604020202020204" pitchFamily="34" charset="0"/>
                <a:cs typeface="Arial" panose="020B0604020202020204" pitchFamily="34" charset="0"/>
              </a:rPr>
              <a:t>geom_point</a:t>
            </a:r>
            <a:r>
              <a:rPr lang="es-MX" b="1" dirty="0">
                <a:solidFill>
                  <a:schemeClr val="accent5">
                    <a:lumMod val="75000"/>
                  </a:schemeClr>
                </a:solidFill>
                <a:latin typeface="Arial" panose="020B0604020202020204" pitchFamily="34" charset="0"/>
                <a:cs typeface="Arial" panose="020B0604020202020204" pitchFamily="34" charset="0"/>
              </a:rPr>
              <a:t>(</a:t>
            </a:r>
            <a:r>
              <a:rPr lang="es-MX" b="1" dirty="0" err="1">
                <a:solidFill>
                  <a:schemeClr val="accent5">
                    <a:lumMod val="75000"/>
                  </a:schemeClr>
                </a:solidFill>
                <a:latin typeface="Arial" panose="020B0604020202020204" pitchFamily="34" charset="0"/>
                <a:cs typeface="Arial" panose="020B0604020202020204" pitchFamily="34" charset="0"/>
              </a:rPr>
              <a:t>mapping</a:t>
            </a:r>
            <a:r>
              <a:rPr lang="es-MX" b="1" dirty="0">
                <a:solidFill>
                  <a:schemeClr val="accent5">
                    <a:lumMod val="75000"/>
                  </a:schemeClr>
                </a:solidFill>
                <a:latin typeface="Arial" panose="020B0604020202020204" pitchFamily="34" charset="0"/>
                <a:cs typeface="Arial" panose="020B0604020202020204" pitchFamily="34" charset="0"/>
              </a:rPr>
              <a:t> = aes(x = </a:t>
            </a:r>
            <a:r>
              <a:rPr lang="es-MX" b="1" dirty="0" err="1">
                <a:solidFill>
                  <a:schemeClr val="accent5">
                    <a:lumMod val="75000"/>
                  </a:schemeClr>
                </a:solidFill>
                <a:latin typeface="Arial" panose="020B0604020202020204" pitchFamily="34" charset="0"/>
                <a:cs typeface="Arial" panose="020B0604020202020204" pitchFamily="34" charset="0"/>
              </a:rPr>
              <a:t>flipper_length_mm</a:t>
            </a:r>
            <a:r>
              <a:rPr lang="es-MX" b="1" dirty="0">
                <a:solidFill>
                  <a:schemeClr val="accent5">
                    <a:lumMod val="75000"/>
                  </a:schemeClr>
                </a:solidFill>
                <a:latin typeface="Arial" panose="020B0604020202020204" pitchFamily="34" charset="0"/>
                <a:cs typeface="Arial" panose="020B0604020202020204" pitchFamily="34" charset="0"/>
              </a:rPr>
              <a:t>, y = </a:t>
            </a:r>
            <a:r>
              <a:rPr lang="es-MX" b="1" dirty="0" err="1">
                <a:solidFill>
                  <a:schemeClr val="accent5">
                    <a:lumMod val="75000"/>
                  </a:schemeClr>
                </a:solidFill>
                <a:latin typeface="Arial" panose="020B0604020202020204" pitchFamily="34" charset="0"/>
                <a:cs typeface="Arial" panose="020B0604020202020204" pitchFamily="34" charset="0"/>
              </a:rPr>
              <a:t>body_mass_g</a:t>
            </a:r>
            <a:r>
              <a:rPr lang="es-MX" b="1" dirty="0">
                <a:solidFill>
                  <a:schemeClr val="accent5">
                    <a:lumMod val="75000"/>
                  </a:schemeClr>
                </a:solidFill>
                <a:latin typeface="Arial" panose="020B0604020202020204" pitchFamily="34" charset="0"/>
                <a:cs typeface="Arial" panose="020B0604020202020204" pitchFamily="34" charset="0"/>
              </a:rPr>
              <a:t>))</a:t>
            </a:r>
          </a:p>
          <a:p>
            <a:pPr>
              <a:lnSpc>
                <a:spcPct val="150000"/>
              </a:lnSpc>
            </a:pP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r>
              <a:rPr lang="en-US" b="1" dirty="0" err="1">
                <a:solidFill>
                  <a:schemeClr val="accent2">
                    <a:lumMod val="75000"/>
                  </a:schemeClr>
                </a:solidFill>
                <a:latin typeface="Arial" panose="020B0604020202020204" pitchFamily="34" charset="0"/>
                <a:cs typeface="Arial" panose="020B0604020202020204" pitchFamily="34" charset="0"/>
              </a:rPr>
              <a:t>ggplot</a:t>
            </a:r>
            <a:r>
              <a:rPr lang="en-US" b="1" dirty="0">
                <a:solidFill>
                  <a:schemeClr val="accent2">
                    <a:lumMod val="75000"/>
                  </a:schemeClr>
                </a:solidFill>
                <a:latin typeface="Arial" panose="020B0604020202020204" pitchFamily="34" charset="0"/>
                <a:cs typeface="Arial" panose="020B0604020202020204" pitchFamily="34" charset="0"/>
              </a:rPr>
              <a:t>(data = diamonds) +</a:t>
            </a:r>
            <a:r>
              <a:rPr lang="en-US" b="1" dirty="0" err="1">
                <a:solidFill>
                  <a:schemeClr val="accent2">
                    <a:lumMod val="75000"/>
                  </a:schemeClr>
                </a:solidFill>
                <a:latin typeface="Arial" panose="020B0604020202020204" pitchFamily="34" charset="0"/>
                <a:cs typeface="Arial" panose="020B0604020202020204" pitchFamily="34" charset="0"/>
              </a:rPr>
              <a:t>geom_bar</a:t>
            </a:r>
            <a:r>
              <a:rPr lang="en-US" b="1" dirty="0">
                <a:solidFill>
                  <a:schemeClr val="accent2">
                    <a:lumMod val="75000"/>
                  </a:schemeClr>
                </a:solidFill>
                <a:latin typeface="Arial" panose="020B0604020202020204" pitchFamily="34" charset="0"/>
                <a:cs typeface="Arial" panose="020B0604020202020204" pitchFamily="34" charset="0"/>
              </a:rPr>
              <a:t>(mapping = </a:t>
            </a:r>
            <a:r>
              <a:rPr lang="en-US" b="1" dirty="0" err="1">
                <a:solidFill>
                  <a:schemeClr val="accent2">
                    <a:lumMod val="75000"/>
                  </a:schemeClr>
                </a:solidFill>
                <a:latin typeface="Arial" panose="020B0604020202020204" pitchFamily="34" charset="0"/>
                <a:cs typeface="Arial" panose="020B0604020202020204" pitchFamily="34" charset="0"/>
              </a:rPr>
              <a:t>aes</a:t>
            </a:r>
            <a:r>
              <a:rPr lang="en-US" b="1" dirty="0">
                <a:solidFill>
                  <a:schemeClr val="accent2">
                    <a:lumMod val="75000"/>
                  </a:schemeClr>
                </a:solidFill>
                <a:latin typeface="Arial" panose="020B0604020202020204" pitchFamily="34" charset="0"/>
                <a:cs typeface="Arial" panose="020B0604020202020204" pitchFamily="34" charset="0"/>
              </a:rPr>
              <a:t>(x = cut, fill=cut))</a:t>
            </a:r>
            <a:endParaRPr lang="es-MX" b="1" dirty="0">
              <a:solidFill>
                <a:schemeClr val="accent2">
                  <a:lumMod val="75000"/>
                </a:schemeClr>
              </a:solidFill>
              <a:latin typeface="Arial" panose="020B0604020202020204" pitchFamily="34" charset="0"/>
              <a:cs typeface="Arial" panose="020B0604020202020204" pitchFamily="34" charset="0"/>
            </a:endParaRPr>
          </a:p>
          <a:p>
            <a:pPr>
              <a:lnSpc>
                <a:spcPct val="150000"/>
              </a:lnSpc>
            </a:pPr>
            <a:endParaRPr lang="es-MX" b="1" dirty="0">
              <a:solidFill>
                <a:srgbClr val="00B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9148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FF4972-B2E4-18F6-CD1A-45C462C71A18}"/>
              </a:ext>
            </a:extLst>
          </p:cNvPr>
          <p:cNvSpPr>
            <a:spLocks noGrp="1"/>
          </p:cNvSpPr>
          <p:nvPr>
            <p:ph type="title"/>
          </p:nvPr>
        </p:nvSpPr>
        <p:spPr>
          <a:xfrm>
            <a:off x="2649873" y="201706"/>
            <a:ext cx="3006418" cy="664097"/>
          </a:xfrm>
        </p:spPr>
        <p:txBody>
          <a:bodyPr>
            <a:normAutofit fontScale="90000"/>
          </a:bodyPr>
          <a:lstStyle/>
          <a:p>
            <a:r>
              <a:rPr lang="es-MX" b="1" i="0" dirty="0">
                <a:effectLst/>
                <a:latin typeface="Source Sans Pro" panose="020B0503030403020204" pitchFamily="34" charset="0"/>
              </a:rPr>
              <a:t>Suavizado</a:t>
            </a:r>
            <a:endParaRPr lang="es-MX" dirty="0"/>
          </a:p>
        </p:txBody>
      </p:sp>
      <p:sp>
        <p:nvSpPr>
          <p:cNvPr id="3" name="Marcador de contenido 2">
            <a:extLst>
              <a:ext uri="{FF2B5EF4-FFF2-40B4-BE49-F238E27FC236}">
                <a16:creationId xmlns:a16="http://schemas.microsoft.com/office/drawing/2014/main" id="{87035C27-5FEC-C95C-6140-3249E59BD283}"/>
              </a:ext>
            </a:extLst>
          </p:cNvPr>
          <p:cNvSpPr>
            <a:spLocks noGrp="1"/>
          </p:cNvSpPr>
          <p:nvPr>
            <p:ph idx="1"/>
          </p:nvPr>
        </p:nvSpPr>
        <p:spPr>
          <a:xfrm>
            <a:off x="308254" y="1081539"/>
            <a:ext cx="11249162" cy="4351338"/>
          </a:xfrm>
        </p:spPr>
        <p:txBody>
          <a:bodyPr>
            <a:normAutofit/>
          </a:bodyPr>
          <a:lstStyle/>
          <a:p>
            <a:pPr marL="0" indent="0" algn="just">
              <a:buNone/>
            </a:pPr>
            <a:r>
              <a:rPr lang="es-MX" sz="2400" b="0" i="0" dirty="0">
                <a:solidFill>
                  <a:srgbClr val="1F1F1F"/>
                </a:solidFill>
                <a:effectLst/>
                <a:latin typeface="Source Sans Pro" panose="020B0503030403020204" pitchFamily="34" charset="0"/>
              </a:rPr>
              <a:t>A veces, puede ser difícil comprender tendencias en tus datos solo a través de diagramas de dispersión. El </a:t>
            </a:r>
            <a:r>
              <a:rPr lang="es-MX" sz="2400" b="1" i="0" dirty="0">
                <a:solidFill>
                  <a:srgbClr val="1F1F1F"/>
                </a:solidFill>
                <a:effectLst/>
                <a:latin typeface="unset"/>
              </a:rPr>
              <a:t>suavizado</a:t>
            </a:r>
            <a:r>
              <a:rPr lang="es-MX" sz="2400" b="0" i="0" dirty="0">
                <a:solidFill>
                  <a:srgbClr val="1F1F1F"/>
                </a:solidFill>
                <a:effectLst/>
                <a:latin typeface="Source Sans Pro" panose="020B0503030403020204" pitchFamily="34" charset="0"/>
              </a:rPr>
              <a:t> permite detectar una tendencia de datos aun cuando no puedes notar con facilidad una tendencia en los puntos de datos graficados. La funcionalidad de suavizado de ggplot2 es útil porque suma una </a:t>
            </a:r>
            <a:r>
              <a:rPr lang="es-MX" sz="2400" b="1" i="0" dirty="0">
                <a:solidFill>
                  <a:srgbClr val="1F1F1F"/>
                </a:solidFill>
                <a:effectLst/>
                <a:latin typeface="unset"/>
              </a:rPr>
              <a:t>línea de suavizado</a:t>
            </a:r>
            <a:r>
              <a:rPr lang="es-MX" sz="2400" b="0" i="0" dirty="0">
                <a:solidFill>
                  <a:srgbClr val="1F1F1F"/>
                </a:solidFill>
                <a:effectLst/>
                <a:latin typeface="Source Sans Pro" panose="020B0503030403020204" pitchFamily="34" charset="0"/>
              </a:rPr>
              <a:t> como otra capa en un diagrama; la línea de suavizado ayuda a que un observador casual entienda el sentido de los datos. </a:t>
            </a:r>
            <a:br>
              <a:rPr lang="es-MX" sz="1600" b="0" i="0" u="sng" dirty="0">
                <a:effectLst/>
                <a:latin typeface="Source Sans Pro" panose="020B0503030403020204" pitchFamily="34" charset="0"/>
                <a:hlinkClick r:id="rId2"/>
              </a:rPr>
            </a:br>
            <a:r>
              <a:rPr lang="es-MX" sz="1600" b="1" i="0" u="sng" dirty="0">
                <a:effectLst/>
                <a:latin typeface="unset"/>
                <a:hlinkClick r:id="rId2"/>
              </a:rPr>
              <a:t>Introducción a R de </a:t>
            </a:r>
            <a:r>
              <a:rPr lang="es-MX" sz="1600" b="1" i="0" u="sng" dirty="0" err="1">
                <a:effectLst/>
                <a:latin typeface="unset"/>
                <a:hlinkClick r:id="rId2"/>
              </a:rPr>
              <a:t>Stats</a:t>
            </a:r>
            <a:r>
              <a:rPr lang="es-MX" sz="1600" b="1" i="0" u="sng" dirty="0">
                <a:effectLst/>
                <a:latin typeface="unset"/>
                <a:hlinkClick r:id="rId2"/>
              </a:rPr>
              <a:t> </a:t>
            </a:r>
            <a:r>
              <a:rPr lang="es-MX" sz="1600" b="1" i="0" u="sng" dirty="0" err="1">
                <a:effectLst/>
                <a:latin typeface="unset"/>
                <a:hlinkClick r:id="rId2"/>
              </a:rPr>
              <a:t>Education</a:t>
            </a:r>
            <a:endParaRPr lang="es-MX" sz="2400" dirty="0"/>
          </a:p>
        </p:txBody>
      </p:sp>
      <p:pic>
        <p:nvPicPr>
          <p:cNvPr id="1026" name="Picture 2" descr="Screenshot of a scatterplot. There are points on the plot with a blue smoothing line indicating the upward trend of the poi">
            <a:extLst>
              <a:ext uri="{FF2B5EF4-FFF2-40B4-BE49-F238E27FC236}">
                <a16:creationId xmlns:a16="http://schemas.microsoft.com/office/drawing/2014/main" id="{F6A37C28-812A-2B09-5878-11A8E4465DF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308254" y="3736425"/>
            <a:ext cx="3223222" cy="191754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03FDE88A-2D1D-65E3-0F74-2397B6999592}"/>
              </a:ext>
            </a:extLst>
          </p:cNvPr>
          <p:cNvPicPr>
            <a:picLocks noChangeAspect="1"/>
          </p:cNvPicPr>
          <p:nvPr/>
        </p:nvPicPr>
        <p:blipFill>
          <a:blip r:embed="rId5"/>
          <a:stretch>
            <a:fillRect/>
          </a:stretch>
        </p:blipFill>
        <p:spPr>
          <a:xfrm>
            <a:off x="4398579" y="3336147"/>
            <a:ext cx="7678142" cy="3320147"/>
          </a:xfrm>
          <a:prstGeom prst="rect">
            <a:avLst/>
          </a:prstGeom>
        </p:spPr>
      </p:pic>
    </p:spTree>
    <p:extLst>
      <p:ext uri="{BB962C8B-B14F-4D97-AF65-F5344CB8AC3E}">
        <p14:creationId xmlns:p14="http://schemas.microsoft.com/office/powerpoint/2010/main" val="2672378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0A140-2704-2CBD-F645-F00578A9714F}"/>
            </a:ext>
          </a:extLst>
        </p:cNvPr>
        <p:cNvGrpSpPr/>
        <p:nvPr/>
      </p:nvGrpSpPr>
      <p:grpSpPr>
        <a:xfrm>
          <a:off x="0" y="0"/>
          <a:ext cx="0" cy="0"/>
          <a:chOff x="0" y="0"/>
          <a:chExt cx="0" cy="0"/>
        </a:xfrm>
      </p:grpSpPr>
      <p:pic>
        <p:nvPicPr>
          <p:cNvPr id="10" name="Imagen 9">
            <a:extLst>
              <a:ext uri="{FF2B5EF4-FFF2-40B4-BE49-F238E27FC236}">
                <a16:creationId xmlns:a16="http://schemas.microsoft.com/office/drawing/2014/main" id="{321A65CD-3E0A-1482-75CD-276ADA034CA6}"/>
              </a:ext>
            </a:extLst>
          </p:cNvPr>
          <p:cNvPicPr>
            <a:picLocks noChangeAspect="1"/>
          </p:cNvPicPr>
          <p:nvPr/>
        </p:nvPicPr>
        <p:blipFill>
          <a:blip r:embed="rId2"/>
          <a:stretch>
            <a:fillRect/>
          </a:stretch>
        </p:blipFill>
        <p:spPr>
          <a:xfrm>
            <a:off x="605363" y="747464"/>
            <a:ext cx="6204868" cy="1860825"/>
          </a:xfrm>
          <a:prstGeom prst="rect">
            <a:avLst/>
          </a:prstGeom>
        </p:spPr>
      </p:pic>
      <p:pic>
        <p:nvPicPr>
          <p:cNvPr id="4" name="Imagen 3">
            <a:extLst>
              <a:ext uri="{FF2B5EF4-FFF2-40B4-BE49-F238E27FC236}">
                <a16:creationId xmlns:a16="http://schemas.microsoft.com/office/drawing/2014/main" id="{2DE1D8D5-2624-4053-78CF-584F92E3011B}"/>
              </a:ext>
            </a:extLst>
          </p:cNvPr>
          <p:cNvPicPr>
            <a:picLocks noChangeAspect="1"/>
          </p:cNvPicPr>
          <p:nvPr/>
        </p:nvPicPr>
        <p:blipFill>
          <a:blip r:embed="rId3"/>
          <a:stretch>
            <a:fillRect/>
          </a:stretch>
        </p:blipFill>
        <p:spPr>
          <a:xfrm>
            <a:off x="2718080" y="2782765"/>
            <a:ext cx="7535327" cy="3600953"/>
          </a:xfrm>
          <a:prstGeom prst="rect">
            <a:avLst/>
          </a:prstGeom>
        </p:spPr>
      </p:pic>
    </p:spTree>
    <p:extLst>
      <p:ext uri="{BB962C8B-B14F-4D97-AF65-F5344CB8AC3E}">
        <p14:creationId xmlns:p14="http://schemas.microsoft.com/office/powerpoint/2010/main" val="970209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F0175-1E6A-13CD-18BF-1985E68494D6}"/>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359E38DC-2DF8-6B1D-FFEA-A4B25EDD2437}"/>
              </a:ext>
            </a:extLst>
          </p:cNvPr>
          <p:cNvSpPr txBox="1"/>
          <p:nvPr/>
        </p:nvSpPr>
        <p:spPr>
          <a:xfrm>
            <a:off x="627603" y="305068"/>
            <a:ext cx="3984739" cy="6247864"/>
          </a:xfrm>
          <a:prstGeom prst="rect">
            <a:avLst/>
          </a:prstGeom>
          <a:noFill/>
        </p:spPr>
        <p:txBody>
          <a:bodyPr wrap="square" rtlCol="0">
            <a:spAutoFit/>
          </a:bodyPr>
          <a:lstStyle/>
          <a:p>
            <a:r>
              <a:rPr lang="es-MX" sz="2000" b="0" i="0" dirty="0">
                <a:solidFill>
                  <a:srgbClr val="1F1F1F"/>
                </a:solidFill>
                <a:effectLst/>
                <a:latin typeface="Source Sans Pro" panose="020B0503030403020204" pitchFamily="34" charset="0"/>
              </a:rPr>
              <a:t>Un marco de datos es un conjunto de columnas, como una hoja de cálculo o una tabla SQL.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como marcos de datos simplificados que se configuran automáticamente para mostrar solo las 10 primeras filas de un conjunto de datos, y solo tantas columnas como puedan caber en la pantalla. Son muy útiles cuando estás trabajando con grandes conjuntos de datos. A diferencia de los marcos de datos,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nunca cambian los nombres de las variables, ni los tipos de datos de las entradas. En general, puedes hacer más cambios en los marcos de datos básicos, pero los </a:t>
            </a:r>
            <a:r>
              <a:rPr lang="es-MX" sz="2000" b="0" i="0" dirty="0" err="1">
                <a:solidFill>
                  <a:srgbClr val="1F1F1F"/>
                </a:solidFill>
                <a:effectLst/>
                <a:latin typeface="Source Sans Pro" panose="020B0503030403020204" pitchFamily="34" charset="0"/>
              </a:rPr>
              <a:t>tibbles</a:t>
            </a:r>
            <a:r>
              <a:rPr lang="es-MX" sz="2000" b="0" i="0" dirty="0">
                <a:solidFill>
                  <a:srgbClr val="1F1F1F"/>
                </a:solidFill>
                <a:effectLst/>
                <a:latin typeface="Source Sans Pro" panose="020B0503030403020204" pitchFamily="34" charset="0"/>
              </a:rPr>
              <a:t> son más fáciles de usar. El paquete </a:t>
            </a:r>
            <a:r>
              <a:rPr lang="es-MX" sz="2000" b="0" i="0" dirty="0" err="1">
                <a:solidFill>
                  <a:srgbClr val="1F1F1F"/>
                </a:solidFill>
                <a:effectLst/>
                <a:latin typeface="Source Sans Pro" panose="020B0503030403020204" pitchFamily="34" charset="0"/>
              </a:rPr>
              <a:t>tibble</a:t>
            </a:r>
            <a:r>
              <a:rPr lang="es-MX" sz="2000" b="0" i="0" dirty="0">
                <a:solidFill>
                  <a:srgbClr val="1F1F1F"/>
                </a:solidFill>
                <a:effectLst/>
                <a:latin typeface="Source Sans Pro" panose="020B0503030403020204" pitchFamily="34" charset="0"/>
              </a:rPr>
              <a:t> forma parte d</a:t>
            </a:r>
            <a:endParaRPr lang="es-MX" sz="2000" dirty="0"/>
          </a:p>
        </p:txBody>
      </p:sp>
      <p:sp>
        <p:nvSpPr>
          <p:cNvPr id="3" name="CuadroTexto 2">
            <a:extLst>
              <a:ext uri="{FF2B5EF4-FFF2-40B4-BE49-F238E27FC236}">
                <a16:creationId xmlns:a16="http://schemas.microsoft.com/office/drawing/2014/main" id="{34C73DEC-A04F-25FC-30E2-F207AB96C32B}"/>
              </a:ext>
            </a:extLst>
          </p:cNvPr>
          <p:cNvSpPr txBox="1"/>
          <p:nvPr/>
        </p:nvSpPr>
        <p:spPr>
          <a:xfrm>
            <a:off x="6710082" y="672353"/>
            <a:ext cx="3711389" cy="5632311"/>
          </a:xfrm>
          <a:prstGeom prst="rect">
            <a:avLst/>
          </a:prstGeom>
          <a:noFill/>
        </p:spPr>
        <p:txBody>
          <a:bodyPr wrap="square" rtlCol="0">
            <a:spAutoFit/>
          </a:bodyPr>
          <a:lstStyle/>
          <a:p>
            <a:r>
              <a:rPr lang="es-MX" b="0" i="0" dirty="0">
                <a:solidFill>
                  <a:srgbClr val="1F1F1F"/>
                </a:solidFill>
                <a:effectLst/>
                <a:latin typeface="Source Sans Pro" panose="020B0503030403020204" pitchFamily="34" charset="0"/>
              </a:rPr>
              <a:t>Puedes crear un </a:t>
            </a:r>
            <a:r>
              <a:rPr lang="es-MX" b="0" i="0" dirty="0" err="1">
                <a:solidFill>
                  <a:srgbClr val="1F1F1F"/>
                </a:solidFill>
                <a:effectLst/>
                <a:latin typeface="Source Sans Pro" panose="020B0503030403020204" pitchFamily="34" charset="0"/>
              </a:rPr>
              <a:t>tibble</a:t>
            </a:r>
            <a:r>
              <a:rPr lang="es-MX" b="0" i="0" dirty="0">
                <a:solidFill>
                  <a:srgbClr val="1F1F1F"/>
                </a:solidFill>
                <a:effectLst/>
                <a:latin typeface="Source Sans Pro" panose="020B0503030403020204" pitchFamily="34" charset="0"/>
              </a:rPr>
              <a:t> a partir de datos existentes con la función </a:t>
            </a:r>
            <a:r>
              <a:rPr lang="es-MX" b="1" i="0" dirty="0" err="1">
                <a:solidFill>
                  <a:srgbClr val="1F1F1F"/>
                </a:solidFill>
                <a:effectLst/>
                <a:latin typeface="unset"/>
              </a:rPr>
              <a:t>as_tibble</a:t>
            </a:r>
            <a:r>
              <a:rPr lang="es-MX" b="1" i="0" dirty="0">
                <a:solidFill>
                  <a:srgbClr val="1F1F1F"/>
                </a:solidFill>
                <a:effectLst/>
                <a:latin typeface="unset"/>
              </a:rPr>
              <a:t>()</a:t>
            </a:r>
            <a:r>
              <a:rPr lang="es-MX" b="0" i="0" dirty="0">
                <a:solidFill>
                  <a:srgbClr val="1F1F1F"/>
                </a:solidFill>
                <a:effectLst/>
                <a:latin typeface="Source Sans Pro" panose="020B0503030403020204" pitchFamily="34" charset="0"/>
              </a:rPr>
              <a:t>. </a:t>
            </a:r>
          </a:p>
          <a:p>
            <a:endParaRPr lang="es-MX" dirty="0">
              <a:solidFill>
                <a:srgbClr val="1F1F1F"/>
              </a:solidFill>
              <a:latin typeface="Source Sans Pro" panose="020B0503030403020204" pitchFamily="34" charset="0"/>
            </a:endParaRPr>
          </a:p>
          <a:p>
            <a:endParaRPr lang="es-MX" dirty="0">
              <a:solidFill>
                <a:srgbClr val="1F1F1F"/>
              </a:solidFill>
              <a:latin typeface="Source Sans Pro" panose="020B0503030403020204" pitchFamily="34" charset="0"/>
            </a:endParaRPr>
          </a:p>
          <a:p>
            <a:pPr algn="l">
              <a:buFont typeface="Arial" panose="020B0604020202020204" pitchFamily="34" charset="0"/>
              <a:buChar char="•"/>
            </a:pPr>
            <a:r>
              <a:rPr lang="es-MX" b="0" i="0" dirty="0">
                <a:solidFill>
                  <a:srgbClr val="1F1F1F"/>
                </a:solidFill>
                <a:effectLst/>
                <a:latin typeface="var(--cds-font-family-source-sans-pro)"/>
              </a:rPr>
              <a:t>La entrada para </a:t>
            </a:r>
            <a:r>
              <a:rPr lang="es-MX" b="0" i="0" u="sng" dirty="0">
                <a:solidFill>
                  <a:srgbClr val="1F1F1F"/>
                </a:solidFill>
                <a:effectLst/>
                <a:latin typeface="var(--cds-font-family-source-sans-pro)"/>
                <a:hlinkClick r:id="rId2"/>
              </a:rPr>
              <a:t> </a:t>
            </a:r>
            <a:r>
              <a:rPr lang="es-MX" b="0" i="0" u="sng" dirty="0" err="1">
                <a:solidFill>
                  <a:srgbClr val="1F1F1F"/>
                </a:solidFill>
                <a:effectLst/>
                <a:latin typeface="var(--cds-font-family-source-sans-pro)"/>
                <a:hlinkClick r:id="rId2"/>
              </a:rPr>
              <a:t>Tibble</a:t>
            </a:r>
            <a:r>
              <a:rPr lang="es-MX" b="0" i="0" dirty="0">
                <a:solidFill>
                  <a:srgbClr val="1F1F1F"/>
                </a:solidFill>
                <a:effectLst/>
                <a:latin typeface="var(--cds-font-family-source-sans-pro)"/>
              </a:rPr>
              <a:t> en la documentación de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resume qué es un </a:t>
            </a:r>
            <a:r>
              <a:rPr lang="es-MX" b="0" i="0" dirty="0" err="1">
                <a:solidFill>
                  <a:srgbClr val="1F1F1F"/>
                </a:solidFill>
                <a:effectLst/>
                <a:latin typeface="var(--cds-font-family-source-sans-pro)"/>
              </a:rPr>
              <a:t>tibble</a:t>
            </a:r>
            <a:r>
              <a:rPr lang="es-MX" b="0" i="0" dirty="0">
                <a:solidFill>
                  <a:srgbClr val="1F1F1F"/>
                </a:solidFill>
                <a:effectLst/>
                <a:latin typeface="var(--cds-font-family-source-sans-pro)"/>
              </a:rPr>
              <a:t> y cómo funciona en código R. Si quieres un resumen rápido de lo esencial, este es el lugar adonde debes ir. </a:t>
            </a:r>
          </a:p>
          <a:p>
            <a:pPr algn="l">
              <a:buFont typeface="Arial" panose="020B0604020202020204" pitchFamily="34" charset="0"/>
              <a:buChar char="•"/>
            </a:pPr>
            <a:r>
              <a:rPr lang="es-MX" b="0" i="0" dirty="0">
                <a:solidFill>
                  <a:srgbClr val="1F1F1F"/>
                </a:solidFill>
                <a:effectLst/>
                <a:latin typeface="var(--cds-font-family-source-sans-pro)"/>
              </a:rPr>
              <a:t>El capítulo </a:t>
            </a:r>
            <a:r>
              <a:rPr lang="es-MX" b="0" i="0" u="sng" dirty="0">
                <a:solidFill>
                  <a:srgbClr val="1F1F1F"/>
                </a:solidFill>
                <a:effectLst/>
                <a:latin typeface="var(--cds-font-family-source-sans-pro)"/>
                <a:hlinkClick r:id="rId3"/>
              </a:rPr>
              <a:t> </a:t>
            </a:r>
            <a:r>
              <a:rPr lang="es-MX" b="0" i="0" u="sng" dirty="0" err="1">
                <a:solidFill>
                  <a:srgbClr val="1F1F1F"/>
                </a:solidFill>
                <a:effectLst/>
                <a:latin typeface="var(--cds-font-family-source-sans-pro)"/>
                <a:hlinkClick r:id="rId3"/>
              </a:rPr>
              <a:t>Tidy</a:t>
            </a:r>
            <a:r>
              <a:rPr lang="es-MX" b="0" i="0" dirty="0">
                <a:solidFill>
                  <a:srgbClr val="1F1F1F"/>
                </a:solidFill>
                <a:effectLst/>
                <a:latin typeface="var(--cds-font-family-source-sans-pro)"/>
              </a:rPr>
              <a:t> en "A </a:t>
            </a:r>
            <a:r>
              <a:rPr lang="es-MX" b="0" i="0" dirty="0" err="1">
                <a:solidFill>
                  <a:srgbClr val="1F1F1F"/>
                </a:solidFill>
                <a:effectLst/>
                <a:latin typeface="var(--cds-font-family-source-sans-pro)"/>
              </a:rPr>
              <a:t>Tidyverse</a:t>
            </a:r>
            <a:r>
              <a:rPr lang="es-MX" b="0" i="0" dirty="0">
                <a:solidFill>
                  <a:srgbClr val="1F1F1F"/>
                </a:solidFill>
                <a:effectLst/>
                <a:latin typeface="var(--cds-font-family-source-sans-pro)"/>
              </a:rPr>
              <a:t> </a:t>
            </a:r>
            <a:r>
              <a:rPr lang="es-MX" b="0" i="0" dirty="0" err="1">
                <a:solidFill>
                  <a:srgbClr val="1F1F1F"/>
                </a:solidFill>
                <a:effectLst/>
                <a:latin typeface="var(--cds-font-family-source-sans-pro)"/>
              </a:rPr>
              <a:t>Cookbook</a:t>
            </a:r>
            <a:r>
              <a:rPr lang="es-MX" b="0" i="0" dirty="0">
                <a:solidFill>
                  <a:srgbClr val="1F1F1F"/>
                </a:solidFill>
                <a:effectLst/>
                <a:latin typeface="var(--cds-font-family-source-sans-pro)"/>
              </a:rPr>
              <a:t>" es un gran recurso si quieres aprender más sobre cómo trabajar con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usando el código R. El capítulo explora una variedad de funciones de R que pueden ayudarte a crear y transformar </a:t>
            </a:r>
            <a:r>
              <a:rPr lang="es-MX" b="0" i="0" dirty="0" err="1">
                <a:solidFill>
                  <a:srgbClr val="1F1F1F"/>
                </a:solidFill>
                <a:effectLst/>
                <a:latin typeface="var(--cds-font-family-source-sans-pro)"/>
              </a:rPr>
              <a:t>tibbles</a:t>
            </a:r>
            <a:r>
              <a:rPr lang="es-MX" b="0" i="0" dirty="0">
                <a:solidFill>
                  <a:srgbClr val="1F1F1F"/>
                </a:solidFill>
                <a:effectLst/>
                <a:latin typeface="var(--cds-font-family-source-sans-pro)"/>
              </a:rPr>
              <a:t> para organizar y ordenar tus datos. </a:t>
            </a:r>
          </a:p>
          <a:p>
            <a:endParaRPr lang="es-MX" dirty="0"/>
          </a:p>
        </p:txBody>
      </p:sp>
    </p:spTree>
    <p:extLst>
      <p:ext uri="{BB962C8B-B14F-4D97-AF65-F5344CB8AC3E}">
        <p14:creationId xmlns:p14="http://schemas.microsoft.com/office/powerpoint/2010/main" val="1224153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258F2BC-D220-446C-761E-AA01864385C2}"/>
              </a:ext>
            </a:extLst>
          </p:cNvPr>
          <p:cNvSpPr>
            <a:spLocks noGrp="1"/>
          </p:cNvSpPr>
          <p:nvPr>
            <p:ph idx="1"/>
          </p:nvPr>
        </p:nvSpPr>
        <p:spPr>
          <a:xfrm>
            <a:off x="215152" y="193065"/>
            <a:ext cx="11761695" cy="3459069"/>
          </a:xfrm>
        </p:spPr>
        <p:txBody>
          <a:bodyPr>
            <a:normAutofit/>
          </a:bodyPr>
          <a:lstStyle/>
          <a:p>
            <a:pPr marL="0" indent="0" algn="l">
              <a:buNone/>
            </a:pPr>
            <a:r>
              <a:rPr lang="es-MX" sz="2400" b="0" i="0" dirty="0">
                <a:solidFill>
                  <a:srgbClr val="1F1F1F"/>
                </a:solidFill>
                <a:effectLst/>
                <a:latin typeface="var(--cds-font-family-source-sans-pro)"/>
              </a:rPr>
              <a:t>La instalación predeterminada de R viene con un número de conjuntos de datos precargados con los que puedes practicar, muchos recursos y tutoriales en línea utilizan estos conjuntos de datos de muestra para enseñar conceptos de codificación en R. </a:t>
            </a:r>
          </a:p>
          <a:p>
            <a:pPr marL="0" indent="0" algn="l">
              <a:buNone/>
            </a:pPr>
            <a:r>
              <a:rPr lang="es-MX" sz="2400" b="0" i="0" dirty="0">
                <a:solidFill>
                  <a:srgbClr val="1F1F1F"/>
                </a:solidFill>
                <a:effectLst/>
                <a:latin typeface="var(--cds-font-family-source-sans-pro)"/>
              </a:rPr>
              <a:t>Puedes usar la función </a:t>
            </a:r>
            <a:r>
              <a:rPr lang="es-MX" sz="2400" b="1" i="0" dirty="0">
                <a:solidFill>
                  <a:srgbClr val="1F1F1F"/>
                </a:solidFill>
                <a:effectLst/>
                <a:latin typeface="unset"/>
              </a:rPr>
              <a:t>data()</a:t>
            </a:r>
            <a:r>
              <a:rPr lang="es-MX" sz="2400" b="0" i="0" dirty="0">
                <a:solidFill>
                  <a:srgbClr val="1F1F1F"/>
                </a:solidFill>
                <a:effectLst/>
                <a:latin typeface="var(--cds-font-family-source-sans-pro)"/>
              </a:rPr>
              <a:t> para cargar estos conjuntos de datos en R. Si ejecutas la función data sin un argumento, R mostrará una lista de los conjuntos de datos disponibles. </a:t>
            </a:r>
          </a:p>
          <a:p>
            <a:pPr algn="l"/>
            <a:r>
              <a:rPr lang="es-MX" sz="2400" b="1" i="0" dirty="0">
                <a:solidFill>
                  <a:srgbClr val="1F1F1F"/>
                </a:solidFill>
                <a:effectLst/>
                <a:latin typeface="Courier"/>
              </a:rPr>
              <a:t>data()</a:t>
            </a:r>
            <a:endParaRPr lang="es-MX" sz="2400" b="0" i="0" dirty="0">
              <a:solidFill>
                <a:srgbClr val="1F1F1F"/>
              </a:solidFill>
              <a:effectLst/>
              <a:latin typeface="var(--cds-font-family-source-sans-pro)"/>
            </a:endParaRPr>
          </a:p>
          <a:p>
            <a:pPr marL="0" indent="0" algn="l">
              <a:buNone/>
            </a:pPr>
            <a:r>
              <a:rPr lang="es-MX" sz="1800" b="0" i="0" dirty="0">
                <a:solidFill>
                  <a:srgbClr val="1F1F1F"/>
                </a:solidFill>
                <a:effectLst/>
                <a:latin typeface="var(--cds-font-family-source-sans-pro)"/>
              </a:rPr>
              <a:t>Incluye la lista de conjuntos de datos precargados del paquete de conjuntos de datos (</a:t>
            </a:r>
            <a:r>
              <a:rPr lang="es-MX" sz="1800" b="0" i="1" dirty="0" err="1">
                <a:solidFill>
                  <a:srgbClr val="1F1F1F"/>
                </a:solidFill>
                <a:effectLst/>
                <a:latin typeface="var(--cds-font-family-source-sans-pro)"/>
              </a:rPr>
              <a:t>datasets</a:t>
            </a:r>
            <a:r>
              <a:rPr lang="es-MX" sz="1800" b="0" i="0" dirty="0">
                <a:solidFill>
                  <a:srgbClr val="1F1F1F"/>
                </a:solidFill>
                <a:effectLst/>
                <a:latin typeface="var(--cds-font-family-source-sans-pro)"/>
              </a:rPr>
              <a:t>).</a:t>
            </a:r>
          </a:p>
          <a:p>
            <a:pPr marL="0" indent="0" algn="l">
              <a:buNone/>
            </a:pPr>
            <a:endParaRPr lang="es-MX" sz="2400" b="0" i="0" dirty="0">
              <a:solidFill>
                <a:srgbClr val="1F1F1F"/>
              </a:solidFill>
              <a:effectLst/>
              <a:latin typeface="var(--cds-font-family-source-sans-pro)"/>
            </a:endParaRPr>
          </a:p>
          <a:p>
            <a:pPr marL="0" indent="0">
              <a:buNone/>
            </a:pPr>
            <a:endParaRPr lang="es-MX" sz="2400" dirty="0"/>
          </a:p>
        </p:txBody>
      </p:sp>
      <p:pic>
        <p:nvPicPr>
          <p:cNvPr id="1026" name="Picture 2" descr=" Image of the names of preloaded datasets in the RStudio viewer">
            <a:extLst>
              <a:ext uri="{FF2B5EF4-FFF2-40B4-BE49-F238E27FC236}">
                <a16:creationId xmlns:a16="http://schemas.microsoft.com/office/drawing/2014/main" id="{D204CEC4-AF56-586B-7713-C543217150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152" y="2907180"/>
            <a:ext cx="8108576" cy="3950820"/>
          </a:xfrm>
          <a:prstGeom prst="rect">
            <a:avLst/>
          </a:prstGeom>
          <a:noFill/>
          <a:extLst>
            <a:ext uri="{909E8E84-426E-40DD-AFC4-6F175D3DCCD1}">
              <a14:hiddenFill xmlns:a14="http://schemas.microsoft.com/office/drawing/2010/main">
                <a:solidFill>
                  <a:srgbClr val="FFFFFF"/>
                </a:solidFill>
              </a14:hiddenFill>
            </a:ext>
          </a:extLst>
        </p:spPr>
      </p:pic>
      <p:sp>
        <p:nvSpPr>
          <p:cNvPr id="4" name="Marcador de contenido 2">
            <a:extLst>
              <a:ext uri="{FF2B5EF4-FFF2-40B4-BE49-F238E27FC236}">
                <a16:creationId xmlns:a16="http://schemas.microsoft.com/office/drawing/2014/main" id="{AE4D22EC-9E5E-E4E2-CEA1-E53A98EB072C}"/>
              </a:ext>
            </a:extLst>
          </p:cNvPr>
          <p:cNvSpPr txBox="1">
            <a:spLocks/>
          </p:cNvSpPr>
          <p:nvPr/>
        </p:nvSpPr>
        <p:spPr>
          <a:xfrm>
            <a:off x="8695764" y="3681761"/>
            <a:ext cx="3083860" cy="172303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MX" sz="2000" dirty="0">
                <a:solidFill>
                  <a:srgbClr val="1F1F1F"/>
                </a:solidFill>
                <a:latin typeface="var(--cds-font-family-source-sans-pro)"/>
              </a:rPr>
              <a:t>Si deseas cargar un conjunto de datos específico, solo tienes que introducir su nombre en el paréntesis de la función data(). Por ejemplo. </a:t>
            </a:r>
          </a:p>
          <a:p>
            <a:r>
              <a:rPr lang="es-MX" sz="2000" b="1" dirty="0">
                <a:solidFill>
                  <a:srgbClr val="1F1F1F"/>
                </a:solidFill>
                <a:latin typeface="Courier"/>
              </a:rPr>
              <a:t>data(</a:t>
            </a:r>
            <a:r>
              <a:rPr lang="es-MX" sz="2000" b="1" dirty="0" err="1">
                <a:solidFill>
                  <a:srgbClr val="1F1F1F"/>
                </a:solidFill>
                <a:latin typeface="Courier"/>
              </a:rPr>
              <a:t>mtcars</a:t>
            </a:r>
            <a:r>
              <a:rPr lang="es-MX" sz="2000" b="1" dirty="0">
                <a:solidFill>
                  <a:srgbClr val="1F1F1F"/>
                </a:solidFill>
                <a:latin typeface="Courier"/>
              </a:rPr>
              <a:t>)</a:t>
            </a:r>
            <a:endParaRPr lang="es-MX" sz="2000" dirty="0"/>
          </a:p>
        </p:txBody>
      </p:sp>
    </p:spTree>
    <p:extLst>
      <p:ext uri="{BB962C8B-B14F-4D97-AF65-F5344CB8AC3E}">
        <p14:creationId xmlns:p14="http://schemas.microsoft.com/office/powerpoint/2010/main" val="2788150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7D5018B2-8987-E30D-1EB6-7C52DD74CBE1}"/>
              </a:ext>
            </a:extLst>
          </p:cNvPr>
          <p:cNvSpPr>
            <a:spLocks noGrp="1"/>
          </p:cNvSpPr>
          <p:nvPr>
            <p:ph idx="1"/>
          </p:nvPr>
        </p:nvSpPr>
        <p:spPr>
          <a:xfrm>
            <a:off x="524435" y="333002"/>
            <a:ext cx="10829365" cy="6242610"/>
          </a:xfrm>
        </p:spPr>
        <p:txBody>
          <a:bodyPr>
            <a:noAutofit/>
          </a:bodyPr>
          <a:lstStyle/>
          <a:p>
            <a:pPr marL="0" indent="0" algn="l">
              <a:buNone/>
            </a:pPr>
            <a:r>
              <a:rPr lang="es-MX" sz="2000" b="1" i="0" dirty="0">
                <a:solidFill>
                  <a:srgbClr val="1F1F1F"/>
                </a:solidFill>
                <a:effectLst/>
                <a:latin typeface="unset"/>
              </a:rPr>
              <a:t>			El paquete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Además de usar los conjuntos de datos integrados de R, también es útil importar datos de otras fuentes para utilizarlos en la práctica o en el análisis. 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en R es una excelente herramienta para leer datos rectangulares. Los datos rectangulares son datos que encajan perfectamente en un rectángulo de filas y columnas, en el que cada columna se refiere a una única variable y cada fila a una única observación. </a:t>
            </a:r>
          </a:p>
          <a:p>
            <a:pPr marL="0" indent="0" algn="l">
              <a:buNone/>
            </a:pPr>
            <a:r>
              <a:rPr lang="es-MX" sz="2000" dirty="0">
                <a:solidFill>
                  <a:srgbClr val="1F1F1F"/>
                </a:solidFill>
                <a:latin typeface="var(--cds-font-family-source-sans-pro)"/>
              </a:rPr>
              <a:t>T</a:t>
            </a:r>
            <a:r>
              <a:rPr lang="es-MX" sz="2000" b="0" i="0" dirty="0">
                <a:solidFill>
                  <a:srgbClr val="1F1F1F"/>
                </a:solidFill>
                <a:effectLst/>
                <a:latin typeface="var(--cds-font-family-source-sans-pro)"/>
              </a:rPr>
              <a:t>ipos de archivos que almacenan datos rectangulares:</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csv</a:t>
            </a:r>
            <a:r>
              <a:rPr lang="es-MX" sz="2000" b="1" i="0" dirty="0">
                <a:solidFill>
                  <a:srgbClr val="1F1F1F"/>
                </a:solidFill>
                <a:effectLst/>
                <a:latin typeface="unset"/>
              </a:rPr>
              <a:t> (valores separados por comas):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 es un archivo de texto sin formato que contiene una lista de datos. La mayoría de las veces usan comas para separar (o delimitar) los datos, pero a veces utilizan otros caracteres, como el punto y coma.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tsv</a:t>
            </a:r>
            <a:r>
              <a:rPr lang="es-MX" sz="2000" b="1" i="0" dirty="0">
                <a:solidFill>
                  <a:srgbClr val="1F1F1F"/>
                </a:solidFill>
                <a:effectLst/>
                <a:latin typeface="unset"/>
              </a:rPr>
              <a:t> (valores separados por tabulaciones):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tsv</a:t>
            </a:r>
            <a:r>
              <a:rPr lang="es-MX" sz="2000" b="0" i="0" dirty="0">
                <a:solidFill>
                  <a:srgbClr val="1F1F1F"/>
                </a:solidFill>
                <a:effectLst/>
                <a:latin typeface="var(--cds-font-family-source-sans-pro)"/>
              </a:rPr>
              <a:t> almacena una tabla de datos en la que las columnas de datos están separadas por tabulaciones. Por ejemplo, una tabla de una base de datos o datos de una hoja de cálculo. </a:t>
            </a:r>
          </a:p>
          <a:p>
            <a:pPr algn="l">
              <a:spcAft>
                <a:spcPts val="750"/>
              </a:spcAft>
              <a:buFont typeface="Arial" panose="020B0604020202020204" pitchFamily="34" charset="0"/>
              <a:buChar char="•"/>
            </a:pPr>
            <a:r>
              <a:rPr lang="es-MX" sz="2000" b="1" i="0" dirty="0">
                <a:solidFill>
                  <a:srgbClr val="1F1F1F"/>
                </a:solidFill>
                <a:effectLst/>
                <a:latin typeface="unset"/>
              </a:rPr>
              <a:t>.</a:t>
            </a:r>
            <a:r>
              <a:rPr lang="es-MX" sz="2000" b="1" i="0" dirty="0" err="1">
                <a:solidFill>
                  <a:srgbClr val="1F1F1F"/>
                </a:solidFill>
                <a:effectLst/>
                <a:latin typeface="unset"/>
              </a:rPr>
              <a:t>fwf</a:t>
            </a:r>
            <a:r>
              <a:rPr lang="es-MX" sz="2000" b="1" i="0" dirty="0">
                <a:solidFill>
                  <a:srgbClr val="1F1F1F"/>
                </a:solidFill>
                <a:effectLst/>
                <a:latin typeface="unset"/>
              </a:rPr>
              <a:t> (archivos de ancho fijo): </a:t>
            </a:r>
            <a:r>
              <a:rPr lang="es-MX" sz="2000" b="0" i="0" dirty="0">
                <a:solidFill>
                  <a:srgbClr val="1F1F1F"/>
                </a:solidFill>
                <a:effectLst/>
                <a:latin typeface="var(--cds-font-family-source-sans-pro)"/>
              </a:rPr>
              <a:t>Un archivo .</a:t>
            </a:r>
            <a:r>
              <a:rPr lang="es-MX" sz="2000" b="0" i="0" dirty="0" err="1">
                <a:solidFill>
                  <a:srgbClr val="1F1F1F"/>
                </a:solidFill>
                <a:effectLst/>
                <a:latin typeface="var(--cds-font-family-source-sans-pro)"/>
              </a:rPr>
              <a:t>fwf</a:t>
            </a:r>
            <a:r>
              <a:rPr lang="es-MX" sz="2000" b="0" i="0" dirty="0">
                <a:solidFill>
                  <a:srgbClr val="1F1F1F"/>
                </a:solidFill>
                <a:effectLst/>
                <a:latin typeface="var(--cds-font-family-source-sans-pro)"/>
              </a:rPr>
              <a:t> tiene un formato específico que permite guardar datos textuales de forma organizada. </a:t>
            </a:r>
          </a:p>
          <a:p>
            <a:pPr algn="l">
              <a:spcAft>
                <a:spcPts val="750"/>
              </a:spcAft>
              <a:buFont typeface="Arial" panose="020B0604020202020204" pitchFamily="34" charset="0"/>
              <a:buChar char="•"/>
            </a:pPr>
            <a:r>
              <a:rPr lang="es-MX" sz="2000" b="1" i="0" dirty="0">
                <a:solidFill>
                  <a:srgbClr val="1F1F1F"/>
                </a:solidFill>
                <a:effectLst/>
                <a:latin typeface="unset"/>
              </a:rPr>
              <a:t>.log: </a:t>
            </a:r>
            <a:r>
              <a:rPr lang="es-MX" sz="2000" b="0" i="0" dirty="0">
                <a:solidFill>
                  <a:srgbClr val="1F1F1F"/>
                </a:solidFill>
                <a:effectLst/>
                <a:latin typeface="var(--cds-font-family-source-sans-pro)"/>
              </a:rPr>
              <a:t>Un archivo .log es un archivo generado por computadora que registra eventos de sistemas operativos y otros programas de software.</a:t>
            </a:r>
          </a:p>
          <a:p>
            <a:pPr marL="0" indent="0">
              <a:buNone/>
            </a:pPr>
            <a:endParaRPr lang="es-MX" sz="2000" dirty="0"/>
          </a:p>
        </p:txBody>
      </p:sp>
    </p:spTree>
    <p:extLst>
      <p:ext uri="{BB962C8B-B14F-4D97-AF65-F5344CB8AC3E}">
        <p14:creationId xmlns:p14="http://schemas.microsoft.com/office/powerpoint/2010/main" val="19620968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59F2F34-B59D-BBF6-9395-31F69A2C59C3}"/>
              </a:ext>
            </a:extLst>
          </p:cNvPr>
          <p:cNvSpPr>
            <a:spLocks noGrp="1"/>
          </p:cNvSpPr>
          <p:nvPr>
            <p:ph idx="1"/>
          </p:nvPr>
        </p:nvSpPr>
        <p:spPr>
          <a:xfrm>
            <a:off x="443753" y="306107"/>
            <a:ext cx="11304494" cy="4351338"/>
          </a:xfrm>
        </p:spPr>
        <p:txBody>
          <a:bodyPr>
            <a:noAutofit/>
          </a:bodyPr>
          <a:lstStyle/>
          <a:p>
            <a:pPr marL="0" indent="0" algn="l">
              <a:buNone/>
            </a:pPr>
            <a:r>
              <a:rPr lang="es-MX" sz="2000" b="0" i="0" dirty="0">
                <a:solidFill>
                  <a:srgbClr val="1F1F1F"/>
                </a:solidFill>
                <a:effectLst/>
                <a:latin typeface="var(--cds-font-family-source-sans-pro)"/>
              </a:rPr>
              <a:t>Base R también tiene funciones para leer archivos, pero las funciones equivalentes en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suelen ser </a:t>
            </a:r>
            <a:r>
              <a:rPr lang="es-MX" sz="2000" b="0" i="1" dirty="0">
                <a:solidFill>
                  <a:srgbClr val="1F1F1F"/>
                </a:solidFill>
                <a:effectLst/>
                <a:latin typeface="var(--cds-font-family-source-sans-pro)"/>
              </a:rPr>
              <a:t>mucho</a:t>
            </a:r>
            <a:r>
              <a:rPr lang="es-MX" sz="2000" b="0" i="0" dirty="0">
                <a:solidFill>
                  <a:srgbClr val="1F1F1F"/>
                </a:solidFill>
                <a:effectLst/>
                <a:latin typeface="var(--cds-font-family-source-sans-pro)"/>
              </a:rPr>
              <a:t> más rápidas. Además, producen </a:t>
            </a:r>
            <a:r>
              <a:rPr lang="es-MX" sz="2000" b="0" i="0" dirty="0" err="1">
                <a:solidFill>
                  <a:srgbClr val="1F1F1F"/>
                </a:solidFill>
                <a:effectLst/>
                <a:latin typeface="var(--cds-font-family-source-sans-pro)"/>
              </a:rPr>
              <a:t>tibbles</a:t>
            </a:r>
            <a:r>
              <a:rPr lang="es-MX" sz="2000" b="0" i="0" dirty="0">
                <a:solidFill>
                  <a:srgbClr val="1F1F1F"/>
                </a:solidFill>
                <a:effectLst/>
                <a:latin typeface="var(--cds-font-family-source-sans-pro)"/>
              </a:rPr>
              <a:t>, que son fáciles de usar y leer. </a:t>
            </a:r>
          </a:p>
          <a:p>
            <a:pPr marL="0" indent="0" algn="l">
              <a:buNone/>
            </a:pPr>
            <a:r>
              <a:rPr lang="es-MX" sz="2000" b="0" i="0" dirty="0">
                <a:solidFill>
                  <a:srgbClr val="1F1F1F"/>
                </a:solidFill>
                <a:effectLst/>
                <a:latin typeface="var(--cds-font-family-source-sans-pro)"/>
              </a:rPr>
              <a:t>El paquete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forma parte del núcleo de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Así que, si ya instalaste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tienes lo que necesitas para empezar a trabajar con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Si no lo has hecho, puedes instalar </a:t>
            </a:r>
            <a:r>
              <a:rPr lang="es-MX" sz="2000" b="0" i="0" dirty="0" err="1">
                <a:solidFill>
                  <a:srgbClr val="1F1F1F"/>
                </a:solidFill>
                <a:effectLst/>
                <a:latin typeface="var(--cds-font-family-source-sans-pro)"/>
              </a:rPr>
              <a:t>tidyverse</a:t>
            </a:r>
            <a:r>
              <a:rPr lang="es-MX" sz="2000" b="0" i="0" dirty="0">
                <a:solidFill>
                  <a:srgbClr val="1F1F1F"/>
                </a:solidFill>
                <a:effectLst/>
                <a:latin typeface="var(--cds-font-family-source-sans-pro)"/>
              </a:rPr>
              <a:t> ahora. </a:t>
            </a:r>
          </a:p>
          <a:p>
            <a:pPr marL="0" indent="0" algn="l">
              <a:buNone/>
            </a:pPr>
            <a:r>
              <a:rPr lang="es-MX" sz="2000" b="1" i="0" dirty="0">
                <a:solidFill>
                  <a:srgbClr val="1F1F1F"/>
                </a:solidFill>
                <a:effectLst/>
                <a:latin typeface="unset"/>
              </a:rPr>
              <a:t>	Funciones </a:t>
            </a:r>
            <a:r>
              <a:rPr lang="es-MX" sz="2000" b="1" i="0" dirty="0" err="1">
                <a:solidFill>
                  <a:srgbClr val="1F1F1F"/>
                </a:solidFill>
                <a:effectLst/>
                <a:latin typeface="unset"/>
              </a:rPr>
              <a:t>readr</a:t>
            </a:r>
            <a:endParaRPr lang="es-MX" sz="2000" b="1"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El objetivo de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es proporcionar una forma rápida y amigable de leer datos rectangulares. La función </a:t>
            </a:r>
            <a:r>
              <a:rPr lang="es-MX" sz="2000" b="0" i="0" dirty="0" err="1">
                <a:solidFill>
                  <a:srgbClr val="1F1F1F"/>
                </a:solidFill>
                <a:effectLst/>
                <a:latin typeface="var(--cds-font-family-source-sans-pro)"/>
              </a:rPr>
              <a:t>readr</a:t>
            </a:r>
            <a:r>
              <a:rPr lang="es-MX" sz="2000" b="0" i="0" dirty="0">
                <a:solidFill>
                  <a:srgbClr val="1F1F1F"/>
                </a:solidFill>
                <a:effectLst/>
                <a:latin typeface="var(--cds-font-family-source-sans-pro)"/>
              </a:rPr>
              <a:t> soporta varias funciones </a:t>
            </a:r>
            <a:r>
              <a:rPr lang="es-MX" sz="2000" b="0" i="0" dirty="0" err="1">
                <a:solidFill>
                  <a:srgbClr val="1F1F1F"/>
                </a:solidFill>
                <a:effectLst/>
                <a:latin typeface="var(--cds-font-family-source-sans-pro)"/>
              </a:rPr>
              <a:t>read</a:t>
            </a:r>
            <a:r>
              <a:rPr lang="es-MX" sz="2000" b="0" i="0" dirty="0">
                <a:solidFill>
                  <a:srgbClr val="1F1F1F"/>
                </a:solidFill>
                <a:effectLst/>
                <a:latin typeface="var(--cds-font-family-source-sans-pro)"/>
              </a:rPr>
              <a:t>_ . Cada función se refiere a un formato específico de archivo.</a:t>
            </a:r>
          </a:p>
          <a:p>
            <a:pPr algn="l">
              <a:spcAft>
                <a:spcPts val="750"/>
              </a:spcAft>
              <a:buFont typeface="Arial" panose="020B0604020202020204" pitchFamily="34" charset="0"/>
              <a:buChar char="•"/>
            </a:pPr>
            <a:r>
              <a:rPr lang="es-MX" sz="2000" b="1" i="0" dirty="0" err="1">
                <a:solidFill>
                  <a:srgbClr val="1F1F1F"/>
                </a:solidFill>
                <a:effectLst/>
                <a:latin typeface="Courier"/>
              </a:rPr>
              <a:t>read_csv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comas (.</a:t>
            </a:r>
            <a:r>
              <a:rPr lang="es-MX" sz="2000" b="0" i="0" dirty="0" err="1">
                <a:solidFill>
                  <a:srgbClr val="1F1F1F"/>
                </a:solidFill>
                <a:effectLst/>
                <a:latin typeface="var(--cds-font-family-source-sans-pro)"/>
              </a:rPr>
              <a:t>csv</a:t>
            </a:r>
            <a:r>
              <a:rPr lang="es-MX" sz="2000" b="0" i="0" dirty="0">
                <a:solidFill>
                  <a:srgbClr val="1F1F1F"/>
                </a:solidFill>
                <a:effectLst/>
                <a:latin typeface="var(--cds-font-family-source-sans-pro)"/>
              </a:rPr>
              <a:t>)</a:t>
            </a:r>
          </a:p>
          <a:p>
            <a:pPr algn="l">
              <a:spcAft>
                <a:spcPts val="750"/>
              </a:spcAft>
              <a:buFont typeface="Arial" panose="020B0604020202020204" pitchFamily="34" charset="0"/>
              <a:buChar char="•"/>
            </a:pPr>
            <a:r>
              <a:rPr lang="es-MX" sz="2000" b="1" i="0" dirty="0" err="1">
                <a:solidFill>
                  <a:srgbClr val="1F1F1F"/>
                </a:solidFill>
                <a:effectLst/>
                <a:latin typeface="Courier"/>
              </a:rPr>
              <a:t>read_tsv</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valores separados por tabuladores</a:t>
            </a:r>
          </a:p>
          <a:p>
            <a:pPr algn="l">
              <a:spcAft>
                <a:spcPts val="750"/>
              </a:spcAft>
              <a:buFont typeface="Arial" panose="020B0604020202020204" pitchFamily="34" charset="0"/>
              <a:buChar char="•"/>
            </a:pPr>
            <a:r>
              <a:rPr lang="es-MX" sz="2000" b="1" i="0" dirty="0" err="1">
                <a:solidFill>
                  <a:srgbClr val="1F1F1F"/>
                </a:solidFill>
                <a:effectLst/>
                <a:latin typeface="Courier"/>
              </a:rPr>
              <a:t>read_delim</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delimitados en general</a:t>
            </a:r>
          </a:p>
          <a:p>
            <a:pPr algn="l">
              <a:spcAft>
                <a:spcPts val="750"/>
              </a:spcAft>
              <a:buFont typeface="Arial" panose="020B0604020202020204" pitchFamily="34" charset="0"/>
              <a:buChar char="•"/>
            </a:pPr>
            <a:r>
              <a:rPr lang="es-MX" sz="2000" b="1" i="0" dirty="0" err="1">
                <a:solidFill>
                  <a:srgbClr val="1F1F1F"/>
                </a:solidFill>
                <a:effectLst/>
                <a:latin typeface="Courier"/>
              </a:rPr>
              <a:t>read_fwf</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ancho fijo</a:t>
            </a:r>
          </a:p>
          <a:p>
            <a:pPr algn="l">
              <a:spcAft>
                <a:spcPts val="750"/>
              </a:spcAft>
              <a:buFont typeface="Arial" panose="020B0604020202020204" pitchFamily="34" charset="0"/>
              <a:buChar char="•"/>
            </a:pPr>
            <a:r>
              <a:rPr lang="es-MX" sz="2000" b="1" i="0" dirty="0" err="1">
                <a:solidFill>
                  <a:srgbClr val="1F1F1F"/>
                </a:solidFill>
                <a:effectLst/>
                <a:latin typeface="Courier"/>
              </a:rPr>
              <a:t>read_table</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tabulares cuyas columnas están separadas por espacios en blanco</a:t>
            </a:r>
          </a:p>
          <a:p>
            <a:pPr algn="l">
              <a:spcAft>
                <a:spcPts val="750"/>
              </a:spcAft>
              <a:buFont typeface="Arial" panose="020B0604020202020204" pitchFamily="34" charset="0"/>
              <a:buChar char="•"/>
            </a:pPr>
            <a:r>
              <a:rPr lang="es-MX" sz="2000" b="1" i="0" dirty="0" err="1">
                <a:solidFill>
                  <a:srgbClr val="1F1F1F"/>
                </a:solidFill>
                <a:effectLst/>
                <a:latin typeface="Courier"/>
              </a:rPr>
              <a:t>read_log</a:t>
            </a:r>
            <a:r>
              <a:rPr lang="es-MX" sz="2000" b="1" i="0" dirty="0">
                <a:solidFill>
                  <a:srgbClr val="1F1F1F"/>
                </a:solidFill>
                <a:effectLst/>
                <a:latin typeface="Courier"/>
              </a:rPr>
              <a:t>()</a:t>
            </a:r>
            <a:r>
              <a:rPr lang="es-MX" sz="2000" b="0" i="0" dirty="0">
                <a:solidFill>
                  <a:srgbClr val="1F1F1F"/>
                </a:solidFill>
                <a:effectLst/>
                <a:latin typeface="var(--cds-font-family-source-sans-pro)"/>
              </a:rPr>
              <a:t>: Archivos de registro de la web</a:t>
            </a:r>
          </a:p>
          <a:p>
            <a:pPr marL="0" indent="0" algn="l">
              <a:spcAft>
                <a:spcPts val="750"/>
              </a:spcAft>
              <a:buNone/>
            </a:pPr>
            <a:r>
              <a:rPr lang="es-MX" sz="1800" b="0" i="0" dirty="0">
                <a:solidFill>
                  <a:srgbClr val="1F1F1F"/>
                </a:solidFill>
                <a:effectLst/>
                <a:latin typeface="Source Sans Pro" panose="020B0503030403020204" pitchFamily="34" charset="0"/>
              </a:rPr>
              <a:t>ejemplo. En el paréntesis, debes indicar la ruta del archivo. </a:t>
            </a:r>
            <a:r>
              <a:rPr lang="es-MX" sz="1800" b="1" i="0" dirty="0">
                <a:solidFill>
                  <a:srgbClr val="1F1F1F"/>
                </a:solidFill>
                <a:effectLst/>
                <a:latin typeface="Courier"/>
              </a:rPr>
              <a:t>“</a:t>
            </a:r>
            <a:r>
              <a:rPr lang="es-MX" sz="1800" b="1" i="0" dirty="0" err="1">
                <a:solidFill>
                  <a:srgbClr val="1F1F1F"/>
                </a:solidFill>
                <a:effectLst/>
                <a:latin typeface="Courier"/>
              </a:rPr>
              <a:t>readr_example</a:t>
            </a:r>
            <a:r>
              <a:rPr lang="es-MX" sz="1800" b="1" i="0" dirty="0">
                <a:solidFill>
                  <a:srgbClr val="1F1F1F"/>
                </a:solidFill>
                <a:effectLst/>
                <a:latin typeface="Courier"/>
              </a:rPr>
              <a:t>(“mtcars.csv”)</a:t>
            </a:r>
            <a:r>
              <a:rPr lang="es-MX" sz="1800" b="0" i="0" dirty="0">
                <a:solidFill>
                  <a:srgbClr val="1F1F1F"/>
                </a:solidFill>
                <a:effectLst/>
                <a:latin typeface="Source Sans Pro" panose="020B0503030403020204" pitchFamily="34" charset="0"/>
              </a:rPr>
              <a:t>. </a:t>
            </a:r>
            <a:endParaRPr lang="es-MX" b="0" i="0" dirty="0">
              <a:solidFill>
                <a:srgbClr val="1F1F1F"/>
              </a:solidFill>
              <a:effectLst/>
              <a:latin typeface="var(--cds-font-family-source-sans-pro)"/>
            </a:endParaRPr>
          </a:p>
          <a:p>
            <a:pPr marL="0" indent="0">
              <a:buNone/>
            </a:pPr>
            <a:endParaRPr lang="es-MX" sz="2000" dirty="0"/>
          </a:p>
        </p:txBody>
      </p:sp>
    </p:spTree>
    <p:extLst>
      <p:ext uri="{BB962C8B-B14F-4D97-AF65-F5344CB8AC3E}">
        <p14:creationId xmlns:p14="http://schemas.microsoft.com/office/powerpoint/2010/main" val="1986488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518E12E-57ED-2F21-F01B-E6954E536F28}"/>
              </a:ext>
            </a:extLst>
          </p:cNvPr>
          <p:cNvSpPr>
            <a:spLocks noGrp="1"/>
          </p:cNvSpPr>
          <p:nvPr>
            <p:ph idx="1"/>
          </p:nvPr>
        </p:nvSpPr>
        <p:spPr>
          <a:xfrm>
            <a:off x="363069" y="319554"/>
            <a:ext cx="11255189" cy="6202270"/>
          </a:xfrm>
        </p:spPr>
        <p:txBody>
          <a:bodyPr>
            <a:normAutofit lnSpcReduction="10000"/>
          </a:bodyPr>
          <a:lstStyle/>
          <a:p>
            <a:pPr marL="0" indent="0" algn="l">
              <a:buNone/>
            </a:pPr>
            <a:r>
              <a:rPr lang="es-MX" sz="2400" b="1" dirty="0">
                <a:solidFill>
                  <a:srgbClr val="1F1F1F"/>
                </a:solidFill>
                <a:latin typeface="unset"/>
              </a:rPr>
              <a:t>			P</a:t>
            </a:r>
            <a:r>
              <a:rPr lang="es-MX" sz="2400" b="1" i="0" dirty="0">
                <a:solidFill>
                  <a:srgbClr val="1F1F1F"/>
                </a:solidFill>
                <a:effectLst/>
                <a:latin typeface="unset"/>
              </a:rPr>
              <a:t>aquete </a:t>
            </a:r>
            <a:r>
              <a:rPr lang="es-MX" sz="2400" b="1" i="0" dirty="0" err="1">
                <a:solidFill>
                  <a:srgbClr val="1F1F1F"/>
                </a:solidFill>
                <a:effectLst/>
                <a:latin typeface="unset"/>
              </a:rPr>
              <a:t>readxl</a:t>
            </a:r>
            <a:endParaRPr lang="es-MX" sz="2400" b="1" i="0" dirty="0">
              <a:solidFill>
                <a:srgbClr val="1F1F1F"/>
              </a:solidFill>
              <a:effectLst/>
              <a:latin typeface="var(--cds-font-family-source-sans-pro)"/>
            </a:endParaRPr>
          </a:p>
          <a:p>
            <a:pPr algn="l"/>
            <a:r>
              <a:rPr lang="es-MX" sz="2400" b="0" i="0" dirty="0">
                <a:solidFill>
                  <a:srgbClr val="1F1F1F"/>
                </a:solidFill>
                <a:effectLst/>
                <a:latin typeface="var(--cds-font-family-source-sans-pro)"/>
              </a:rPr>
              <a:t>Para importar datos de hojas de cálculo a R, puedes utilizar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facilita la transferencia de datos de Excel a 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admite tanto el formato de archivo .xls heredado como el moderno formato de archivo .xlsx basado en </a:t>
            </a:r>
            <a:r>
              <a:rPr lang="es-MX" sz="2400" b="0" i="0" dirty="0" err="1">
                <a:solidFill>
                  <a:srgbClr val="1F1F1F"/>
                </a:solidFill>
                <a:effectLst/>
                <a:latin typeface="var(--cds-font-family-source-sans-pro)"/>
              </a:rPr>
              <a:t>xml</a:t>
            </a:r>
            <a:r>
              <a:rPr lang="es-MX" sz="2400" b="0" i="0" dirty="0">
                <a:solidFill>
                  <a:srgbClr val="1F1F1F"/>
                </a:solidFill>
                <a:effectLst/>
                <a:latin typeface="var(--cds-font-family-source-sans-pro)"/>
              </a:rPr>
              <a:t>. </a:t>
            </a:r>
          </a:p>
          <a:p>
            <a:pPr algn="l"/>
            <a:r>
              <a:rPr lang="es-MX" sz="2400" b="0" i="0" dirty="0">
                <a:solidFill>
                  <a:srgbClr val="1F1F1F"/>
                </a:solidFill>
                <a:effectLst/>
                <a:latin typeface="var(--cds-font-family-source-sans-pro)"/>
              </a:rPr>
              <a:t>El paquete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forma parte 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pero no es un paquete </a:t>
            </a:r>
            <a:r>
              <a:rPr lang="es-MX" sz="2400" b="0" i="1" dirty="0">
                <a:solidFill>
                  <a:srgbClr val="1F1F1F"/>
                </a:solidFill>
                <a:effectLst/>
                <a:latin typeface="var(--cds-font-family-source-sans-pro)"/>
              </a:rPr>
              <a:t>núcleo </a:t>
            </a:r>
            <a:r>
              <a:rPr lang="es-MX" sz="2400" b="0" i="0" dirty="0">
                <a:solidFill>
                  <a:srgbClr val="1F1F1F"/>
                </a:solidFill>
                <a:effectLst/>
                <a:latin typeface="var(--cds-font-family-source-sans-pro)"/>
              </a:rPr>
              <a:t>de </a:t>
            </a:r>
            <a:r>
              <a:rPr lang="es-MX" sz="2400" b="0" i="0" dirty="0" err="1">
                <a:solidFill>
                  <a:srgbClr val="1F1F1F"/>
                </a:solidFill>
                <a:effectLst/>
                <a:latin typeface="var(--cds-font-family-source-sans-pro)"/>
              </a:rPr>
              <a:t>tidyverse</a:t>
            </a:r>
            <a:r>
              <a:rPr lang="es-MX" sz="2400" b="0" i="0" dirty="0">
                <a:solidFill>
                  <a:srgbClr val="1F1F1F"/>
                </a:solidFill>
                <a:effectLst/>
                <a:latin typeface="var(--cds-font-family-source-sans-pro)"/>
              </a:rPr>
              <a:t>, por lo que es necesario cargar </a:t>
            </a:r>
            <a:r>
              <a:rPr lang="es-MX" sz="2400" b="0" i="0" dirty="0" err="1">
                <a:solidFill>
                  <a:srgbClr val="1F1F1F"/>
                </a:solidFill>
                <a:effectLst/>
                <a:latin typeface="var(--cds-font-family-source-sans-pro)"/>
              </a:rPr>
              <a:t>readxl</a:t>
            </a:r>
            <a:r>
              <a:rPr lang="es-MX" sz="2400" b="0" i="0" dirty="0">
                <a:solidFill>
                  <a:srgbClr val="1F1F1F"/>
                </a:solidFill>
                <a:effectLst/>
                <a:latin typeface="var(--cds-font-family-source-sans-pro)"/>
              </a:rPr>
              <a:t> en R mediante el uso de la función </a:t>
            </a:r>
            <a:r>
              <a:rPr lang="es-MX" sz="2400" b="0" i="0" dirty="0" err="1">
                <a:solidFill>
                  <a:srgbClr val="1F1F1F"/>
                </a:solidFill>
                <a:effectLst/>
                <a:latin typeface="var(--cds-font-family-source-sans-pro)"/>
              </a:rPr>
              <a:t>library</a:t>
            </a:r>
            <a:r>
              <a:rPr lang="es-MX" sz="2400" b="0" i="0" dirty="0">
                <a:solidFill>
                  <a:srgbClr val="1F1F1F"/>
                </a:solidFill>
                <a:effectLst/>
                <a:latin typeface="var(--cds-font-family-source-sans-pro)"/>
              </a:rPr>
              <a:t>().  </a:t>
            </a:r>
          </a:p>
          <a:p>
            <a:pPr marL="0" indent="0" algn="l">
              <a:buNone/>
            </a:pPr>
            <a:r>
              <a:rPr lang="es-MX" sz="2400" b="1" i="0" dirty="0" err="1">
                <a:solidFill>
                  <a:srgbClr val="1F1F1F"/>
                </a:solidFill>
                <a:effectLst/>
                <a:latin typeface="Courier"/>
              </a:rPr>
              <a:t>library</a:t>
            </a:r>
            <a:r>
              <a:rPr lang="es-MX" sz="2400" b="1" i="0" dirty="0">
                <a:solidFill>
                  <a:srgbClr val="1F1F1F"/>
                </a:solidFill>
                <a:effectLst/>
                <a:latin typeface="Courier"/>
              </a:rPr>
              <a:t>(</a:t>
            </a:r>
            <a:r>
              <a:rPr lang="es-MX" sz="2400" b="1" i="0" dirty="0" err="1">
                <a:solidFill>
                  <a:srgbClr val="1F1F1F"/>
                </a:solidFill>
                <a:effectLst/>
                <a:latin typeface="Courier"/>
              </a:rPr>
              <a:t>readxl</a:t>
            </a:r>
            <a:r>
              <a:rPr lang="es-MX" sz="2400" b="1" i="0" dirty="0">
                <a:solidFill>
                  <a:srgbClr val="1F1F1F"/>
                </a:solidFill>
                <a:effectLst/>
                <a:latin typeface="Courier"/>
              </a:rPr>
              <a:t>)</a:t>
            </a:r>
            <a:endParaRPr lang="es-MX" sz="2400" dirty="0"/>
          </a:p>
          <a:p>
            <a:pPr marL="0" indent="0" algn="l">
              <a:buNone/>
            </a:pPr>
            <a:r>
              <a:rPr lang="es-MX" sz="2000" b="1" i="0" dirty="0" err="1">
                <a:solidFill>
                  <a:srgbClr val="1F1F1F"/>
                </a:solidFill>
                <a:effectLst/>
                <a:latin typeface="Courier"/>
              </a:rPr>
              <a:t>read_excel</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endParaRPr lang="es-MX" sz="2000" b="0" i="0" dirty="0">
              <a:solidFill>
                <a:srgbClr val="1F1F1F"/>
              </a:solidFill>
              <a:effectLst/>
              <a:latin typeface="var(--cds-font-family-source-sans-pro)"/>
            </a:endParaRPr>
          </a:p>
          <a:p>
            <a:pPr marL="0" indent="0" algn="l">
              <a:buNone/>
            </a:pPr>
            <a:r>
              <a:rPr lang="es-MX" sz="2000" b="0" i="0" dirty="0">
                <a:solidFill>
                  <a:srgbClr val="1F1F1F"/>
                </a:solidFill>
                <a:effectLst/>
                <a:latin typeface="var(--cds-font-family-source-sans-pro)"/>
              </a:rPr>
              <a:t>Puedes usar la función</a:t>
            </a:r>
            <a:r>
              <a:rPr lang="es-MX" sz="2000" b="0" i="0" u="sng" dirty="0">
                <a:solidFill>
                  <a:srgbClr val="1F1F1F"/>
                </a:solidFill>
                <a:effectLst/>
                <a:latin typeface="var(--cds-font-family-source-sans-pro)"/>
                <a:hlinkClick r:id="rId2"/>
              </a:rPr>
              <a:t> </a:t>
            </a:r>
            <a:r>
              <a:rPr lang="es-MX" sz="2000" b="0" i="0" u="sng" dirty="0" err="1">
                <a:solidFill>
                  <a:srgbClr val="1F1F1F"/>
                </a:solidFill>
                <a:effectLst/>
                <a:latin typeface="var(--cds-font-family-source-sans-pro)"/>
                <a:hlinkClick r:id="rId2"/>
              </a:rPr>
              <a:t>excel_sheets</a:t>
            </a:r>
            <a:r>
              <a:rPr lang="es-MX" sz="2000" b="0" i="0" u="sng" dirty="0">
                <a:solidFill>
                  <a:srgbClr val="1F1F1F"/>
                </a:solidFill>
                <a:effectLst/>
                <a:latin typeface="var(--cds-font-family-source-sans-pro)"/>
                <a:hlinkClick r:id="rId2"/>
              </a:rPr>
              <a:t>()</a:t>
            </a:r>
            <a:r>
              <a:rPr lang="es-MX" sz="2000" b="0" i="0" dirty="0">
                <a:solidFill>
                  <a:srgbClr val="1F1F1F"/>
                </a:solidFill>
                <a:effectLst/>
                <a:latin typeface="var(--cds-font-family-source-sans-pro)"/>
              </a:rPr>
              <a:t> para listar los nombres de las hojas individuales. </a:t>
            </a:r>
          </a:p>
          <a:p>
            <a:pPr marL="0" indent="0" algn="l">
              <a:buNone/>
            </a:pPr>
            <a:r>
              <a:rPr lang="es-MX" sz="2000" b="1" i="0" dirty="0">
                <a:solidFill>
                  <a:srgbClr val="1F1F1F"/>
                </a:solidFill>
                <a:effectLst/>
                <a:latin typeface="unset"/>
              </a:rPr>
              <a:t> </a:t>
            </a:r>
            <a:r>
              <a:rPr lang="es-MX" sz="2000" b="1" i="0" dirty="0" err="1">
                <a:solidFill>
                  <a:srgbClr val="1F1F1F"/>
                </a:solidFill>
                <a:effectLst/>
                <a:latin typeface="Courier"/>
              </a:rPr>
              <a:t>excel_sheets</a:t>
            </a:r>
            <a:r>
              <a:rPr lang="es-MX" sz="2000" b="1" i="0" dirty="0">
                <a:solidFill>
                  <a:srgbClr val="1F1F1F"/>
                </a:solidFill>
                <a:effectLst/>
                <a:latin typeface="Courier"/>
              </a:rPr>
              <a:t>(</a:t>
            </a:r>
            <a:r>
              <a:rPr lang="es-MX" sz="2000" b="1" i="0" dirty="0" err="1">
                <a:solidFill>
                  <a:srgbClr val="1F1F1F"/>
                </a:solidFill>
                <a:effectLst/>
                <a:latin typeface="Courier"/>
              </a:rPr>
              <a:t>readxl_example</a:t>
            </a:r>
            <a:r>
              <a:rPr lang="es-MX" sz="2000" b="1" i="0" dirty="0">
                <a:solidFill>
                  <a:srgbClr val="1F1F1F"/>
                </a:solidFill>
                <a:effectLst/>
                <a:latin typeface="Courier"/>
              </a:rPr>
              <a:t>("type-me.xlsx"))</a:t>
            </a:r>
          </a:p>
          <a:p>
            <a:pPr marL="0" indent="0" algn="l">
              <a:buNone/>
            </a:pPr>
            <a:r>
              <a:rPr lang="es-MX" sz="1400" b="1" i="0" dirty="0">
                <a:solidFill>
                  <a:srgbClr val="1F1F1F"/>
                </a:solidFill>
                <a:effectLst/>
                <a:latin typeface="unset"/>
              </a:rPr>
              <a:t>	</a:t>
            </a:r>
            <a:r>
              <a:rPr lang="es-MX" sz="1800" b="1" i="0" dirty="0">
                <a:solidFill>
                  <a:srgbClr val="1F1F1F"/>
                </a:solidFill>
                <a:effectLst/>
                <a:latin typeface="unset"/>
              </a:rPr>
              <a:t>	Recursos adicionales</a:t>
            </a:r>
            <a:endParaRPr lang="es-MX" sz="1800" b="1" i="0" dirty="0">
              <a:solidFill>
                <a:srgbClr val="1F1F1F"/>
              </a:solidFill>
              <a:effectLst/>
              <a:latin typeface="var(--cds-font-family-source-sans-pro)"/>
            </a:endParaRP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Si quieres aprender a usar las funciones de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trabajar con archivos más complejos, consulta el capítulo</a:t>
            </a:r>
            <a:r>
              <a:rPr lang="es-MX" sz="1800" b="0" i="0" u="sng" dirty="0">
                <a:solidFill>
                  <a:srgbClr val="1F1F1F"/>
                </a:solidFill>
                <a:effectLst/>
                <a:latin typeface="var(--cds-font-family-source-sans-pro)"/>
                <a:hlinkClick r:id="rId3"/>
              </a:rPr>
              <a:t> Importación de datos en R</a:t>
            </a:r>
            <a:r>
              <a:rPr lang="es-MX" sz="1800" b="0" i="0" u="sng" dirty="0">
                <a:solidFill>
                  <a:srgbClr val="1F1F1F"/>
                </a:solidFill>
                <a:effectLst/>
                <a:latin typeface="var(--cds-font-family-source-sans-pro)"/>
              </a:rPr>
              <a:t> </a:t>
            </a:r>
            <a:r>
              <a:rPr lang="es-MX" sz="1800" b="0" i="0" dirty="0">
                <a:solidFill>
                  <a:srgbClr val="1F1F1F"/>
                </a:solidFill>
                <a:effectLst/>
                <a:latin typeface="var(--cds-font-family-source-sans-pro)"/>
              </a:rPr>
              <a:t>del libro Ciencia de análisis de datos. Explora algunos de los problemas comunes que puedes encontrar al leer archivos, y cómo usar </a:t>
            </a:r>
            <a:r>
              <a:rPr lang="es-MX" sz="1800" b="0" i="0" dirty="0" err="1">
                <a:solidFill>
                  <a:srgbClr val="1F1F1F"/>
                </a:solidFill>
                <a:effectLst/>
                <a:latin typeface="var(--cds-font-family-source-sans-pro)"/>
              </a:rPr>
              <a:t>readr</a:t>
            </a:r>
            <a:r>
              <a:rPr lang="es-MX" sz="1800" b="0" i="0" dirty="0">
                <a:solidFill>
                  <a:srgbClr val="1F1F1F"/>
                </a:solidFill>
                <a:effectLst/>
                <a:latin typeface="var(--cds-font-family-source-sans-pro)"/>
              </a:rPr>
              <a:t> para solucionarlos. </a:t>
            </a:r>
          </a:p>
          <a:p>
            <a:pPr algn="l">
              <a:spcAft>
                <a:spcPts val="750"/>
              </a:spcAft>
              <a:buFont typeface="Arial" panose="020B0604020202020204" pitchFamily="34" charset="0"/>
              <a:buChar char="•"/>
            </a:pPr>
            <a:r>
              <a:rPr lang="es-MX" sz="1800" b="0" i="0" dirty="0">
                <a:solidFill>
                  <a:srgbClr val="1F1F1F"/>
                </a:solidFill>
                <a:effectLst/>
                <a:latin typeface="var(--cds-font-family-source-sans-pro)"/>
              </a:rPr>
              <a:t>El paquete "</a:t>
            </a:r>
            <a:r>
              <a:rPr lang="es-MX" sz="1800" b="0" i="0" dirty="0" err="1">
                <a:solidFill>
                  <a:srgbClr val="1F1F1F"/>
                </a:solidFill>
                <a:effectLst/>
                <a:latin typeface="var(--cds-font-family-source-sans-pro)"/>
              </a:rPr>
              <a:t>datasets</a:t>
            </a:r>
            <a:r>
              <a:rPr lang="es-MX" sz="1800" b="0" i="0" dirty="0">
                <a:solidFill>
                  <a:srgbClr val="1F1F1F"/>
                </a:solidFill>
                <a:effectLst/>
                <a:latin typeface="var(--cds-font-family-source-sans-pro)"/>
              </a:rPr>
              <a:t>" de R contiene muchos conjuntos de datos útiles precargados. Consulta</a:t>
            </a:r>
            <a:r>
              <a:rPr lang="es-MX" sz="1800" b="0" i="0" u="sng" dirty="0">
                <a:solidFill>
                  <a:srgbClr val="1F1F1F"/>
                </a:solidFill>
                <a:effectLst/>
                <a:latin typeface="var(--cds-font-family-source-sans-pro)"/>
                <a:hlinkClick r:id="rId4"/>
              </a:rPr>
              <a:t> El paquete de conjunto de datos de R</a:t>
            </a:r>
            <a:r>
              <a:rPr lang="es-MX" sz="1800" b="0" i="0" dirty="0">
                <a:solidFill>
                  <a:srgbClr val="1F1F1F"/>
                </a:solidFill>
                <a:effectLst/>
                <a:latin typeface="var(--cds-font-family-source-sans-pro)"/>
              </a:rPr>
              <a:t> para obtener una lista. La lista incluye enlaces a descripciones detalladas de cada conjunto de datos.</a:t>
            </a:r>
          </a:p>
          <a:p>
            <a:pPr marL="0" indent="0" algn="l">
              <a:buNone/>
            </a:pPr>
            <a:endParaRPr lang="es-MX" sz="2000" b="0" i="0" dirty="0">
              <a:solidFill>
                <a:srgbClr val="1F1F1F"/>
              </a:solidFill>
              <a:effectLst/>
              <a:latin typeface="var(--cds-font-family-source-sans-pro)"/>
            </a:endParaRPr>
          </a:p>
          <a:p>
            <a:pPr marL="0" indent="0">
              <a:buNone/>
            </a:pPr>
            <a:endParaRPr lang="es-MX" sz="2400" dirty="0"/>
          </a:p>
        </p:txBody>
      </p:sp>
    </p:spTree>
    <p:extLst>
      <p:ext uri="{BB962C8B-B14F-4D97-AF65-F5344CB8AC3E}">
        <p14:creationId xmlns:p14="http://schemas.microsoft.com/office/powerpoint/2010/main" val="308452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A50366-08B2-8098-B517-DA4DE53BD991}"/>
              </a:ext>
            </a:extLst>
          </p:cNvPr>
          <p:cNvPicPr>
            <a:picLocks noChangeAspect="1"/>
          </p:cNvPicPr>
          <p:nvPr/>
        </p:nvPicPr>
        <p:blipFill>
          <a:blip r:embed="rId2"/>
          <a:stretch>
            <a:fillRect/>
          </a:stretch>
        </p:blipFill>
        <p:spPr>
          <a:xfrm>
            <a:off x="1928580" y="1069695"/>
            <a:ext cx="2382562" cy="4166229"/>
          </a:xfrm>
          <a:prstGeom prst="rect">
            <a:avLst/>
          </a:prstGeom>
        </p:spPr>
      </p:pic>
      <p:pic>
        <p:nvPicPr>
          <p:cNvPr id="8" name="Imagen 7">
            <a:extLst>
              <a:ext uri="{FF2B5EF4-FFF2-40B4-BE49-F238E27FC236}">
                <a16:creationId xmlns:a16="http://schemas.microsoft.com/office/drawing/2014/main" id="{9461807E-C59F-32F4-67B9-0CFE70C2D5C7}"/>
              </a:ext>
            </a:extLst>
          </p:cNvPr>
          <p:cNvPicPr>
            <a:picLocks noChangeAspect="1"/>
          </p:cNvPicPr>
          <p:nvPr/>
        </p:nvPicPr>
        <p:blipFill>
          <a:blip r:embed="rId3"/>
          <a:stretch>
            <a:fillRect/>
          </a:stretch>
        </p:blipFill>
        <p:spPr>
          <a:xfrm>
            <a:off x="5514915" y="714888"/>
            <a:ext cx="4220164" cy="3248478"/>
          </a:xfrm>
          <a:prstGeom prst="rect">
            <a:avLst/>
          </a:prstGeom>
        </p:spPr>
      </p:pic>
      <p:pic>
        <p:nvPicPr>
          <p:cNvPr id="10" name="Imagen 9">
            <a:extLst>
              <a:ext uri="{FF2B5EF4-FFF2-40B4-BE49-F238E27FC236}">
                <a16:creationId xmlns:a16="http://schemas.microsoft.com/office/drawing/2014/main" id="{B29C57D8-7077-2C7B-95F2-FCD246BE137F}"/>
              </a:ext>
            </a:extLst>
          </p:cNvPr>
          <p:cNvPicPr>
            <a:picLocks noChangeAspect="1"/>
          </p:cNvPicPr>
          <p:nvPr/>
        </p:nvPicPr>
        <p:blipFill>
          <a:blip r:embed="rId4"/>
          <a:stretch>
            <a:fillRect/>
          </a:stretch>
        </p:blipFill>
        <p:spPr>
          <a:xfrm>
            <a:off x="5514915" y="3963366"/>
            <a:ext cx="1935196" cy="672399"/>
          </a:xfrm>
          <a:prstGeom prst="rect">
            <a:avLst/>
          </a:prstGeom>
        </p:spPr>
      </p:pic>
      <p:pic>
        <p:nvPicPr>
          <p:cNvPr id="12" name="Imagen 11">
            <a:extLst>
              <a:ext uri="{FF2B5EF4-FFF2-40B4-BE49-F238E27FC236}">
                <a16:creationId xmlns:a16="http://schemas.microsoft.com/office/drawing/2014/main" id="{DC065132-ABCE-54DF-E59C-511DD6D4F266}"/>
              </a:ext>
            </a:extLst>
          </p:cNvPr>
          <p:cNvPicPr>
            <a:picLocks noChangeAspect="1"/>
          </p:cNvPicPr>
          <p:nvPr/>
        </p:nvPicPr>
        <p:blipFill>
          <a:blip r:embed="rId5"/>
          <a:stretch>
            <a:fillRect/>
          </a:stretch>
        </p:blipFill>
        <p:spPr>
          <a:xfrm>
            <a:off x="5539899" y="4635765"/>
            <a:ext cx="3277057" cy="600159"/>
          </a:xfrm>
          <a:prstGeom prst="rect">
            <a:avLst/>
          </a:prstGeom>
        </p:spPr>
      </p:pic>
      <p:sp>
        <p:nvSpPr>
          <p:cNvPr id="2" name="CuadroTexto 1">
            <a:extLst>
              <a:ext uri="{FF2B5EF4-FFF2-40B4-BE49-F238E27FC236}">
                <a16:creationId xmlns:a16="http://schemas.microsoft.com/office/drawing/2014/main" id="{09D6587A-2C5E-AAA2-A2A5-109966E1B050}"/>
              </a:ext>
            </a:extLst>
          </p:cNvPr>
          <p:cNvSpPr txBox="1"/>
          <p:nvPr/>
        </p:nvSpPr>
        <p:spPr>
          <a:xfrm>
            <a:off x="5539899" y="5903259"/>
            <a:ext cx="2434207" cy="369332"/>
          </a:xfrm>
          <a:prstGeom prst="rect">
            <a:avLst/>
          </a:prstGeom>
          <a:noFill/>
        </p:spPr>
        <p:txBody>
          <a:bodyPr wrap="square" rtlCol="0">
            <a:spAutoFit/>
          </a:bodyPr>
          <a:lstStyle/>
          <a:p>
            <a:r>
              <a:rPr lang="es-MX" dirty="0" err="1"/>
              <a:t>Clean_names</a:t>
            </a:r>
            <a:r>
              <a:rPr lang="es-MX"/>
              <a:t>()</a:t>
            </a:r>
          </a:p>
        </p:txBody>
      </p:sp>
    </p:spTree>
    <p:extLst>
      <p:ext uri="{BB962C8B-B14F-4D97-AF65-F5344CB8AC3E}">
        <p14:creationId xmlns:p14="http://schemas.microsoft.com/office/powerpoint/2010/main" val="336867614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17515</TotalTime>
  <Words>2163</Words>
  <Application>Microsoft Office PowerPoint</Application>
  <PresentationFormat>Panorámica</PresentationFormat>
  <Paragraphs>133</Paragraphs>
  <Slides>24</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24</vt:i4>
      </vt:variant>
    </vt:vector>
  </HeadingPairs>
  <TitlesOfParts>
    <vt:vector size="32" baseType="lpstr">
      <vt:lpstr>Aptos</vt:lpstr>
      <vt:lpstr>Aptos Display</vt:lpstr>
      <vt:lpstr>Arial</vt:lpstr>
      <vt:lpstr>Courier</vt:lpstr>
      <vt:lpstr>Source Sans Pro</vt:lpstr>
      <vt:lpstr>unset</vt:lpstr>
      <vt:lpstr>var(--cds-font-family-source-sans-pro)</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Visualizaciones en R</vt:lpstr>
      <vt:lpstr>Presentación de PowerPoint</vt:lpstr>
      <vt:lpstr>Presentación de PowerPoint</vt:lpstr>
      <vt:lpstr>Presentación de PowerPoint</vt:lpstr>
      <vt:lpstr>Problemas comunes al visualizar en </vt:lpstr>
      <vt:lpstr>Presentación de PowerPoint</vt:lpstr>
      <vt:lpstr>Presentación de PowerPoint</vt:lpstr>
      <vt:lpstr>Suavizado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Idelfonso Iturbe Nepomuceno</dc:creator>
  <cp:lastModifiedBy>Idelfonso Iturbe Nepomuceno</cp:lastModifiedBy>
  <cp:revision>248</cp:revision>
  <dcterms:created xsi:type="dcterms:W3CDTF">2024-12-10T22:49:38Z</dcterms:created>
  <dcterms:modified xsi:type="dcterms:W3CDTF">2025-02-13T20:07:18Z</dcterms:modified>
</cp:coreProperties>
</file>