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16AE1-47CC-306E-E879-DF45586E531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A9E3ADF-A043-DFBA-2DDA-17EF7CA6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226953B-B68B-35A3-57DC-E4D3C160ADC0}"/>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D7A92AD5-3CFE-78C5-521B-FA35BDAA0E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B4A961-CBCD-0AF2-2996-62507D2DD8D7}"/>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79482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A748-760D-4B85-70EF-DBD16FA9F6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DD61B99-3654-FB6B-549D-BCCB20F3C7C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AB4E71-9A94-8890-6AC4-8F5DF09C58EE}"/>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FA519DA7-08CE-7851-CB29-263B7D30F3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A3B3FC-D223-FC68-CFA5-E7E145AFC4AE}"/>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5100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1E5E01-0058-2C5B-F379-A5BDF75969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D2E33A-5832-50FA-66E9-1799195F71A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E6B169-63BB-49B4-C9E4-F81BCB026E6F}"/>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06A30C78-1452-2F95-3673-FB9085B4ED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00990E-93BC-4684-470B-6B33B005592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98402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DD735-8FE8-8026-C201-452CA2F2D0A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5AC613-F81B-B5CB-D5F2-FFB66554B9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5BEC53D-ACDB-152A-0D32-FA54D1AFD75A}"/>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94C766C5-3B63-0D89-BE2A-552CF9934DC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D978814-7C4D-5413-CF7B-39DEF351FA8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58908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196CC-3451-D9FD-DA8C-2AA1FB88CF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04473F8-40E2-01E4-9B08-D8FD0A9D8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79349B6-DA69-4730-9636-4DB748A50CCD}"/>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51B91ED1-9560-AD2B-9734-19E8CBA1BD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2C99EAC-B6D6-5F1D-F054-5E01EB4E241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23340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30DF1-9823-E65B-A820-3512622DDE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F9A1A00-E63F-9805-4C8E-955EE6C3C6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C9319F0-3F7B-4862-252C-EA75D1098C3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06B2F41-7D29-94A6-E525-1342B5081A0D}"/>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6" name="Marcador de pie de página 5">
            <a:extLst>
              <a:ext uri="{FF2B5EF4-FFF2-40B4-BE49-F238E27FC236}">
                <a16:creationId xmlns:a16="http://schemas.microsoft.com/office/drawing/2014/main" id="{0BFFB27B-F0A4-0FB5-2FEA-2ADFDC98965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BCFD3F-57A4-BFAB-3375-56333A344B3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7635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D299D-05AD-D815-8DC4-7B2A80EE6B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A5E5164-7A48-C806-7891-01262AE71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C45045-6431-C1DB-2879-31301FF44F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B980E22-E0BC-F01B-4395-CC6CCD28C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AA3AAF-4D58-1757-865B-25C05E41B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6E84A09-5631-2E8E-E370-94C6BF1BAE2B}"/>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8" name="Marcador de pie de página 7">
            <a:extLst>
              <a:ext uri="{FF2B5EF4-FFF2-40B4-BE49-F238E27FC236}">
                <a16:creationId xmlns:a16="http://schemas.microsoft.com/office/drawing/2014/main" id="{F581B658-064F-8FB3-66EA-6F3AAA73325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CFAA85C-483A-CA96-7043-16D099EF652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81091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57A81-8779-F9F0-9AC9-53F34E7757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38E1475-0EF4-8235-97E4-2246C3F6C605}"/>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4" name="Marcador de pie de página 3">
            <a:extLst>
              <a:ext uri="{FF2B5EF4-FFF2-40B4-BE49-F238E27FC236}">
                <a16:creationId xmlns:a16="http://schemas.microsoft.com/office/drawing/2014/main" id="{7C3B8C3F-3476-8719-F9EA-919A2B9C993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9E46894-5079-20ED-382A-B8DC16304C8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32054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219323-BC82-8FE8-84D3-4E41A8DDEFA2}"/>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3" name="Marcador de pie de página 2">
            <a:extLst>
              <a:ext uri="{FF2B5EF4-FFF2-40B4-BE49-F238E27FC236}">
                <a16:creationId xmlns:a16="http://schemas.microsoft.com/office/drawing/2014/main" id="{DE9E5B33-2664-B0C5-6972-F06F79B4BA6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20FEAA-8420-5876-48ED-C4C0BEBE5E49}"/>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401818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8248B-D204-191A-F5AD-A7C3D2E53F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33B5ECF-0EAB-AA4F-FC3C-8922B28A6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3350367-A609-B253-07AE-3B6FE3C4E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4E77F6-BE91-BAC0-8139-B2D0E0375419}"/>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6" name="Marcador de pie de página 5">
            <a:extLst>
              <a:ext uri="{FF2B5EF4-FFF2-40B4-BE49-F238E27FC236}">
                <a16:creationId xmlns:a16="http://schemas.microsoft.com/office/drawing/2014/main" id="{7A4CA985-40B1-ACC9-755C-F1AB9CE90E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F68F64-D505-2357-4EEA-EFD38B52E49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61175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16843-F1E0-905D-7D51-B636D590A9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57E7797-780D-8F35-C410-6C2DF80B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174A3AB-A10F-B822-3B7F-7CCF6BA4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5FDCBC-1FD9-83B2-3DE5-A87B75FF3A67}"/>
              </a:ext>
            </a:extLst>
          </p:cNvPr>
          <p:cNvSpPr>
            <a:spLocks noGrp="1"/>
          </p:cNvSpPr>
          <p:nvPr>
            <p:ph type="dt" sz="half" idx="10"/>
          </p:nvPr>
        </p:nvSpPr>
        <p:spPr/>
        <p:txBody>
          <a:bodyPr/>
          <a:lstStyle/>
          <a:p>
            <a:fld id="{03F7A156-4129-4BDF-AB02-C31149DFFF6C}" type="datetimeFigureOut">
              <a:rPr lang="es-MX" smtClean="0"/>
              <a:t>31/01/2024</a:t>
            </a:fld>
            <a:endParaRPr lang="es-MX"/>
          </a:p>
        </p:txBody>
      </p:sp>
      <p:sp>
        <p:nvSpPr>
          <p:cNvPr id="6" name="Marcador de pie de página 5">
            <a:extLst>
              <a:ext uri="{FF2B5EF4-FFF2-40B4-BE49-F238E27FC236}">
                <a16:creationId xmlns:a16="http://schemas.microsoft.com/office/drawing/2014/main" id="{CAB589FA-C146-CA1A-F033-1332179C7D8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E62621E-8FC1-A83E-3CEC-207197E6556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5116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DA2EBF7-9466-CDE3-425F-F3BED7E20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242D0B9-B909-0B2A-FB9B-1DC356ED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6B7FA39-063D-925D-4AB7-E564E9EA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7A156-4129-4BDF-AB02-C31149DFFF6C}" type="datetimeFigureOut">
              <a:rPr lang="es-MX" smtClean="0"/>
              <a:t>31/01/2024</a:t>
            </a:fld>
            <a:endParaRPr lang="es-MX"/>
          </a:p>
        </p:txBody>
      </p:sp>
      <p:sp>
        <p:nvSpPr>
          <p:cNvPr id="5" name="Marcador de pie de página 4">
            <a:extLst>
              <a:ext uri="{FF2B5EF4-FFF2-40B4-BE49-F238E27FC236}">
                <a16:creationId xmlns:a16="http://schemas.microsoft.com/office/drawing/2014/main" id="{F731C937-75E6-5890-C78A-F9707280D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4E0C1C5-5A77-4FBA-0187-D977172C6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E1EBF-895A-4829-A4C9-27A87C946B55}" type="slidenum">
              <a:rPr lang="es-MX" smtClean="0"/>
              <a:t>‹Nº›</a:t>
            </a:fld>
            <a:endParaRPr lang="es-MX"/>
          </a:p>
        </p:txBody>
      </p:sp>
    </p:spTree>
    <p:extLst>
      <p:ext uri="{BB962C8B-B14F-4D97-AF65-F5344CB8AC3E}">
        <p14:creationId xmlns:p14="http://schemas.microsoft.com/office/powerpoint/2010/main" val="43724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B9684-E5BF-9A5C-284F-181147F64127}"/>
              </a:ext>
            </a:extLst>
          </p:cNvPr>
          <p:cNvSpPr>
            <a:spLocks noGrp="1"/>
          </p:cNvSpPr>
          <p:nvPr>
            <p:ph type="title"/>
          </p:nvPr>
        </p:nvSpPr>
        <p:spPr>
          <a:xfrm>
            <a:off x="1685365" y="3684494"/>
            <a:ext cx="9287435" cy="1325563"/>
          </a:xfrm>
        </p:spPr>
        <p:txBody>
          <a:bodyPr>
            <a:normAutofit/>
          </a:bodyPr>
          <a:lstStyle/>
          <a:p>
            <a:pPr algn="l"/>
            <a:r>
              <a:rPr lang="es-MX" b="1" i="0" dirty="0">
                <a:effectLst/>
              </a:rPr>
              <a:t>Analizar datos para responder preguntas</a:t>
            </a:r>
          </a:p>
        </p:txBody>
      </p:sp>
      <p:pic>
        <p:nvPicPr>
          <p:cNvPr id="1026" name="Picture 2" descr="Google Logo - símbolo, significado logotipo, historia, PNG">
            <a:extLst>
              <a:ext uri="{FF2B5EF4-FFF2-40B4-BE49-F238E27FC236}">
                <a16:creationId xmlns:a16="http://schemas.microsoft.com/office/drawing/2014/main" id="{10183E01-27FD-9FFF-A23F-7FAF3469A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977" y="1032060"/>
            <a:ext cx="5145740" cy="289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0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54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500AD4-444C-3F61-26AF-FEA636DCB05E}"/>
              </a:ext>
            </a:extLst>
          </p:cNvPr>
          <p:cNvSpPr>
            <a:spLocks noGrp="1"/>
          </p:cNvSpPr>
          <p:nvPr>
            <p:ph type="subTitle" idx="1"/>
          </p:nvPr>
        </p:nvSpPr>
        <p:spPr>
          <a:xfrm>
            <a:off x="1295400" y="3575144"/>
            <a:ext cx="4231341" cy="1534738"/>
          </a:xfrm>
        </p:spPr>
        <p:txBody>
          <a:bodyPr>
            <a:normAutofit/>
          </a:bodyPr>
          <a:lstStyle/>
          <a:p>
            <a:r>
              <a:rPr lang="es-MX" sz="5400" b="1" dirty="0">
                <a:solidFill>
                  <a:srgbClr val="FF0000"/>
                </a:solidFill>
              </a:rPr>
              <a:t>SEMANA 1</a:t>
            </a:r>
          </a:p>
        </p:txBody>
      </p:sp>
    </p:spTree>
    <p:extLst>
      <p:ext uri="{BB962C8B-B14F-4D97-AF65-F5344CB8AC3E}">
        <p14:creationId xmlns:p14="http://schemas.microsoft.com/office/powerpoint/2010/main" val="8800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211F96F-7DB9-670F-B315-5FBAF2D7B6DC}"/>
              </a:ext>
            </a:extLst>
          </p:cNvPr>
          <p:cNvPicPr>
            <a:picLocks noChangeAspect="1"/>
          </p:cNvPicPr>
          <p:nvPr/>
        </p:nvPicPr>
        <p:blipFill>
          <a:blip r:embed="rId2"/>
          <a:stretch>
            <a:fillRect/>
          </a:stretch>
        </p:blipFill>
        <p:spPr>
          <a:xfrm>
            <a:off x="543604" y="1174110"/>
            <a:ext cx="2167342" cy="3861027"/>
          </a:xfrm>
          <a:prstGeom prst="rect">
            <a:avLst/>
          </a:prstGeom>
        </p:spPr>
      </p:pic>
      <p:sp>
        <p:nvSpPr>
          <p:cNvPr id="6" name="Marcador de contenido 2">
            <a:extLst>
              <a:ext uri="{FF2B5EF4-FFF2-40B4-BE49-F238E27FC236}">
                <a16:creationId xmlns:a16="http://schemas.microsoft.com/office/drawing/2014/main" id="{A27D15D0-00BF-5579-DFFD-BD9F358EDAAD}"/>
              </a:ext>
            </a:extLst>
          </p:cNvPr>
          <p:cNvSpPr>
            <a:spLocks noGrp="1"/>
          </p:cNvSpPr>
          <p:nvPr>
            <p:ph idx="1"/>
          </p:nvPr>
        </p:nvSpPr>
        <p:spPr>
          <a:xfrm>
            <a:off x="3623059" y="600187"/>
            <a:ext cx="7527871" cy="6026244"/>
          </a:xfrm>
        </p:spPr>
        <p:txBody>
          <a:bodyPr>
            <a:normAutofit fontScale="62500" lnSpcReduction="20000"/>
          </a:bodyPr>
          <a:lstStyle/>
          <a:p>
            <a:pPr algn="l"/>
            <a:r>
              <a:rPr lang="es-MX" b="0" i="0" dirty="0">
                <a:solidFill>
                  <a:srgbClr val="1F1F1F"/>
                </a:solidFill>
                <a:effectLst/>
                <a:latin typeface="var(--cds-font-family-source-sans-pro)"/>
              </a:rPr>
              <a:t>Curso 5: Analizar datos para responder preguntas</a:t>
            </a:r>
          </a:p>
          <a:p>
            <a:pPr algn="l">
              <a:buFont typeface="+mj-lt"/>
              <a:buAutoNum type="arabicPeriod"/>
            </a:pPr>
            <a:r>
              <a:rPr lang="es-MX" b="1" i="0" dirty="0">
                <a:solidFill>
                  <a:srgbClr val="1F1F1F"/>
                </a:solidFill>
                <a:effectLst/>
                <a:latin typeface="unset"/>
              </a:rPr>
              <a:t>Organizar los datos para iniciar el análisis.</a:t>
            </a:r>
            <a:r>
              <a:rPr lang="es-MX" b="0" i="0" dirty="0">
                <a:solidFill>
                  <a:srgbClr val="1F1F1F"/>
                </a:solidFill>
                <a:effectLst/>
                <a:latin typeface="var(--cds-font-family-source-sans-pro)"/>
              </a:rPr>
              <a:t> Organizar los datos facilita el uso de los datos en el análisis. En esta parte del curso, aprenderás la importancia de organizar tus datos a través de ordenación y filtrado. Explorarás la organización de los datos tanto en hojas de cálculo, como con consultas en SQL.</a:t>
            </a:r>
          </a:p>
          <a:p>
            <a:pPr algn="l">
              <a:buFont typeface="+mj-lt"/>
              <a:buAutoNum type="arabicPeriod"/>
            </a:pPr>
            <a:r>
              <a:rPr lang="es-MX" b="1" i="0" dirty="0">
                <a:solidFill>
                  <a:srgbClr val="1F1F1F"/>
                </a:solidFill>
                <a:effectLst/>
                <a:latin typeface="unset"/>
              </a:rPr>
              <a:t>Formatear y ajustar tus datos.</a:t>
            </a:r>
            <a:r>
              <a:rPr lang="es-MX" b="0" i="0" dirty="0">
                <a:solidFill>
                  <a:srgbClr val="1F1F1F"/>
                </a:solidFill>
                <a:effectLst/>
                <a:latin typeface="var(--cds-font-family-source-sans-pro)"/>
              </a:rPr>
              <a:t> A medida que te acerques al análisis de tus datos, querrás tener los datos formateados y listos para avanzar. En esta parte del curso, aprenderás sobre la conversión y el formateo de los datos, incluso cómo usar las consultas en SQL para combinar datos. También descubrirás el valor de la retroalimentación y la colaboración de tus colegas y cómo puede conducir a nuevas ideas para que las apliques a tu trabajo.</a:t>
            </a:r>
          </a:p>
          <a:p>
            <a:pPr algn="l">
              <a:buFont typeface="+mj-lt"/>
              <a:buAutoNum type="arabicPeriod"/>
            </a:pPr>
            <a:r>
              <a:rPr lang="es-MX" b="1" i="0" dirty="0">
                <a:solidFill>
                  <a:srgbClr val="1F1F1F"/>
                </a:solidFill>
                <a:effectLst/>
                <a:latin typeface="unset"/>
              </a:rPr>
              <a:t>Agregar datos para análisis.</a:t>
            </a:r>
            <a:r>
              <a:rPr lang="es-MX" b="0" i="0" dirty="0">
                <a:solidFill>
                  <a:srgbClr val="1F1F1F"/>
                </a:solidFill>
                <a:effectLst/>
                <a:latin typeface="var(--cds-font-family-source-sans-pro)"/>
              </a:rPr>
              <a:t> Durante el análisis, a menudo tendrás que combinar datos para obtener información y completar objetivos de negocios. En esta parte del curso, explorarás las funciones, los procedimientos y la sintaxis para combinar o agregar datos. Aprenderás cómo combinar datos en múltiples celdas de hojas de cálculo y en múltiples tablas de bases de datos usando consultas en SQL.</a:t>
            </a:r>
          </a:p>
          <a:p>
            <a:pPr algn="l">
              <a:buFont typeface="+mj-lt"/>
              <a:buAutoNum type="arabicPeriod"/>
            </a:pPr>
            <a:r>
              <a:rPr lang="es-MX" b="1" i="0" dirty="0">
                <a:solidFill>
                  <a:srgbClr val="1F1F1F"/>
                </a:solidFill>
                <a:effectLst/>
                <a:latin typeface="unset"/>
              </a:rPr>
              <a:t>Realizar cálculos de datos.</a:t>
            </a:r>
            <a:r>
              <a:rPr lang="es-MX" b="0" i="0" dirty="0">
                <a:solidFill>
                  <a:srgbClr val="1F1F1F"/>
                </a:solidFill>
                <a:effectLst/>
                <a:latin typeface="var(--cds-font-family-source-sans-pro)"/>
              </a:rPr>
              <a:t> Los cálculos son una de las tareas más comunes que realizan los analistas de datos durante el análisis. En esta parte del curso, explorarás fórmulas, funciones y tablas dinámicas en hojas de cálculo y consultas en SQL. Todos estos elementos se usan en los cálculos de datos. También aprenderás sobre los beneficios de usar SQL para gestionar las tablas temporales de bases de datos.</a:t>
            </a:r>
          </a:p>
          <a:p>
            <a:endParaRPr lang="es-MX" dirty="0"/>
          </a:p>
        </p:txBody>
      </p:sp>
    </p:spTree>
    <p:extLst>
      <p:ext uri="{BB962C8B-B14F-4D97-AF65-F5344CB8AC3E}">
        <p14:creationId xmlns:p14="http://schemas.microsoft.com/office/powerpoint/2010/main" val="390973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113CB29-B34C-2C89-2505-CB87B4CAFB05}"/>
              </a:ext>
            </a:extLst>
          </p:cNvPr>
          <p:cNvSpPr>
            <a:spLocks noGrp="1"/>
          </p:cNvSpPr>
          <p:nvPr>
            <p:ph idx="1"/>
          </p:nvPr>
        </p:nvSpPr>
        <p:spPr>
          <a:xfrm>
            <a:off x="838200" y="828097"/>
            <a:ext cx="10515600" cy="4351338"/>
          </a:xfrm>
        </p:spPr>
        <p:txBody>
          <a:bodyPr/>
          <a:lstStyle/>
          <a:p>
            <a:pPr marL="0" indent="0">
              <a:buNone/>
            </a:pPr>
            <a:r>
              <a:rPr lang="es-MX" b="0" i="0" dirty="0">
                <a:solidFill>
                  <a:srgbClr val="1F1F1F"/>
                </a:solidFill>
                <a:effectLst/>
                <a:latin typeface="Source Sans Pro" panose="020B0503030403020204" pitchFamily="34" charset="0"/>
              </a:rPr>
              <a:t>Ahora, aprenderás los pasos que se requieren para analizar </a:t>
            </a:r>
            <a:r>
              <a:rPr lang="es-MX" b="0" i="1" dirty="0">
                <a:solidFill>
                  <a:srgbClr val="1F1F1F"/>
                </a:solidFill>
                <a:effectLst/>
                <a:latin typeface="Source Sans Pro" panose="020B0503030403020204" pitchFamily="34" charset="0"/>
              </a:rPr>
              <a:t>realmente</a:t>
            </a:r>
            <a:r>
              <a:rPr lang="es-MX" b="0" i="0" dirty="0">
                <a:solidFill>
                  <a:srgbClr val="1F1F1F"/>
                </a:solidFill>
                <a:effectLst/>
                <a:latin typeface="Source Sans Pro" panose="020B0503030403020204" pitchFamily="34" charset="0"/>
              </a:rPr>
              <a:t> los datos. Lo primero en esa lista de pasos es organizar y formatear los datos.</a:t>
            </a:r>
          </a:p>
          <a:p>
            <a:pPr marL="0" indent="0">
              <a:buNone/>
            </a:pPr>
            <a:endParaRPr lang="es-MX" dirty="0">
              <a:solidFill>
                <a:srgbClr val="1F1F1F"/>
              </a:solidFill>
              <a:latin typeface="Source Sans Pro" panose="020B0503030403020204" pitchFamily="34" charset="0"/>
            </a:endParaRPr>
          </a:p>
          <a:p>
            <a:pPr marL="0" indent="0">
              <a:buNone/>
            </a:pPr>
            <a:r>
              <a:rPr lang="es-MX" b="0" i="0" dirty="0">
                <a:solidFill>
                  <a:srgbClr val="1F1F1F"/>
                </a:solidFill>
                <a:effectLst/>
                <a:latin typeface="Source Sans Pro" panose="020B0503030403020204" pitchFamily="34" charset="0"/>
              </a:rPr>
              <a:t>Organizar tus datos es uno de los pasos más importantes para el análisis. Una vez que los hayas organizado, puedes realizar cálculos para obtener respuestas claras y objetivas a cualquier pregunta sobre datos. Antes de empezar tu entrada en el registro de aprendizaje, tómate un momento para considerar qué te viene a la mente cuando piensas en organización de datos </a:t>
            </a:r>
            <a:endParaRPr lang="es-MX" dirty="0"/>
          </a:p>
        </p:txBody>
      </p:sp>
    </p:spTree>
    <p:extLst>
      <p:ext uri="{BB962C8B-B14F-4D97-AF65-F5344CB8AC3E}">
        <p14:creationId xmlns:p14="http://schemas.microsoft.com/office/powerpoint/2010/main" val="29833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FEBF628-93FE-1925-36F3-8B45117899E4}"/>
              </a:ext>
            </a:extLst>
          </p:cNvPr>
          <p:cNvPicPr>
            <a:picLocks noChangeAspect="1"/>
          </p:cNvPicPr>
          <p:nvPr/>
        </p:nvPicPr>
        <p:blipFill>
          <a:blip r:embed="rId2"/>
          <a:stretch>
            <a:fillRect/>
          </a:stretch>
        </p:blipFill>
        <p:spPr>
          <a:xfrm>
            <a:off x="346856" y="642010"/>
            <a:ext cx="5098685" cy="1485900"/>
          </a:xfrm>
          <a:prstGeom prst="rect">
            <a:avLst/>
          </a:prstGeom>
        </p:spPr>
      </p:pic>
      <p:pic>
        <p:nvPicPr>
          <p:cNvPr id="7" name="Imagen 6">
            <a:extLst>
              <a:ext uri="{FF2B5EF4-FFF2-40B4-BE49-F238E27FC236}">
                <a16:creationId xmlns:a16="http://schemas.microsoft.com/office/drawing/2014/main" id="{28ADAC03-7D0B-0A5B-6C47-8C1CE5EA585A}"/>
              </a:ext>
            </a:extLst>
          </p:cNvPr>
          <p:cNvPicPr>
            <a:picLocks noChangeAspect="1"/>
          </p:cNvPicPr>
          <p:nvPr/>
        </p:nvPicPr>
        <p:blipFill>
          <a:blip r:embed="rId3"/>
          <a:stretch>
            <a:fillRect/>
          </a:stretch>
        </p:blipFill>
        <p:spPr>
          <a:xfrm>
            <a:off x="5851724" y="929492"/>
            <a:ext cx="5993420" cy="1104900"/>
          </a:xfrm>
          <a:prstGeom prst="rect">
            <a:avLst/>
          </a:prstGeom>
        </p:spPr>
      </p:pic>
      <p:pic>
        <p:nvPicPr>
          <p:cNvPr id="9" name="Imagen 8">
            <a:extLst>
              <a:ext uri="{FF2B5EF4-FFF2-40B4-BE49-F238E27FC236}">
                <a16:creationId xmlns:a16="http://schemas.microsoft.com/office/drawing/2014/main" id="{299347C3-F7A3-F3F4-8AB6-3AA90810EB93}"/>
              </a:ext>
            </a:extLst>
          </p:cNvPr>
          <p:cNvPicPr>
            <a:picLocks noChangeAspect="1"/>
          </p:cNvPicPr>
          <p:nvPr/>
        </p:nvPicPr>
        <p:blipFill>
          <a:blip r:embed="rId4"/>
          <a:stretch>
            <a:fillRect/>
          </a:stretch>
        </p:blipFill>
        <p:spPr>
          <a:xfrm>
            <a:off x="575706" y="3079234"/>
            <a:ext cx="4152900" cy="2314575"/>
          </a:xfrm>
          <a:prstGeom prst="rect">
            <a:avLst/>
          </a:prstGeom>
        </p:spPr>
      </p:pic>
    </p:spTree>
    <p:extLst>
      <p:ext uri="{BB962C8B-B14F-4D97-AF65-F5344CB8AC3E}">
        <p14:creationId xmlns:p14="http://schemas.microsoft.com/office/powerpoint/2010/main" val="129320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E450C6-2D9F-8508-3292-4C43C90CE029}"/>
              </a:ext>
            </a:extLst>
          </p:cNvPr>
          <p:cNvSpPr>
            <a:spLocks noGrp="1"/>
          </p:cNvSpPr>
          <p:nvPr>
            <p:ph idx="1"/>
          </p:nvPr>
        </p:nvSpPr>
        <p:spPr>
          <a:xfrm>
            <a:off x="605642" y="605642"/>
            <a:ext cx="10748158" cy="5571321"/>
          </a:xfrm>
        </p:spPr>
        <p:txBody>
          <a:bodyPr>
            <a:normAutofit fontScale="92500" lnSpcReduction="20000"/>
          </a:bodyPr>
          <a:lstStyle/>
          <a:p>
            <a:pPr marL="0" indent="0" algn="l">
              <a:buNone/>
            </a:pPr>
            <a:r>
              <a:rPr lang="es-MX" b="1" i="0" dirty="0">
                <a:solidFill>
                  <a:srgbClr val="1F1F1F"/>
                </a:solidFill>
                <a:effectLst/>
                <a:latin typeface="OpenSans"/>
              </a:rPr>
              <a:t>Mantener los datos organizados con ordenación y filtros</a:t>
            </a:r>
          </a:p>
          <a:p>
            <a:pPr marL="0" indent="0" algn="l">
              <a:buNone/>
            </a:pPr>
            <a:endParaRPr lang="es-MX" b="1" i="0" dirty="0">
              <a:solidFill>
                <a:srgbClr val="1F1F1F"/>
              </a:solidFill>
              <a:effectLst/>
              <a:latin typeface="OpenSans"/>
            </a:endParaRPr>
          </a:p>
          <a:p>
            <a:r>
              <a:rPr lang="es-MX" b="1" i="0" dirty="0">
                <a:solidFill>
                  <a:srgbClr val="1F1F1F"/>
                </a:solidFill>
                <a:effectLst/>
                <a:latin typeface="unset"/>
              </a:rPr>
              <a:t>Ordenación</a:t>
            </a:r>
            <a:r>
              <a:rPr lang="es-MX" b="0" i="0" dirty="0">
                <a:solidFill>
                  <a:srgbClr val="1F1F1F"/>
                </a:solidFill>
                <a:effectLst/>
                <a:latin typeface="Source Sans Pro" panose="020B0503030403020204" pitchFamily="34" charset="0"/>
              </a:rPr>
              <a:t> es cuando organizas los datos en un orden significativo para que sea más fácil entenderlos, analizarlos y visualizarlos. La ordenación clasifica tus datos según la métrica específica que elijas. Puedes ordenar datos en hojas de cálculo, bases de datos en SQL (cuando tu conjunto de datos es demasiado grande para hojas de cálculo), y tablas en documentos. </a:t>
            </a:r>
          </a:p>
          <a:p>
            <a:endParaRPr lang="es-MX" b="0" i="0" dirty="0">
              <a:solidFill>
                <a:srgbClr val="1F1F1F"/>
              </a:solidFill>
              <a:effectLst/>
              <a:latin typeface="Source Sans Pro" panose="020B0503030403020204" pitchFamily="34" charset="0"/>
            </a:endParaRPr>
          </a:p>
          <a:p>
            <a:r>
              <a:rPr lang="es-MX" b="0" i="0" dirty="0">
                <a:solidFill>
                  <a:srgbClr val="1F1F1F"/>
                </a:solidFill>
                <a:effectLst/>
                <a:latin typeface="Source Sans Pro" panose="020B0503030403020204" pitchFamily="34" charset="0"/>
              </a:rPr>
              <a:t>El </a:t>
            </a:r>
            <a:r>
              <a:rPr lang="es-MX" b="1" i="0" dirty="0">
                <a:solidFill>
                  <a:srgbClr val="1F1F1F"/>
                </a:solidFill>
                <a:effectLst/>
                <a:latin typeface="unset"/>
              </a:rPr>
              <a:t>filtrado </a:t>
            </a:r>
            <a:r>
              <a:rPr lang="es-MX" b="0" i="0" dirty="0">
                <a:solidFill>
                  <a:srgbClr val="1F1F1F"/>
                </a:solidFill>
                <a:effectLst/>
                <a:latin typeface="Source Sans Pro" panose="020B0503030403020204" pitchFamily="34" charset="0"/>
              </a:rPr>
              <a:t>se usa cuando solo te interesa ver los datos que cumplen un criterio específico, y deseas ocultar el resto. Filtrar es realmente útil cuando tienes muchos datos. Puedes ahorrar tiempo centrándote en los datos que son realmente importantes o en los que tienen errores o problemas. La mayoría de las hojas de cálculo y las bases de datos en SQL te permiten filtrar los datos de diversas maneras. Filtrar te permite encontrar lo que buscas sin tanto esfuerzo.</a:t>
            </a:r>
            <a:br>
              <a:rPr lang="es-MX" b="0" i="0" dirty="0">
                <a:solidFill>
                  <a:srgbClr val="1F1F1F"/>
                </a:solidFill>
                <a:effectLst/>
                <a:latin typeface="OpenSans"/>
              </a:rPr>
            </a:br>
            <a:endParaRPr lang="es-MX" dirty="0"/>
          </a:p>
        </p:txBody>
      </p:sp>
    </p:spTree>
    <p:extLst>
      <p:ext uri="{BB962C8B-B14F-4D97-AF65-F5344CB8AC3E}">
        <p14:creationId xmlns:p14="http://schemas.microsoft.com/office/powerpoint/2010/main" val="69962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4B73907-B953-C9BA-3E1E-018C1113CFC3}"/>
              </a:ext>
            </a:extLst>
          </p:cNvPr>
          <p:cNvPicPr>
            <a:picLocks noChangeAspect="1"/>
          </p:cNvPicPr>
          <p:nvPr/>
        </p:nvPicPr>
        <p:blipFill>
          <a:blip r:embed="rId2"/>
          <a:stretch>
            <a:fillRect/>
          </a:stretch>
        </p:blipFill>
        <p:spPr>
          <a:xfrm>
            <a:off x="299667" y="486579"/>
            <a:ext cx="5903212" cy="1486800"/>
          </a:xfrm>
          <a:prstGeom prst="rect">
            <a:avLst/>
          </a:prstGeom>
        </p:spPr>
      </p:pic>
      <p:pic>
        <p:nvPicPr>
          <p:cNvPr id="7" name="Imagen 6">
            <a:extLst>
              <a:ext uri="{FF2B5EF4-FFF2-40B4-BE49-F238E27FC236}">
                <a16:creationId xmlns:a16="http://schemas.microsoft.com/office/drawing/2014/main" id="{FD726011-F733-3C6B-85A7-737EEB5A3205}"/>
              </a:ext>
            </a:extLst>
          </p:cNvPr>
          <p:cNvPicPr>
            <a:picLocks noChangeAspect="1"/>
          </p:cNvPicPr>
          <p:nvPr/>
        </p:nvPicPr>
        <p:blipFill>
          <a:blip r:embed="rId3"/>
          <a:stretch>
            <a:fillRect/>
          </a:stretch>
        </p:blipFill>
        <p:spPr>
          <a:xfrm>
            <a:off x="299667" y="2158773"/>
            <a:ext cx="5796333" cy="1391474"/>
          </a:xfrm>
          <a:prstGeom prst="rect">
            <a:avLst/>
          </a:prstGeom>
        </p:spPr>
      </p:pic>
      <p:pic>
        <p:nvPicPr>
          <p:cNvPr id="9" name="Imagen 8">
            <a:extLst>
              <a:ext uri="{FF2B5EF4-FFF2-40B4-BE49-F238E27FC236}">
                <a16:creationId xmlns:a16="http://schemas.microsoft.com/office/drawing/2014/main" id="{6D757B15-1289-0D0A-02B5-DF2D4302C37C}"/>
              </a:ext>
            </a:extLst>
          </p:cNvPr>
          <p:cNvPicPr>
            <a:picLocks noChangeAspect="1"/>
          </p:cNvPicPr>
          <p:nvPr/>
        </p:nvPicPr>
        <p:blipFill>
          <a:blip r:embed="rId4"/>
          <a:stretch>
            <a:fillRect/>
          </a:stretch>
        </p:blipFill>
        <p:spPr>
          <a:xfrm>
            <a:off x="6725330" y="464903"/>
            <a:ext cx="5167003" cy="1637906"/>
          </a:xfrm>
          <a:prstGeom prst="rect">
            <a:avLst/>
          </a:prstGeom>
        </p:spPr>
      </p:pic>
      <p:pic>
        <p:nvPicPr>
          <p:cNvPr id="11" name="Imagen 10">
            <a:extLst>
              <a:ext uri="{FF2B5EF4-FFF2-40B4-BE49-F238E27FC236}">
                <a16:creationId xmlns:a16="http://schemas.microsoft.com/office/drawing/2014/main" id="{F1BC495D-C770-11AD-4E80-8C68189DA05D}"/>
              </a:ext>
            </a:extLst>
          </p:cNvPr>
          <p:cNvPicPr>
            <a:picLocks noChangeAspect="1"/>
          </p:cNvPicPr>
          <p:nvPr/>
        </p:nvPicPr>
        <p:blipFill>
          <a:blip r:embed="rId5"/>
          <a:stretch>
            <a:fillRect/>
          </a:stretch>
        </p:blipFill>
        <p:spPr>
          <a:xfrm>
            <a:off x="6725330" y="2636322"/>
            <a:ext cx="4950650" cy="1200158"/>
          </a:xfrm>
          <a:prstGeom prst="rect">
            <a:avLst/>
          </a:prstGeom>
        </p:spPr>
      </p:pic>
      <p:sp>
        <p:nvSpPr>
          <p:cNvPr id="12" name="CuadroTexto 11">
            <a:extLst>
              <a:ext uri="{FF2B5EF4-FFF2-40B4-BE49-F238E27FC236}">
                <a16:creationId xmlns:a16="http://schemas.microsoft.com/office/drawing/2014/main" id="{36B8A2C6-BB44-F25D-CD18-D9AEAA217FDD}"/>
              </a:ext>
            </a:extLst>
          </p:cNvPr>
          <p:cNvSpPr txBox="1"/>
          <p:nvPr/>
        </p:nvSpPr>
        <p:spPr>
          <a:xfrm>
            <a:off x="5830784" y="4926909"/>
            <a:ext cx="5640780" cy="923330"/>
          </a:xfrm>
          <a:prstGeom prst="rect">
            <a:avLst/>
          </a:prstGeom>
          <a:noFill/>
        </p:spPr>
        <p:txBody>
          <a:bodyPr wrap="square" rtlCol="0">
            <a:spAutoFit/>
          </a:bodyPr>
          <a:lstStyle/>
          <a:p>
            <a:r>
              <a:rPr lang="es-MX" b="1" i="0" dirty="0">
                <a:solidFill>
                  <a:srgbClr val="333333"/>
                </a:solidFill>
                <a:effectLst/>
                <a:latin typeface="Source Sans Pro" panose="020B0503030403020204" pitchFamily="34" charset="0"/>
              </a:rPr>
              <a:t>La conclusión clave es la diferencia entre ordenar una hoja por columna y ordenar un rango (los valores en la columna).</a:t>
            </a:r>
            <a:endParaRPr lang="es-MX" dirty="0"/>
          </a:p>
        </p:txBody>
      </p:sp>
    </p:spTree>
    <p:extLst>
      <p:ext uri="{BB962C8B-B14F-4D97-AF65-F5344CB8AC3E}">
        <p14:creationId xmlns:p14="http://schemas.microsoft.com/office/powerpoint/2010/main" val="94346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C83498-0C85-99E2-3D0E-CB2AC1E98501}"/>
              </a:ext>
            </a:extLst>
          </p:cNvPr>
          <p:cNvPicPr>
            <a:picLocks noChangeAspect="1"/>
          </p:cNvPicPr>
          <p:nvPr/>
        </p:nvPicPr>
        <p:blipFill>
          <a:blip r:embed="rId2"/>
          <a:stretch>
            <a:fillRect/>
          </a:stretch>
        </p:blipFill>
        <p:spPr>
          <a:xfrm>
            <a:off x="636883" y="540180"/>
            <a:ext cx="4928914" cy="1459101"/>
          </a:xfrm>
          <a:prstGeom prst="rect">
            <a:avLst/>
          </a:prstGeom>
        </p:spPr>
      </p:pic>
      <p:sp>
        <p:nvSpPr>
          <p:cNvPr id="6" name="CuadroTexto 5">
            <a:extLst>
              <a:ext uri="{FF2B5EF4-FFF2-40B4-BE49-F238E27FC236}">
                <a16:creationId xmlns:a16="http://schemas.microsoft.com/office/drawing/2014/main" id="{7C75E66C-70E3-A9E4-B8DD-75CDC81BE08E}"/>
              </a:ext>
            </a:extLst>
          </p:cNvPr>
          <p:cNvSpPr txBox="1"/>
          <p:nvPr/>
        </p:nvSpPr>
        <p:spPr>
          <a:xfrm>
            <a:off x="6424550" y="688768"/>
            <a:ext cx="3990110" cy="1200329"/>
          </a:xfrm>
          <a:prstGeom prst="rect">
            <a:avLst/>
          </a:prstGeom>
          <a:noFill/>
        </p:spPr>
        <p:txBody>
          <a:bodyPr wrap="square" rtlCol="0">
            <a:spAutoFit/>
          </a:bodyPr>
          <a:lstStyle/>
          <a:p>
            <a:r>
              <a:rPr lang="en-US" b="1" dirty="0"/>
              <a:t>=SORT(A2:D6, 2, TRUE)</a:t>
            </a:r>
          </a:p>
          <a:p>
            <a:endParaRPr lang="en-US" b="1" dirty="0"/>
          </a:p>
          <a:p>
            <a:r>
              <a:rPr lang="en-US" b="1" dirty="0" err="1"/>
              <a:t>Seleccionar</a:t>
            </a:r>
            <a:r>
              <a:rPr lang="en-US" b="1" dirty="0"/>
              <a:t> table, </a:t>
            </a:r>
            <a:r>
              <a:rPr lang="en-US" b="1" dirty="0" err="1"/>
              <a:t>datos</a:t>
            </a:r>
            <a:r>
              <a:rPr lang="en-US" b="1" dirty="0"/>
              <a:t>, </a:t>
            </a:r>
            <a:r>
              <a:rPr lang="en-US" b="1" dirty="0" err="1"/>
              <a:t>ordenar</a:t>
            </a:r>
            <a:r>
              <a:rPr lang="en-US" b="1" dirty="0"/>
              <a:t> </a:t>
            </a:r>
          </a:p>
          <a:p>
            <a:r>
              <a:rPr lang="en-US" b="1" dirty="0" err="1"/>
              <a:t>Agregar</a:t>
            </a:r>
            <a:r>
              <a:rPr lang="en-US" b="1" dirty="0"/>
              <a:t>/ </a:t>
            </a:r>
            <a:r>
              <a:rPr lang="en-US" b="1" dirty="0" err="1"/>
              <a:t>nivel</a:t>
            </a:r>
            <a:endParaRPr lang="es-MX" b="1" dirty="0"/>
          </a:p>
        </p:txBody>
      </p:sp>
      <p:sp>
        <p:nvSpPr>
          <p:cNvPr id="7" name="CuadroTexto 6">
            <a:extLst>
              <a:ext uri="{FF2B5EF4-FFF2-40B4-BE49-F238E27FC236}">
                <a16:creationId xmlns:a16="http://schemas.microsoft.com/office/drawing/2014/main" id="{05ED082C-F1AA-6616-7E80-C2337A8266BD}"/>
              </a:ext>
            </a:extLst>
          </p:cNvPr>
          <p:cNvSpPr txBox="1"/>
          <p:nvPr/>
        </p:nvSpPr>
        <p:spPr>
          <a:xfrm>
            <a:off x="540228" y="2690336"/>
            <a:ext cx="5122223" cy="1477328"/>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La ordenación desde la pestaña Datos de una hoja de cálculo puede excluir de la ordenación una fila de encabezado en el rango de datos, mientras que el rango de datos para una función SORT escrita nunca debe contener una fila de encabezado</a:t>
            </a:r>
            <a:endParaRPr lang="es-MX" dirty="0"/>
          </a:p>
        </p:txBody>
      </p:sp>
      <p:sp>
        <p:nvSpPr>
          <p:cNvPr id="8" name="CuadroTexto 7">
            <a:extLst>
              <a:ext uri="{FF2B5EF4-FFF2-40B4-BE49-F238E27FC236}">
                <a16:creationId xmlns:a16="http://schemas.microsoft.com/office/drawing/2014/main" id="{AFD912A6-C984-DE31-0D8E-0B49AE48296B}"/>
              </a:ext>
            </a:extLst>
          </p:cNvPr>
          <p:cNvSpPr txBox="1"/>
          <p:nvPr/>
        </p:nvSpPr>
        <p:spPr>
          <a:xfrm>
            <a:off x="6424550" y="2690336"/>
            <a:ext cx="5122223" cy="1477328"/>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La ordenación desde la pestaña Datos de una hoja de cálculo sobrescribe las celdas que contienen los datos sin ordenar con los datos ordenados, mientras que la función SORT escrita inserta los datos ordenados en un rango de celdas diferente.</a:t>
            </a:r>
            <a:endParaRPr lang="es-MX" dirty="0"/>
          </a:p>
        </p:txBody>
      </p:sp>
      <p:sp>
        <p:nvSpPr>
          <p:cNvPr id="2" name="CuadroTexto 1">
            <a:extLst>
              <a:ext uri="{FF2B5EF4-FFF2-40B4-BE49-F238E27FC236}">
                <a16:creationId xmlns:a16="http://schemas.microsoft.com/office/drawing/2014/main" id="{8883836B-F20D-D063-048F-652318E688CB}"/>
              </a:ext>
            </a:extLst>
          </p:cNvPr>
          <p:cNvSpPr txBox="1"/>
          <p:nvPr/>
        </p:nvSpPr>
        <p:spPr>
          <a:xfrm>
            <a:off x="5367646" y="5301413"/>
            <a:ext cx="5296395" cy="369332"/>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Excel también tiene las funciones </a:t>
            </a:r>
            <a:r>
              <a:rPr lang="es-MX" b="0" i="0" dirty="0" err="1">
                <a:solidFill>
                  <a:srgbClr val="1F1F1F"/>
                </a:solidFill>
                <a:effectLst/>
                <a:latin typeface="Source Sans Pro" panose="020B0503030403020204" pitchFamily="34" charset="0"/>
              </a:rPr>
              <a:t>sort</a:t>
            </a:r>
            <a:r>
              <a:rPr lang="es-MX" b="0" i="0" dirty="0">
                <a:solidFill>
                  <a:srgbClr val="1F1F1F"/>
                </a:solidFill>
                <a:effectLst/>
                <a:latin typeface="Source Sans Pro" panose="020B0503030403020204" pitchFamily="34" charset="0"/>
              </a:rPr>
              <a:t>, </a:t>
            </a:r>
            <a:r>
              <a:rPr lang="es-MX" b="0" i="0" dirty="0" err="1">
                <a:solidFill>
                  <a:srgbClr val="1F1F1F"/>
                </a:solidFill>
                <a:effectLst/>
                <a:latin typeface="Source Sans Pro" panose="020B0503030403020204" pitchFamily="34" charset="0"/>
              </a:rPr>
              <a:t>sortby</a:t>
            </a:r>
            <a:r>
              <a:rPr lang="es-MX" b="0" i="0" dirty="0">
                <a:solidFill>
                  <a:srgbClr val="1F1F1F"/>
                </a:solidFill>
                <a:effectLst/>
                <a:latin typeface="Source Sans Pro" panose="020B0503030403020204" pitchFamily="34" charset="0"/>
              </a:rPr>
              <a:t> y </a:t>
            </a:r>
            <a:r>
              <a:rPr lang="es-MX" b="0" i="0" dirty="0" err="1">
                <a:solidFill>
                  <a:srgbClr val="1F1F1F"/>
                </a:solidFill>
                <a:effectLst/>
                <a:latin typeface="Source Sans Pro" panose="020B0503030403020204" pitchFamily="34" charset="0"/>
              </a:rPr>
              <a:t>filter</a:t>
            </a:r>
            <a:endParaRPr lang="es-MX" dirty="0"/>
          </a:p>
        </p:txBody>
      </p:sp>
      <p:pic>
        <p:nvPicPr>
          <p:cNvPr id="3" name="Imagen 2">
            <a:extLst>
              <a:ext uri="{FF2B5EF4-FFF2-40B4-BE49-F238E27FC236}">
                <a16:creationId xmlns:a16="http://schemas.microsoft.com/office/drawing/2014/main" id="{C955F077-7207-B1A9-B0BF-1E76B95C93F3}"/>
              </a:ext>
            </a:extLst>
          </p:cNvPr>
          <p:cNvPicPr>
            <a:picLocks noChangeAspect="1"/>
          </p:cNvPicPr>
          <p:nvPr/>
        </p:nvPicPr>
        <p:blipFill>
          <a:blip r:embed="rId3"/>
          <a:stretch>
            <a:fillRect/>
          </a:stretch>
        </p:blipFill>
        <p:spPr>
          <a:xfrm>
            <a:off x="730704" y="5186891"/>
            <a:ext cx="2104343" cy="841737"/>
          </a:xfrm>
          <a:prstGeom prst="rect">
            <a:avLst/>
          </a:prstGeom>
        </p:spPr>
      </p:pic>
    </p:spTree>
    <p:extLst>
      <p:ext uri="{BB962C8B-B14F-4D97-AF65-F5344CB8AC3E}">
        <p14:creationId xmlns:p14="http://schemas.microsoft.com/office/powerpoint/2010/main" val="14135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500AD4-444C-3F61-26AF-FEA636DCB05E}"/>
              </a:ext>
            </a:extLst>
          </p:cNvPr>
          <p:cNvSpPr>
            <a:spLocks noGrp="1"/>
          </p:cNvSpPr>
          <p:nvPr>
            <p:ph type="subTitle" idx="1"/>
          </p:nvPr>
        </p:nvSpPr>
        <p:spPr>
          <a:xfrm>
            <a:off x="1295400" y="3575144"/>
            <a:ext cx="4231341" cy="1534738"/>
          </a:xfrm>
        </p:spPr>
        <p:txBody>
          <a:bodyPr>
            <a:normAutofit/>
          </a:bodyPr>
          <a:lstStyle/>
          <a:p>
            <a:r>
              <a:rPr lang="es-MX" sz="5400" b="1">
                <a:solidFill>
                  <a:srgbClr val="FF0000"/>
                </a:solidFill>
              </a:rPr>
              <a:t>SEMANA 2</a:t>
            </a:r>
            <a:endParaRPr lang="es-MX" sz="5400" b="1" dirty="0">
              <a:solidFill>
                <a:srgbClr val="FF0000"/>
              </a:solidFill>
            </a:endParaRPr>
          </a:p>
        </p:txBody>
      </p:sp>
    </p:spTree>
    <p:extLst>
      <p:ext uri="{BB962C8B-B14F-4D97-AF65-F5344CB8AC3E}">
        <p14:creationId xmlns:p14="http://schemas.microsoft.com/office/powerpoint/2010/main" val="407502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7508</TotalTime>
  <Words>694</Words>
  <Application>Microsoft Office PowerPoint</Application>
  <PresentationFormat>Panorámica</PresentationFormat>
  <Paragraphs>24</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OpenSans</vt:lpstr>
      <vt:lpstr>Source Sans Pro</vt:lpstr>
      <vt:lpstr>unset</vt:lpstr>
      <vt:lpstr>var(--cds-font-family-source-sans-pro)</vt:lpstr>
      <vt:lpstr>Tema de Office</vt:lpstr>
      <vt:lpstr>Analizar datos para responder preguntas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datos sucios a datos limpios</dc:title>
  <dc:creator>Carlos Iturbe Gil</dc:creator>
  <cp:lastModifiedBy>Carlos Iturbe Gil</cp:lastModifiedBy>
  <cp:revision>21</cp:revision>
  <dcterms:created xsi:type="dcterms:W3CDTF">2023-12-28T00:58:41Z</dcterms:created>
  <dcterms:modified xsi:type="dcterms:W3CDTF">2024-02-01T18:08:25Z</dcterms:modified>
</cp:coreProperties>
</file>