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6" r:id="rId3"/>
    <p:sldId id="258" r:id="rId4"/>
    <p:sldId id="259" r:id="rId5"/>
    <p:sldId id="260" r:id="rId6"/>
    <p:sldId id="261" r:id="rId7"/>
    <p:sldId id="262" r:id="rId8"/>
    <p:sldId id="264" r:id="rId9"/>
    <p:sldId id="263" r:id="rId10"/>
    <p:sldId id="266" r:id="rId11"/>
    <p:sldId id="265" r:id="rId12"/>
    <p:sldId id="267" r:id="rId13"/>
    <p:sldId id="268" r:id="rId14"/>
    <p:sldId id="269" r:id="rId15"/>
    <p:sldId id="270" r:id="rId16"/>
    <p:sldId id="271" r:id="rId17"/>
    <p:sldId id="272" r:id="rId18"/>
    <p:sldId id="273" r:id="rId19"/>
    <p:sldId id="274" r:id="rId20"/>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1" d="100"/>
          <a:sy n="71" d="100"/>
        </p:scale>
        <p:origin x="67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F316AE1-47CC-306E-E879-DF45586E5311}"/>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MX"/>
          </a:p>
        </p:txBody>
      </p:sp>
      <p:sp>
        <p:nvSpPr>
          <p:cNvPr id="3" name="Subtítulo 2">
            <a:extLst>
              <a:ext uri="{FF2B5EF4-FFF2-40B4-BE49-F238E27FC236}">
                <a16:creationId xmlns:a16="http://schemas.microsoft.com/office/drawing/2014/main" id="{1A9E3ADF-A043-DFBA-2DDA-17EF7CA6144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MX"/>
          </a:p>
        </p:txBody>
      </p:sp>
      <p:sp>
        <p:nvSpPr>
          <p:cNvPr id="4" name="Marcador de fecha 3">
            <a:extLst>
              <a:ext uri="{FF2B5EF4-FFF2-40B4-BE49-F238E27FC236}">
                <a16:creationId xmlns:a16="http://schemas.microsoft.com/office/drawing/2014/main" id="{E226953B-B68B-35A3-57DC-E4D3C160ADC0}"/>
              </a:ext>
            </a:extLst>
          </p:cNvPr>
          <p:cNvSpPr>
            <a:spLocks noGrp="1"/>
          </p:cNvSpPr>
          <p:nvPr>
            <p:ph type="dt" sz="half" idx="10"/>
          </p:nvPr>
        </p:nvSpPr>
        <p:spPr/>
        <p:txBody>
          <a:bodyPr/>
          <a:lstStyle/>
          <a:p>
            <a:fld id="{03F7A156-4129-4BDF-AB02-C31149DFFF6C}" type="datetimeFigureOut">
              <a:rPr lang="es-MX" smtClean="0"/>
              <a:t>15/01/2024</a:t>
            </a:fld>
            <a:endParaRPr lang="es-MX"/>
          </a:p>
        </p:txBody>
      </p:sp>
      <p:sp>
        <p:nvSpPr>
          <p:cNvPr id="5" name="Marcador de pie de página 4">
            <a:extLst>
              <a:ext uri="{FF2B5EF4-FFF2-40B4-BE49-F238E27FC236}">
                <a16:creationId xmlns:a16="http://schemas.microsoft.com/office/drawing/2014/main" id="{D7A92AD5-3CFE-78C5-521B-FA35BDAA0EB5}"/>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71B4A961-CBCD-0AF2-2996-62507D2DD8D7}"/>
              </a:ext>
            </a:extLst>
          </p:cNvPr>
          <p:cNvSpPr>
            <a:spLocks noGrp="1"/>
          </p:cNvSpPr>
          <p:nvPr>
            <p:ph type="sldNum" sz="quarter" idx="12"/>
          </p:nvPr>
        </p:nvSpPr>
        <p:spPr/>
        <p:txBody>
          <a:bodyPr/>
          <a:lstStyle/>
          <a:p>
            <a:fld id="{4A6E1EBF-895A-4829-A4C9-27A87C946B55}" type="slidenum">
              <a:rPr lang="es-MX" smtClean="0"/>
              <a:t>‹Nº›</a:t>
            </a:fld>
            <a:endParaRPr lang="es-MX"/>
          </a:p>
        </p:txBody>
      </p:sp>
    </p:spTree>
    <p:extLst>
      <p:ext uri="{BB962C8B-B14F-4D97-AF65-F5344CB8AC3E}">
        <p14:creationId xmlns:p14="http://schemas.microsoft.com/office/powerpoint/2010/main" val="37948246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C4A748-760D-4B85-70EF-DBD16FA9F6DD}"/>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1DD61B99-3654-FB6B-549D-BCCB20F3C7C6}"/>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97AB4E71-9A94-8890-6AC4-8F5DF09C58EE}"/>
              </a:ext>
            </a:extLst>
          </p:cNvPr>
          <p:cNvSpPr>
            <a:spLocks noGrp="1"/>
          </p:cNvSpPr>
          <p:nvPr>
            <p:ph type="dt" sz="half" idx="10"/>
          </p:nvPr>
        </p:nvSpPr>
        <p:spPr/>
        <p:txBody>
          <a:bodyPr/>
          <a:lstStyle/>
          <a:p>
            <a:fld id="{03F7A156-4129-4BDF-AB02-C31149DFFF6C}" type="datetimeFigureOut">
              <a:rPr lang="es-MX" smtClean="0"/>
              <a:t>15/01/2024</a:t>
            </a:fld>
            <a:endParaRPr lang="es-MX"/>
          </a:p>
        </p:txBody>
      </p:sp>
      <p:sp>
        <p:nvSpPr>
          <p:cNvPr id="5" name="Marcador de pie de página 4">
            <a:extLst>
              <a:ext uri="{FF2B5EF4-FFF2-40B4-BE49-F238E27FC236}">
                <a16:creationId xmlns:a16="http://schemas.microsoft.com/office/drawing/2014/main" id="{FA519DA7-08CE-7851-CB29-263B7D30F319}"/>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4CA3B3FC-D223-FC68-CFA5-E7E145AFC4AE}"/>
              </a:ext>
            </a:extLst>
          </p:cNvPr>
          <p:cNvSpPr>
            <a:spLocks noGrp="1"/>
          </p:cNvSpPr>
          <p:nvPr>
            <p:ph type="sldNum" sz="quarter" idx="12"/>
          </p:nvPr>
        </p:nvSpPr>
        <p:spPr/>
        <p:txBody>
          <a:bodyPr/>
          <a:lstStyle/>
          <a:p>
            <a:fld id="{4A6E1EBF-895A-4829-A4C9-27A87C946B55}" type="slidenum">
              <a:rPr lang="es-MX" smtClean="0"/>
              <a:t>‹Nº›</a:t>
            </a:fld>
            <a:endParaRPr lang="es-MX"/>
          </a:p>
        </p:txBody>
      </p:sp>
    </p:spTree>
    <p:extLst>
      <p:ext uri="{BB962C8B-B14F-4D97-AF65-F5344CB8AC3E}">
        <p14:creationId xmlns:p14="http://schemas.microsoft.com/office/powerpoint/2010/main" val="14510002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211E5E01-0058-2C5B-F379-A5BDF7596908}"/>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2FD2E33A-5832-50FA-66E9-1799195F71A6}"/>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35E6B169-63BB-49B4-C9E4-F81BCB026E6F}"/>
              </a:ext>
            </a:extLst>
          </p:cNvPr>
          <p:cNvSpPr>
            <a:spLocks noGrp="1"/>
          </p:cNvSpPr>
          <p:nvPr>
            <p:ph type="dt" sz="half" idx="10"/>
          </p:nvPr>
        </p:nvSpPr>
        <p:spPr/>
        <p:txBody>
          <a:bodyPr/>
          <a:lstStyle/>
          <a:p>
            <a:fld id="{03F7A156-4129-4BDF-AB02-C31149DFFF6C}" type="datetimeFigureOut">
              <a:rPr lang="es-MX" smtClean="0"/>
              <a:t>15/01/2024</a:t>
            </a:fld>
            <a:endParaRPr lang="es-MX"/>
          </a:p>
        </p:txBody>
      </p:sp>
      <p:sp>
        <p:nvSpPr>
          <p:cNvPr id="5" name="Marcador de pie de página 4">
            <a:extLst>
              <a:ext uri="{FF2B5EF4-FFF2-40B4-BE49-F238E27FC236}">
                <a16:creationId xmlns:a16="http://schemas.microsoft.com/office/drawing/2014/main" id="{06A30C78-1452-2F95-3673-FB9085B4ED4D}"/>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ED00990E-93BC-4684-470B-6B33B0055923}"/>
              </a:ext>
            </a:extLst>
          </p:cNvPr>
          <p:cNvSpPr>
            <a:spLocks noGrp="1"/>
          </p:cNvSpPr>
          <p:nvPr>
            <p:ph type="sldNum" sz="quarter" idx="12"/>
          </p:nvPr>
        </p:nvSpPr>
        <p:spPr/>
        <p:txBody>
          <a:bodyPr/>
          <a:lstStyle/>
          <a:p>
            <a:fld id="{4A6E1EBF-895A-4829-A4C9-27A87C946B55}" type="slidenum">
              <a:rPr lang="es-MX" smtClean="0"/>
              <a:t>‹Nº›</a:t>
            </a:fld>
            <a:endParaRPr lang="es-MX"/>
          </a:p>
        </p:txBody>
      </p:sp>
    </p:spTree>
    <p:extLst>
      <p:ext uri="{BB962C8B-B14F-4D97-AF65-F5344CB8AC3E}">
        <p14:creationId xmlns:p14="http://schemas.microsoft.com/office/powerpoint/2010/main" val="39840237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06DD735-8FE8-8026-C201-452CA2F2D0AD}"/>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345AC613-F81B-B5CB-D5F2-FFB66554B914}"/>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D5BEC53D-ACDB-152A-0D32-FA54D1AFD75A}"/>
              </a:ext>
            </a:extLst>
          </p:cNvPr>
          <p:cNvSpPr>
            <a:spLocks noGrp="1"/>
          </p:cNvSpPr>
          <p:nvPr>
            <p:ph type="dt" sz="half" idx="10"/>
          </p:nvPr>
        </p:nvSpPr>
        <p:spPr/>
        <p:txBody>
          <a:bodyPr/>
          <a:lstStyle/>
          <a:p>
            <a:fld id="{03F7A156-4129-4BDF-AB02-C31149DFFF6C}" type="datetimeFigureOut">
              <a:rPr lang="es-MX" smtClean="0"/>
              <a:t>15/01/2024</a:t>
            </a:fld>
            <a:endParaRPr lang="es-MX"/>
          </a:p>
        </p:txBody>
      </p:sp>
      <p:sp>
        <p:nvSpPr>
          <p:cNvPr id="5" name="Marcador de pie de página 4">
            <a:extLst>
              <a:ext uri="{FF2B5EF4-FFF2-40B4-BE49-F238E27FC236}">
                <a16:creationId xmlns:a16="http://schemas.microsoft.com/office/drawing/2014/main" id="{94C766C5-3B63-0D89-BE2A-552CF9934DCF}"/>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7D978814-7C4D-5413-CF7B-39DEF351FA83}"/>
              </a:ext>
            </a:extLst>
          </p:cNvPr>
          <p:cNvSpPr>
            <a:spLocks noGrp="1"/>
          </p:cNvSpPr>
          <p:nvPr>
            <p:ph type="sldNum" sz="quarter" idx="12"/>
          </p:nvPr>
        </p:nvSpPr>
        <p:spPr/>
        <p:txBody>
          <a:bodyPr/>
          <a:lstStyle/>
          <a:p>
            <a:fld id="{4A6E1EBF-895A-4829-A4C9-27A87C946B55}" type="slidenum">
              <a:rPr lang="es-MX" smtClean="0"/>
              <a:t>‹Nº›</a:t>
            </a:fld>
            <a:endParaRPr lang="es-MX"/>
          </a:p>
        </p:txBody>
      </p:sp>
    </p:spTree>
    <p:extLst>
      <p:ext uri="{BB962C8B-B14F-4D97-AF65-F5344CB8AC3E}">
        <p14:creationId xmlns:p14="http://schemas.microsoft.com/office/powerpoint/2010/main" val="35890848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7D196CC-3451-D9FD-DA8C-2AA1FB88CF93}"/>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504473F8-40E2-01E4-9B08-D8FD0A9D819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579349B6-DA69-4730-9636-4DB748A50CCD}"/>
              </a:ext>
            </a:extLst>
          </p:cNvPr>
          <p:cNvSpPr>
            <a:spLocks noGrp="1"/>
          </p:cNvSpPr>
          <p:nvPr>
            <p:ph type="dt" sz="half" idx="10"/>
          </p:nvPr>
        </p:nvSpPr>
        <p:spPr/>
        <p:txBody>
          <a:bodyPr/>
          <a:lstStyle/>
          <a:p>
            <a:fld id="{03F7A156-4129-4BDF-AB02-C31149DFFF6C}" type="datetimeFigureOut">
              <a:rPr lang="es-MX" smtClean="0"/>
              <a:t>15/01/2024</a:t>
            </a:fld>
            <a:endParaRPr lang="es-MX"/>
          </a:p>
        </p:txBody>
      </p:sp>
      <p:sp>
        <p:nvSpPr>
          <p:cNvPr id="5" name="Marcador de pie de página 4">
            <a:extLst>
              <a:ext uri="{FF2B5EF4-FFF2-40B4-BE49-F238E27FC236}">
                <a16:creationId xmlns:a16="http://schemas.microsoft.com/office/drawing/2014/main" id="{51B91ED1-9560-AD2B-9734-19E8CBA1BD66}"/>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B2C99EAC-B6D6-5F1D-F054-5E01EB4E241D}"/>
              </a:ext>
            </a:extLst>
          </p:cNvPr>
          <p:cNvSpPr>
            <a:spLocks noGrp="1"/>
          </p:cNvSpPr>
          <p:nvPr>
            <p:ph type="sldNum" sz="quarter" idx="12"/>
          </p:nvPr>
        </p:nvSpPr>
        <p:spPr/>
        <p:txBody>
          <a:bodyPr/>
          <a:lstStyle/>
          <a:p>
            <a:fld id="{4A6E1EBF-895A-4829-A4C9-27A87C946B55}" type="slidenum">
              <a:rPr lang="es-MX" smtClean="0"/>
              <a:t>‹Nº›</a:t>
            </a:fld>
            <a:endParaRPr lang="es-MX"/>
          </a:p>
        </p:txBody>
      </p:sp>
    </p:spTree>
    <p:extLst>
      <p:ext uri="{BB962C8B-B14F-4D97-AF65-F5344CB8AC3E}">
        <p14:creationId xmlns:p14="http://schemas.microsoft.com/office/powerpoint/2010/main" val="12334055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2630DF1-9823-E65B-A820-3512622DDE72}"/>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CF9A1A00-E63F-9805-4C8E-955EE6C3C687}"/>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contenido 3">
            <a:extLst>
              <a:ext uri="{FF2B5EF4-FFF2-40B4-BE49-F238E27FC236}">
                <a16:creationId xmlns:a16="http://schemas.microsoft.com/office/drawing/2014/main" id="{AC9319F0-3F7B-4862-252C-EA75D1098C3A}"/>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fecha 4">
            <a:extLst>
              <a:ext uri="{FF2B5EF4-FFF2-40B4-BE49-F238E27FC236}">
                <a16:creationId xmlns:a16="http://schemas.microsoft.com/office/drawing/2014/main" id="{306B2F41-7D29-94A6-E525-1342B5081A0D}"/>
              </a:ext>
            </a:extLst>
          </p:cNvPr>
          <p:cNvSpPr>
            <a:spLocks noGrp="1"/>
          </p:cNvSpPr>
          <p:nvPr>
            <p:ph type="dt" sz="half" idx="10"/>
          </p:nvPr>
        </p:nvSpPr>
        <p:spPr/>
        <p:txBody>
          <a:bodyPr/>
          <a:lstStyle/>
          <a:p>
            <a:fld id="{03F7A156-4129-4BDF-AB02-C31149DFFF6C}" type="datetimeFigureOut">
              <a:rPr lang="es-MX" smtClean="0"/>
              <a:t>15/01/2024</a:t>
            </a:fld>
            <a:endParaRPr lang="es-MX"/>
          </a:p>
        </p:txBody>
      </p:sp>
      <p:sp>
        <p:nvSpPr>
          <p:cNvPr id="6" name="Marcador de pie de página 5">
            <a:extLst>
              <a:ext uri="{FF2B5EF4-FFF2-40B4-BE49-F238E27FC236}">
                <a16:creationId xmlns:a16="http://schemas.microsoft.com/office/drawing/2014/main" id="{0BFFB27B-F0A4-0FB5-2FEA-2ADFDC989658}"/>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A4BCFD3F-57A4-BFAB-3375-56333A344B3F}"/>
              </a:ext>
            </a:extLst>
          </p:cNvPr>
          <p:cNvSpPr>
            <a:spLocks noGrp="1"/>
          </p:cNvSpPr>
          <p:nvPr>
            <p:ph type="sldNum" sz="quarter" idx="12"/>
          </p:nvPr>
        </p:nvSpPr>
        <p:spPr/>
        <p:txBody>
          <a:bodyPr/>
          <a:lstStyle/>
          <a:p>
            <a:fld id="{4A6E1EBF-895A-4829-A4C9-27A87C946B55}" type="slidenum">
              <a:rPr lang="es-MX" smtClean="0"/>
              <a:t>‹Nº›</a:t>
            </a:fld>
            <a:endParaRPr lang="es-MX"/>
          </a:p>
        </p:txBody>
      </p:sp>
    </p:spTree>
    <p:extLst>
      <p:ext uri="{BB962C8B-B14F-4D97-AF65-F5344CB8AC3E}">
        <p14:creationId xmlns:p14="http://schemas.microsoft.com/office/powerpoint/2010/main" val="14763539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A2D299D-05AD-D815-8DC4-7B2A80EE6BF3}"/>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4A5E5164-7A48-C806-7891-01262AE717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FCC45045-6431-C1DB-2879-31301FF44FCC}"/>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texto 4">
            <a:extLst>
              <a:ext uri="{FF2B5EF4-FFF2-40B4-BE49-F238E27FC236}">
                <a16:creationId xmlns:a16="http://schemas.microsoft.com/office/drawing/2014/main" id="{FB980E22-E0BC-F01B-4395-CC6CCD28CEC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46AA3AAF-4D58-1757-865B-25C05E41B765}"/>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7" name="Marcador de fecha 6">
            <a:extLst>
              <a:ext uri="{FF2B5EF4-FFF2-40B4-BE49-F238E27FC236}">
                <a16:creationId xmlns:a16="http://schemas.microsoft.com/office/drawing/2014/main" id="{66E84A09-5631-2E8E-E370-94C6BF1BAE2B}"/>
              </a:ext>
            </a:extLst>
          </p:cNvPr>
          <p:cNvSpPr>
            <a:spLocks noGrp="1"/>
          </p:cNvSpPr>
          <p:nvPr>
            <p:ph type="dt" sz="half" idx="10"/>
          </p:nvPr>
        </p:nvSpPr>
        <p:spPr/>
        <p:txBody>
          <a:bodyPr/>
          <a:lstStyle/>
          <a:p>
            <a:fld id="{03F7A156-4129-4BDF-AB02-C31149DFFF6C}" type="datetimeFigureOut">
              <a:rPr lang="es-MX" smtClean="0"/>
              <a:t>15/01/2024</a:t>
            </a:fld>
            <a:endParaRPr lang="es-MX"/>
          </a:p>
        </p:txBody>
      </p:sp>
      <p:sp>
        <p:nvSpPr>
          <p:cNvPr id="8" name="Marcador de pie de página 7">
            <a:extLst>
              <a:ext uri="{FF2B5EF4-FFF2-40B4-BE49-F238E27FC236}">
                <a16:creationId xmlns:a16="http://schemas.microsoft.com/office/drawing/2014/main" id="{F581B658-064F-8FB3-66EA-6F3AAA733252}"/>
              </a:ext>
            </a:extLst>
          </p:cNvPr>
          <p:cNvSpPr>
            <a:spLocks noGrp="1"/>
          </p:cNvSpPr>
          <p:nvPr>
            <p:ph type="ftr" sz="quarter" idx="11"/>
          </p:nvPr>
        </p:nvSpPr>
        <p:spPr/>
        <p:txBody>
          <a:bodyPr/>
          <a:lstStyle/>
          <a:p>
            <a:endParaRPr lang="es-MX"/>
          </a:p>
        </p:txBody>
      </p:sp>
      <p:sp>
        <p:nvSpPr>
          <p:cNvPr id="9" name="Marcador de número de diapositiva 8">
            <a:extLst>
              <a:ext uri="{FF2B5EF4-FFF2-40B4-BE49-F238E27FC236}">
                <a16:creationId xmlns:a16="http://schemas.microsoft.com/office/drawing/2014/main" id="{FCFAA85C-483A-CA96-7043-16D099EF652F}"/>
              </a:ext>
            </a:extLst>
          </p:cNvPr>
          <p:cNvSpPr>
            <a:spLocks noGrp="1"/>
          </p:cNvSpPr>
          <p:nvPr>
            <p:ph type="sldNum" sz="quarter" idx="12"/>
          </p:nvPr>
        </p:nvSpPr>
        <p:spPr/>
        <p:txBody>
          <a:bodyPr/>
          <a:lstStyle/>
          <a:p>
            <a:fld id="{4A6E1EBF-895A-4829-A4C9-27A87C946B55}" type="slidenum">
              <a:rPr lang="es-MX" smtClean="0"/>
              <a:t>‹Nº›</a:t>
            </a:fld>
            <a:endParaRPr lang="es-MX"/>
          </a:p>
        </p:txBody>
      </p:sp>
    </p:spTree>
    <p:extLst>
      <p:ext uri="{BB962C8B-B14F-4D97-AF65-F5344CB8AC3E}">
        <p14:creationId xmlns:p14="http://schemas.microsoft.com/office/powerpoint/2010/main" val="8109145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DF57A81-8779-F9F0-9AC9-53F34E77573C}"/>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fecha 2">
            <a:extLst>
              <a:ext uri="{FF2B5EF4-FFF2-40B4-BE49-F238E27FC236}">
                <a16:creationId xmlns:a16="http://schemas.microsoft.com/office/drawing/2014/main" id="{338E1475-0EF4-8235-97E4-2246C3F6C605}"/>
              </a:ext>
            </a:extLst>
          </p:cNvPr>
          <p:cNvSpPr>
            <a:spLocks noGrp="1"/>
          </p:cNvSpPr>
          <p:nvPr>
            <p:ph type="dt" sz="half" idx="10"/>
          </p:nvPr>
        </p:nvSpPr>
        <p:spPr/>
        <p:txBody>
          <a:bodyPr/>
          <a:lstStyle/>
          <a:p>
            <a:fld id="{03F7A156-4129-4BDF-AB02-C31149DFFF6C}" type="datetimeFigureOut">
              <a:rPr lang="es-MX" smtClean="0"/>
              <a:t>15/01/2024</a:t>
            </a:fld>
            <a:endParaRPr lang="es-MX"/>
          </a:p>
        </p:txBody>
      </p:sp>
      <p:sp>
        <p:nvSpPr>
          <p:cNvPr id="4" name="Marcador de pie de página 3">
            <a:extLst>
              <a:ext uri="{FF2B5EF4-FFF2-40B4-BE49-F238E27FC236}">
                <a16:creationId xmlns:a16="http://schemas.microsoft.com/office/drawing/2014/main" id="{7C3B8C3F-3476-8719-F9EA-919A2B9C9934}"/>
              </a:ext>
            </a:extLst>
          </p:cNvPr>
          <p:cNvSpPr>
            <a:spLocks noGrp="1"/>
          </p:cNvSpPr>
          <p:nvPr>
            <p:ph type="ftr" sz="quarter" idx="11"/>
          </p:nvPr>
        </p:nvSpPr>
        <p:spPr/>
        <p:txBody>
          <a:bodyPr/>
          <a:lstStyle/>
          <a:p>
            <a:endParaRPr lang="es-MX"/>
          </a:p>
        </p:txBody>
      </p:sp>
      <p:sp>
        <p:nvSpPr>
          <p:cNvPr id="5" name="Marcador de número de diapositiva 4">
            <a:extLst>
              <a:ext uri="{FF2B5EF4-FFF2-40B4-BE49-F238E27FC236}">
                <a16:creationId xmlns:a16="http://schemas.microsoft.com/office/drawing/2014/main" id="{19E46894-5079-20ED-382A-B8DC16304C80}"/>
              </a:ext>
            </a:extLst>
          </p:cNvPr>
          <p:cNvSpPr>
            <a:spLocks noGrp="1"/>
          </p:cNvSpPr>
          <p:nvPr>
            <p:ph type="sldNum" sz="quarter" idx="12"/>
          </p:nvPr>
        </p:nvSpPr>
        <p:spPr/>
        <p:txBody>
          <a:bodyPr/>
          <a:lstStyle/>
          <a:p>
            <a:fld id="{4A6E1EBF-895A-4829-A4C9-27A87C946B55}" type="slidenum">
              <a:rPr lang="es-MX" smtClean="0"/>
              <a:t>‹Nº›</a:t>
            </a:fld>
            <a:endParaRPr lang="es-MX"/>
          </a:p>
        </p:txBody>
      </p:sp>
    </p:spTree>
    <p:extLst>
      <p:ext uri="{BB962C8B-B14F-4D97-AF65-F5344CB8AC3E}">
        <p14:creationId xmlns:p14="http://schemas.microsoft.com/office/powerpoint/2010/main" val="23205439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78219323-BC82-8FE8-84D3-4E41A8DDEFA2}"/>
              </a:ext>
            </a:extLst>
          </p:cNvPr>
          <p:cNvSpPr>
            <a:spLocks noGrp="1"/>
          </p:cNvSpPr>
          <p:nvPr>
            <p:ph type="dt" sz="half" idx="10"/>
          </p:nvPr>
        </p:nvSpPr>
        <p:spPr/>
        <p:txBody>
          <a:bodyPr/>
          <a:lstStyle/>
          <a:p>
            <a:fld id="{03F7A156-4129-4BDF-AB02-C31149DFFF6C}" type="datetimeFigureOut">
              <a:rPr lang="es-MX" smtClean="0"/>
              <a:t>15/01/2024</a:t>
            </a:fld>
            <a:endParaRPr lang="es-MX"/>
          </a:p>
        </p:txBody>
      </p:sp>
      <p:sp>
        <p:nvSpPr>
          <p:cNvPr id="3" name="Marcador de pie de página 2">
            <a:extLst>
              <a:ext uri="{FF2B5EF4-FFF2-40B4-BE49-F238E27FC236}">
                <a16:creationId xmlns:a16="http://schemas.microsoft.com/office/drawing/2014/main" id="{DE9E5B33-2664-B0C5-6972-F06F79B4BA63}"/>
              </a:ext>
            </a:extLst>
          </p:cNvPr>
          <p:cNvSpPr>
            <a:spLocks noGrp="1"/>
          </p:cNvSpPr>
          <p:nvPr>
            <p:ph type="ftr" sz="quarter" idx="11"/>
          </p:nvPr>
        </p:nvSpPr>
        <p:spPr/>
        <p:txBody>
          <a:bodyPr/>
          <a:lstStyle/>
          <a:p>
            <a:endParaRPr lang="es-MX"/>
          </a:p>
        </p:txBody>
      </p:sp>
      <p:sp>
        <p:nvSpPr>
          <p:cNvPr id="4" name="Marcador de número de diapositiva 3">
            <a:extLst>
              <a:ext uri="{FF2B5EF4-FFF2-40B4-BE49-F238E27FC236}">
                <a16:creationId xmlns:a16="http://schemas.microsoft.com/office/drawing/2014/main" id="{A220FEAA-8420-5876-48ED-C4C0BEBE5E49}"/>
              </a:ext>
            </a:extLst>
          </p:cNvPr>
          <p:cNvSpPr>
            <a:spLocks noGrp="1"/>
          </p:cNvSpPr>
          <p:nvPr>
            <p:ph type="sldNum" sz="quarter" idx="12"/>
          </p:nvPr>
        </p:nvSpPr>
        <p:spPr/>
        <p:txBody>
          <a:bodyPr/>
          <a:lstStyle/>
          <a:p>
            <a:fld id="{4A6E1EBF-895A-4829-A4C9-27A87C946B55}" type="slidenum">
              <a:rPr lang="es-MX" smtClean="0"/>
              <a:t>‹Nº›</a:t>
            </a:fld>
            <a:endParaRPr lang="es-MX"/>
          </a:p>
        </p:txBody>
      </p:sp>
    </p:spTree>
    <p:extLst>
      <p:ext uri="{BB962C8B-B14F-4D97-AF65-F5344CB8AC3E}">
        <p14:creationId xmlns:p14="http://schemas.microsoft.com/office/powerpoint/2010/main" val="40181812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438248B-D204-191A-F5AD-A7C3D2E53F41}"/>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E33B5ECF-0EAB-AA4F-FC3C-8922B28A663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texto 3">
            <a:extLst>
              <a:ext uri="{FF2B5EF4-FFF2-40B4-BE49-F238E27FC236}">
                <a16:creationId xmlns:a16="http://schemas.microsoft.com/office/drawing/2014/main" id="{F3350367-A609-B253-07AE-3B6FE3C4E0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CE4E77F6-BE91-BAC0-8139-B2D0E0375419}"/>
              </a:ext>
            </a:extLst>
          </p:cNvPr>
          <p:cNvSpPr>
            <a:spLocks noGrp="1"/>
          </p:cNvSpPr>
          <p:nvPr>
            <p:ph type="dt" sz="half" idx="10"/>
          </p:nvPr>
        </p:nvSpPr>
        <p:spPr/>
        <p:txBody>
          <a:bodyPr/>
          <a:lstStyle/>
          <a:p>
            <a:fld id="{03F7A156-4129-4BDF-AB02-C31149DFFF6C}" type="datetimeFigureOut">
              <a:rPr lang="es-MX" smtClean="0"/>
              <a:t>15/01/2024</a:t>
            </a:fld>
            <a:endParaRPr lang="es-MX"/>
          </a:p>
        </p:txBody>
      </p:sp>
      <p:sp>
        <p:nvSpPr>
          <p:cNvPr id="6" name="Marcador de pie de página 5">
            <a:extLst>
              <a:ext uri="{FF2B5EF4-FFF2-40B4-BE49-F238E27FC236}">
                <a16:creationId xmlns:a16="http://schemas.microsoft.com/office/drawing/2014/main" id="{7A4CA985-40B1-ACC9-755C-F1AB9CE90EE6}"/>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89F68F64-D505-2357-4EEA-EFD38B52E490}"/>
              </a:ext>
            </a:extLst>
          </p:cNvPr>
          <p:cNvSpPr>
            <a:spLocks noGrp="1"/>
          </p:cNvSpPr>
          <p:nvPr>
            <p:ph type="sldNum" sz="quarter" idx="12"/>
          </p:nvPr>
        </p:nvSpPr>
        <p:spPr/>
        <p:txBody>
          <a:bodyPr/>
          <a:lstStyle/>
          <a:p>
            <a:fld id="{4A6E1EBF-895A-4829-A4C9-27A87C946B55}" type="slidenum">
              <a:rPr lang="es-MX" smtClean="0"/>
              <a:t>‹Nº›</a:t>
            </a:fld>
            <a:endParaRPr lang="es-MX"/>
          </a:p>
        </p:txBody>
      </p:sp>
    </p:spTree>
    <p:extLst>
      <p:ext uri="{BB962C8B-B14F-4D97-AF65-F5344CB8AC3E}">
        <p14:creationId xmlns:p14="http://schemas.microsoft.com/office/powerpoint/2010/main" val="26117564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6016843-F1E0-905D-7D51-B636D590A9D0}"/>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posición de imagen 2">
            <a:extLst>
              <a:ext uri="{FF2B5EF4-FFF2-40B4-BE49-F238E27FC236}">
                <a16:creationId xmlns:a16="http://schemas.microsoft.com/office/drawing/2014/main" id="{357E7797-780D-8F35-C410-6C2DF80B98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Marcador de texto 3">
            <a:extLst>
              <a:ext uri="{FF2B5EF4-FFF2-40B4-BE49-F238E27FC236}">
                <a16:creationId xmlns:a16="http://schemas.microsoft.com/office/drawing/2014/main" id="{3174A3AB-A10F-B822-3B7F-7CCF6BA4EC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685FDCBC-1FD9-83B2-3DE5-A87B75FF3A67}"/>
              </a:ext>
            </a:extLst>
          </p:cNvPr>
          <p:cNvSpPr>
            <a:spLocks noGrp="1"/>
          </p:cNvSpPr>
          <p:nvPr>
            <p:ph type="dt" sz="half" idx="10"/>
          </p:nvPr>
        </p:nvSpPr>
        <p:spPr/>
        <p:txBody>
          <a:bodyPr/>
          <a:lstStyle/>
          <a:p>
            <a:fld id="{03F7A156-4129-4BDF-AB02-C31149DFFF6C}" type="datetimeFigureOut">
              <a:rPr lang="es-MX" smtClean="0"/>
              <a:t>15/01/2024</a:t>
            </a:fld>
            <a:endParaRPr lang="es-MX"/>
          </a:p>
        </p:txBody>
      </p:sp>
      <p:sp>
        <p:nvSpPr>
          <p:cNvPr id="6" name="Marcador de pie de página 5">
            <a:extLst>
              <a:ext uri="{FF2B5EF4-FFF2-40B4-BE49-F238E27FC236}">
                <a16:creationId xmlns:a16="http://schemas.microsoft.com/office/drawing/2014/main" id="{CAB589FA-C146-CA1A-F033-1332179C7D86}"/>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5E62621E-8FC1-A83E-3CEC-207197E6556D}"/>
              </a:ext>
            </a:extLst>
          </p:cNvPr>
          <p:cNvSpPr>
            <a:spLocks noGrp="1"/>
          </p:cNvSpPr>
          <p:nvPr>
            <p:ph type="sldNum" sz="quarter" idx="12"/>
          </p:nvPr>
        </p:nvSpPr>
        <p:spPr/>
        <p:txBody>
          <a:bodyPr/>
          <a:lstStyle/>
          <a:p>
            <a:fld id="{4A6E1EBF-895A-4829-A4C9-27A87C946B55}" type="slidenum">
              <a:rPr lang="es-MX" smtClean="0"/>
              <a:t>‹Nº›</a:t>
            </a:fld>
            <a:endParaRPr lang="es-MX"/>
          </a:p>
        </p:txBody>
      </p:sp>
    </p:spTree>
    <p:extLst>
      <p:ext uri="{BB962C8B-B14F-4D97-AF65-F5344CB8AC3E}">
        <p14:creationId xmlns:p14="http://schemas.microsoft.com/office/powerpoint/2010/main" val="15116618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BDA2EBF7-9466-CDE3-425F-F3BED7E20CB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F242D0B9-B909-0B2A-FB9B-1DC356EDC51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76B7FA39-063D-925D-4AB7-E564E9EA9DC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3F7A156-4129-4BDF-AB02-C31149DFFF6C}" type="datetimeFigureOut">
              <a:rPr lang="es-MX" smtClean="0"/>
              <a:t>15/01/2024</a:t>
            </a:fld>
            <a:endParaRPr lang="es-MX"/>
          </a:p>
        </p:txBody>
      </p:sp>
      <p:sp>
        <p:nvSpPr>
          <p:cNvPr id="5" name="Marcador de pie de página 4">
            <a:extLst>
              <a:ext uri="{FF2B5EF4-FFF2-40B4-BE49-F238E27FC236}">
                <a16:creationId xmlns:a16="http://schemas.microsoft.com/office/drawing/2014/main" id="{F731C937-75E6-5890-C78A-F9707280D0A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a:p>
        </p:txBody>
      </p:sp>
      <p:sp>
        <p:nvSpPr>
          <p:cNvPr id="6" name="Marcador de número de diapositiva 5">
            <a:extLst>
              <a:ext uri="{FF2B5EF4-FFF2-40B4-BE49-F238E27FC236}">
                <a16:creationId xmlns:a16="http://schemas.microsoft.com/office/drawing/2014/main" id="{64E0C1C5-5A77-4FBA-0187-D977172C6E1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6E1EBF-895A-4829-A4C9-27A87C946B55}" type="slidenum">
              <a:rPr lang="es-MX" smtClean="0"/>
              <a:t>‹Nº›</a:t>
            </a:fld>
            <a:endParaRPr lang="es-MX"/>
          </a:p>
        </p:txBody>
      </p:sp>
    </p:spTree>
    <p:extLst>
      <p:ext uri="{BB962C8B-B14F-4D97-AF65-F5344CB8AC3E}">
        <p14:creationId xmlns:p14="http://schemas.microsoft.com/office/powerpoint/2010/main" val="4372442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25.png"/><Relationship Id="rId11" Type="http://schemas.openxmlformats.org/officeDocument/2006/relationships/image" Target="../media/image30.png"/><Relationship Id="rId5" Type="http://schemas.openxmlformats.org/officeDocument/2006/relationships/image" Target="../media/image24.png"/><Relationship Id="rId10" Type="http://schemas.openxmlformats.org/officeDocument/2006/relationships/image" Target="../media/image29.png"/><Relationship Id="rId4" Type="http://schemas.openxmlformats.org/officeDocument/2006/relationships/image" Target="../media/image23.png"/><Relationship Id="rId9" Type="http://schemas.openxmlformats.org/officeDocument/2006/relationships/image" Target="../media/image28.png"/></Relationships>
</file>

<file path=ppt/slides/_rels/slide1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1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7.png"/><Relationship Id="rId7" Type="http://schemas.openxmlformats.org/officeDocument/2006/relationships/image" Target="../media/image41.png"/><Relationship Id="rId2" Type="http://schemas.openxmlformats.org/officeDocument/2006/relationships/image" Target="../media/image36.png"/><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1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9.png"/></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learnsql.com/blog/database-language/" TargetMode="External"/><Relationship Id="rId2" Type="http://schemas.openxmlformats.org/officeDocument/2006/relationships/hyperlink" Target="https://learnsql.com/blog/sql-database/"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softwaretestinghelp.com/sql-vs-mysql-vs-sql-server/" TargetMode="External"/><Relationship Id="rId2" Type="http://schemas.openxmlformats.org/officeDocument/2006/relationships/hyperlink" Target="https://learnsql.com/blog/what-sql-dialect-to-learn/" TargetMode="External"/><Relationship Id="rId1" Type="http://schemas.openxmlformats.org/officeDocument/2006/relationships/slideLayout" Target="../slideLayouts/slideLayout2.xml"/><Relationship Id="rId6" Type="http://schemas.openxmlformats.org/officeDocument/2006/relationships/hyperlink" Target="https://www.sqltutorial.org/what-is-sql/" TargetMode="External"/><Relationship Id="rId5" Type="http://schemas.openxmlformats.org/officeDocument/2006/relationships/hyperlink" Target="https://sqlite.org/windowfunctions.html" TargetMode="External"/><Relationship Id="rId4" Type="http://schemas.openxmlformats.org/officeDocument/2006/relationships/hyperlink" Target="https://www.datacamp.com/community/blog/sql-differences"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console.cloud.google.com/bigquery?hl=es-419&amp;project=proj1-409300&amp;supportedpurview=project&amp;ws=!1m5!1m4!4m3!1sproj1-409300!2sbaby_names!3sbaby_19" TargetMode="Externa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06B9684-E5BF-9A5C-284F-181147F64127}"/>
              </a:ext>
            </a:extLst>
          </p:cNvPr>
          <p:cNvSpPr>
            <a:spLocks noGrp="1"/>
          </p:cNvSpPr>
          <p:nvPr>
            <p:ph type="title"/>
          </p:nvPr>
        </p:nvSpPr>
        <p:spPr>
          <a:xfrm>
            <a:off x="838200" y="1801904"/>
            <a:ext cx="10515600" cy="1325563"/>
          </a:xfrm>
        </p:spPr>
        <p:txBody>
          <a:bodyPr>
            <a:normAutofit/>
          </a:bodyPr>
          <a:lstStyle/>
          <a:p>
            <a:pPr algn="ctr"/>
            <a:r>
              <a:rPr lang="es-MX" b="1" i="0" dirty="0">
                <a:effectLst/>
              </a:rPr>
              <a:t>Proceso de datos sucios a datos limpios</a:t>
            </a:r>
            <a:endParaRPr lang="es-MX" dirty="0"/>
          </a:p>
        </p:txBody>
      </p:sp>
      <p:pic>
        <p:nvPicPr>
          <p:cNvPr id="1026" name="Picture 2" descr="Google Logo - símbolo, significado logotipo, historia, PNG">
            <a:extLst>
              <a:ext uri="{FF2B5EF4-FFF2-40B4-BE49-F238E27FC236}">
                <a16:creationId xmlns:a16="http://schemas.microsoft.com/office/drawing/2014/main" id="{10183E01-27FD-9FFF-A23F-7FAF3469A08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86953" y="2807073"/>
            <a:ext cx="5145740" cy="28944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39095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FB4AC2D0-DC53-E291-7BDF-2A291D81B608}"/>
              </a:ext>
            </a:extLst>
          </p:cNvPr>
          <p:cNvPicPr>
            <a:picLocks noChangeAspect="1"/>
          </p:cNvPicPr>
          <p:nvPr/>
        </p:nvPicPr>
        <p:blipFill>
          <a:blip r:embed="rId2"/>
          <a:stretch>
            <a:fillRect/>
          </a:stretch>
        </p:blipFill>
        <p:spPr>
          <a:xfrm>
            <a:off x="282108" y="615950"/>
            <a:ext cx="5495925" cy="771525"/>
          </a:xfrm>
          <a:prstGeom prst="rect">
            <a:avLst/>
          </a:prstGeom>
        </p:spPr>
      </p:pic>
      <p:pic>
        <p:nvPicPr>
          <p:cNvPr id="7" name="Imagen 6">
            <a:extLst>
              <a:ext uri="{FF2B5EF4-FFF2-40B4-BE49-F238E27FC236}">
                <a16:creationId xmlns:a16="http://schemas.microsoft.com/office/drawing/2014/main" id="{32F59C8F-7979-E62A-3E57-8366795559CD}"/>
              </a:ext>
            </a:extLst>
          </p:cNvPr>
          <p:cNvPicPr>
            <a:picLocks noChangeAspect="1"/>
          </p:cNvPicPr>
          <p:nvPr/>
        </p:nvPicPr>
        <p:blipFill>
          <a:blip r:embed="rId3"/>
          <a:stretch>
            <a:fillRect/>
          </a:stretch>
        </p:blipFill>
        <p:spPr>
          <a:xfrm>
            <a:off x="6596201" y="388657"/>
            <a:ext cx="1339944" cy="527537"/>
          </a:xfrm>
          <a:prstGeom prst="rect">
            <a:avLst/>
          </a:prstGeom>
        </p:spPr>
      </p:pic>
      <p:pic>
        <p:nvPicPr>
          <p:cNvPr id="9" name="Imagen 8">
            <a:extLst>
              <a:ext uri="{FF2B5EF4-FFF2-40B4-BE49-F238E27FC236}">
                <a16:creationId xmlns:a16="http://schemas.microsoft.com/office/drawing/2014/main" id="{78570F31-E3FE-3358-364D-8FED98E12B84}"/>
              </a:ext>
            </a:extLst>
          </p:cNvPr>
          <p:cNvPicPr>
            <a:picLocks noChangeAspect="1"/>
          </p:cNvPicPr>
          <p:nvPr/>
        </p:nvPicPr>
        <p:blipFill>
          <a:blip r:embed="rId4"/>
          <a:stretch>
            <a:fillRect/>
          </a:stretch>
        </p:blipFill>
        <p:spPr>
          <a:xfrm>
            <a:off x="8222792" y="384548"/>
            <a:ext cx="1097591" cy="531646"/>
          </a:xfrm>
          <a:prstGeom prst="rect">
            <a:avLst/>
          </a:prstGeom>
        </p:spPr>
      </p:pic>
      <p:pic>
        <p:nvPicPr>
          <p:cNvPr id="11" name="Imagen 10">
            <a:extLst>
              <a:ext uri="{FF2B5EF4-FFF2-40B4-BE49-F238E27FC236}">
                <a16:creationId xmlns:a16="http://schemas.microsoft.com/office/drawing/2014/main" id="{5AC80D89-9E8C-A4BC-D8AB-3F1FB49236CF}"/>
              </a:ext>
            </a:extLst>
          </p:cNvPr>
          <p:cNvPicPr>
            <a:picLocks noChangeAspect="1"/>
          </p:cNvPicPr>
          <p:nvPr/>
        </p:nvPicPr>
        <p:blipFill>
          <a:blip r:embed="rId5"/>
          <a:stretch>
            <a:fillRect/>
          </a:stretch>
        </p:blipFill>
        <p:spPr>
          <a:xfrm>
            <a:off x="9851395" y="387070"/>
            <a:ext cx="1622658" cy="614643"/>
          </a:xfrm>
          <a:prstGeom prst="rect">
            <a:avLst/>
          </a:prstGeom>
        </p:spPr>
      </p:pic>
      <p:pic>
        <p:nvPicPr>
          <p:cNvPr id="13" name="Imagen 12">
            <a:extLst>
              <a:ext uri="{FF2B5EF4-FFF2-40B4-BE49-F238E27FC236}">
                <a16:creationId xmlns:a16="http://schemas.microsoft.com/office/drawing/2014/main" id="{750F4019-E982-3C22-F8E7-6011DA02020C}"/>
              </a:ext>
            </a:extLst>
          </p:cNvPr>
          <p:cNvPicPr>
            <a:picLocks noChangeAspect="1"/>
          </p:cNvPicPr>
          <p:nvPr/>
        </p:nvPicPr>
        <p:blipFill>
          <a:blip r:embed="rId6"/>
          <a:stretch>
            <a:fillRect/>
          </a:stretch>
        </p:blipFill>
        <p:spPr>
          <a:xfrm>
            <a:off x="6941997" y="1543912"/>
            <a:ext cx="1879052" cy="527216"/>
          </a:xfrm>
          <a:prstGeom prst="rect">
            <a:avLst/>
          </a:prstGeom>
        </p:spPr>
      </p:pic>
      <p:pic>
        <p:nvPicPr>
          <p:cNvPr id="15" name="Imagen 14">
            <a:extLst>
              <a:ext uri="{FF2B5EF4-FFF2-40B4-BE49-F238E27FC236}">
                <a16:creationId xmlns:a16="http://schemas.microsoft.com/office/drawing/2014/main" id="{0E877C4D-1F34-A243-6C19-352902039F80}"/>
              </a:ext>
            </a:extLst>
          </p:cNvPr>
          <p:cNvPicPr>
            <a:picLocks noChangeAspect="1"/>
          </p:cNvPicPr>
          <p:nvPr/>
        </p:nvPicPr>
        <p:blipFill>
          <a:blip r:embed="rId7"/>
          <a:stretch>
            <a:fillRect/>
          </a:stretch>
        </p:blipFill>
        <p:spPr>
          <a:xfrm>
            <a:off x="9357238" y="1543912"/>
            <a:ext cx="1305486" cy="527216"/>
          </a:xfrm>
          <a:prstGeom prst="rect">
            <a:avLst/>
          </a:prstGeom>
        </p:spPr>
      </p:pic>
      <p:pic>
        <p:nvPicPr>
          <p:cNvPr id="3" name="Imagen 2">
            <a:extLst>
              <a:ext uri="{FF2B5EF4-FFF2-40B4-BE49-F238E27FC236}">
                <a16:creationId xmlns:a16="http://schemas.microsoft.com/office/drawing/2014/main" id="{26CE23C9-DFDB-6631-231C-6C38590EA379}"/>
              </a:ext>
            </a:extLst>
          </p:cNvPr>
          <p:cNvPicPr>
            <a:picLocks noChangeAspect="1"/>
          </p:cNvPicPr>
          <p:nvPr/>
        </p:nvPicPr>
        <p:blipFill>
          <a:blip r:embed="rId8"/>
          <a:stretch>
            <a:fillRect/>
          </a:stretch>
        </p:blipFill>
        <p:spPr>
          <a:xfrm>
            <a:off x="681176" y="2485745"/>
            <a:ext cx="4966589" cy="1335621"/>
          </a:xfrm>
          <a:prstGeom prst="rect">
            <a:avLst/>
          </a:prstGeom>
        </p:spPr>
      </p:pic>
      <p:pic>
        <p:nvPicPr>
          <p:cNvPr id="6" name="Imagen 5">
            <a:extLst>
              <a:ext uri="{FF2B5EF4-FFF2-40B4-BE49-F238E27FC236}">
                <a16:creationId xmlns:a16="http://schemas.microsoft.com/office/drawing/2014/main" id="{F2067355-7A34-264E-6CB6-EDD17E47598D}"/>
              </a:ext>
            </a:extLst>
          </p:cNvPr>
          <p:cNvPicPr>
            <a:picLocks noChangeAspect="1"/>
          </p:cNvPicPr>
          <p:nvPr/>
        </p:nvPicPr>
        <p:blipFill>
          <a:blip r:embed="rId9"/>
          <a:stretch>
            <a:fillRect/>
          </a:stretch>
        </p:blipFill>
        <p:spPr>
          <a:xfrm>
            <a:off x="681176" y="4170187"/>
            <a:ext cx="4238625" cy="1076325"/>
          </a:xfrm>
          <a:prstGeom prst="rect">
            <a:avLst/>
          </a:prstGeom>
        </p:spPr>
      </p:pic>
      <p:pic>
        <p:nvPicPr>
          <p:cNvPr id="10" name="Imagen 9">
            <a:extLst>
              <a:ext uri="{FF2B5EF4-FFF2-40B4-BE49-F238E27FC236}">
                <a16:creationId xmlns:a16="http://schemas.microsoft.com/office/drawing/2014/main" id="{25C7A963-96A7-14D8-2D8C-9C9EC190699B}"/>
              </a:ext>
            </a:extLst>
          </p:cNvPr>
          <p:cNvPicPr>
            <a:picLocks noChangeAspect="1"/>
          </p:cNvPicPr>
          <p:nvPr/>
        </p:nvPicPr>
        <p:blipFill>
          <a:blip r:embed="rId10"/>
          <a:stretch>
            <a:fillRect/>
          </a:stretch>
        </p:blipFill>
        <p:spPr>
          <a:xfrm>
            <a:off x="6544237" y="2867025"/>
            <a:ext cx="5210175" cy="1123950"/>
          </a:xfrm>
          <a:prstGeom prst="rect">
            <a:avLst/>
          </a:prstGeom>
        </p:spPr>
      </p:pic>
      <p:pic>
        <p:nvPicPr>
          <p:cNvPr id="14" name="Imagen 13">
            <a:extLst>
              <a:ext uri="{FF2B5EF4-FFF2-40B4-BE49-F238E27FC236}">
                <a16:creationId xmlns:a16="http://schemas.microsoft.com/office/drawing/2014/main" id="{BE8DB672-FD66-1612-5DC8-E5DE4900F9C8}"/>
              </a:ext>
            </a:extLst>
          </p:cNvPr>
          <p:cNvPicPr>
            <a:picLocks noChangeAspect="1"/>
          </p:cNvPicPr>
          <p:nvPr/>
        </p:nvPicPr>
        <p:blipFill>
          <a:blip r:embed="rId11"/>
          <a:stretch>
            <a:fillRect/>
          </a:stretch>
        </p:blipFill>
        <p:spPr>
          <a:xfrm>
            <a:off x="6941997" y="4481680"/>
            <a:ext cx="1984242" cy="1722172"/>
          </a:xfrm>
          <a:prstGeom prst="rect">
            <a:avLst/>
          </a:prstGeom>
        </p:spPr>
      </p:pic>
    </p:spTree>
    <p:extLst>
      <p:ext uri="{BB962C8B-B14F-4D97-AF65-F5344CB8AC3E}">
        <p14:creationId xmlns:p14="http://schemas.microsoft.com/office/powerpoint/2010/main" val="23094327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64A7C03C-5956-3098-B1FA-10EA2A6450B4}"/>
              </a:ext>
            </a:extLst>
          </p:cNvPr>
          <p:cNvPicPr>
            <a:picLocks noChangeAspect="1"/>
          </p:cNvPicPr>
          <p:nvPr/>
        </p:nvPicPr>
        <p:blipFill>
          <a:blip r:embed="rId2"/>
          <a:stretch>
            <a:fillRect/>
          </a:stretch>
        </p:blipFill>
        <p:spPr>
          <a:xfrm>
            <a:off x="591671" y="282388"/>
            <a:ext cx="4840941" cy="1225953"/>
          </a:xfrm>
          <a:prstGeom prst="rect">
            <a:avLst/>
          </a:prstGeom>
        </p:spPr>
      </p:pic>
      <p:pic>
        <p:nvPicPr>
          <p:cNvPr id="5" name="Imagen 4">
            <a:extLst>
              <a:ext uri="{FF2B5EF4-FFF2-40B4-BE49-F238E27FC236}">
                <a16:creationId xmlns:a16="http://schemas.microsoft.com/office/drawing/2014/main" id="{527C30A3-B357-32B8-7AAE-F789AB1C8863}"/>
              </a:ext>
            </a:extLst>
          </p:cNvPr>
          <p:cNvPicPr>
            <a:picLocks noChangeAspect="1"/>
          </p:cNvPicPr>
          <p:nvPr/>
        </p:nvPicPr>
        <p:blipFill>
          <a:blip r:embed="rId3"/>
          <a:stretch>
            <a:fillRect/>
          </a:stretch>
        </p:blipFill>
        <p:spPr>
          <a:xfrm>
            <a:off x="6096000" y="531124"/>
            <a:ext cx="4958603" cy="981566"/>
          </a:xfrm>
          <a:prstGeom prst="rect">
            <a:avLst/>
          </a:prstGeom>
        </p:spPr>
      </p:pic>
      <p:pic>
        <p:nvPicPr>
          <p:cNvPr id="7" name="Imagen 6">
            <a:extLst>
              <a:ext uri="{FF2B5EF4-FFF2-40B4-BE49-F238E27FC236}">
                <a16:creationId xmlns:a16="http://schemas.microsoft.com/office/drawing/2014/main" id="{4F790195-A3F8-9AA3-8832-27AA959FB9E1}"/>
              </a:ext>
            </a:extLst>
          </p:cNvPr>
          <p:cNvPicPr>
            <a:picLocks noChangeAspect="1"/>
          </p:cNvPicPr>
          <p:nvPr/>
        </p:nvPicPr>
        <p:blipFill>
          <a:blip r:embed="rId4"/>
          <a:stretch>
            <a:fillRect/>
          </a:stretch>
        </p:blipFill>
        <p:spPr>
          <a:xfrm>
            <a:off x="1169881" y="1964391"/>
            <a:ext cx="9271720" cy="4483508"/>
          </a:xfrm>
          <a:prstGeom prst="rect">
            <a:avLst/>
          </a:prstGeom>
        </p:spPr>
      </p:pic>
    </p:spTree>
    <p:extLst>
      <p:ext uri="{BB962C8B-B14F-4D97-AF65-F5344CB8AC3E}">
        <p14:creationId xmlns:p14="http://schemas.microsoft.com/office/powerpoint/2010/main" val="7939076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C719E1E3-AAEB-8973-FBFD-49D8A008F32E}"/>
              </a:ext>
            </a:extLst>
          </p:cNvPr>
          <p:cNvPicPr>
            <a:picLocks noChangeAspect="1"/>
          </p:cNvPicPr>
          <p:nvPr/>
        </p:nvPicPr>
        <p:blipFill>
          <a:blip r:embed="rId2"/>
          <a:stretch>
            <a:fillRect/>
          </a:stretch>
        </p:blipFill>
        <p:spPr>
          <a:xfrm>
            <a:off x="1325916" y="151077"/>
            <a:ext cx="9540165" cy="2535852"/>
          </a:xfrm>
          <a:prstGeom prst="rect">
            <a:avLst/>
          </a:prstGeom>
        </p:spPr>
      </p:pic>
      <p:pic>
        <p:nvPicPr>
          <p:cNvPr id="7" name="Imagen 6">
            <a:extLst>
              <a:ext uri="{FF2B5EF4-FFF2-40B4-BE49-F238E27FC236}">
                <a16:creationId xmlns:a16="http://schemas.microsoft.com/office/drawing/2014/main" id="{F18757D7-0258-12EC-E509-AA8499892E70}"/>
              </a:ext>
            </a:extLst>
          </p:cNvPr>
          <p:cNvPicPr>
            <a:picLocks noChangeAspect="1"/>
          </p:cNvPicPr>
          <p:nvPr/>
        </p:nvPicPr>
        <p:blipFill>
          <a:blip r:embed="rId3"/>
          <a:stretch>
            <a:fillRect/>
          </a:stretch>
        </p:blipFill>
        <p:spPr>
          <a:xfrm>
            <a:off x="1311391" y="2926079"/>
            <a:ext cx="9569217" cy="3780844"/>
          </a:xfrm>
          <a:prstGeom prst="rect">
            <a:avLst/>
          </a:prstGeom>
        </p:spPr>
      </p:pic>
    </p:spTree>
    <p:extLst>
      <p:ext uri="{BB962C8B-B14F-4D97-AF65-F5344CB8AC3E}">
        <p14:creationId xmlns:p14="http://schemas.microsoft.com/office/powerpoint/2010/main" val="29803111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EF5D8DDF-2B5B-ACF1-71F9-E65BED3F5734}"/>
              </a:ext>
            </a:extLst>
          </p:cNvPr>
          <p:cNvSpPr>
            <a:spLocks noGrp="1"/>
          </p:cNvSpPr>
          <p:nvPr>
            <p:ph idx="1"/>
          </p:nvPr>
        </p:nvSpPr>
        <p:spPr>
          <a:xfrm>
            <a:off x="838200" y="753035"/>
            <a:ext cx="10515600" cy="5423928"/>
          </a:xfrm>
        </p:spPr>
        <p:txBody>
          <a:bodyPr>
            <a:normAutofit/>
          </a:bodyPr>
          <a:lstStyle/>
          <a:p>
            <a:pPr marL="0" indent="0" algn="l">
              <a:buNone/>
            </a:pPr>
            <a:r>
              <a:rPr lang="es-MX" b="0" i="0" dirty="0">
                <a:solidFill>
                  <a:srgbClr val="1F1F1F"/>
                </a:solidFill>
                <a:effectLst/>
                <a:latin typeface="Source Sans Pro" panose="020B0503030403020204" pitchFamily="34" charset="0"/>
              </a:rPr>
              <a:t>Hasta ahora, has conocido muchas herramientas diferentes disponibles en SQL. A modo de repaso, has aprendido a realizar tareas como:</a:t>
            </a:r>
          </a:p>
          <a:p>
            <a:pPr marL="0" indent="0" algn="l">
              <a:buNone/>
            </a:pPr>
            <a:endParaRPr lang="es-MX" b="0" i="0" dirty="0">
              <a:solidFill>
                <a:srgbClr val="1F1F1F"/>
              </a:solidFill>
              <a:effectLst/>
              <a:latin typeface="Source Sans Pro" panose="020B0503030403020204" pitchFamily="34" charset="0"/>
            </a:endParaRPr>
          </a:p>
          <a:p>
            <a:pPr algn="l"/>
            <a:r>
              <a:rPr lang="es-MX" b="0" i="0" dirty="0">
                <a:solidFill>
                  <a:srgbClr val="1F1F1F"/>
                </a:solidFill>
                <a:effectLst/>
                <a:latin typeface="Source Sans Pro" panose="020B0503030403020204" pitchFamily="34" charset="0"/>
              </a:rPr>
              <a:t>Obtener datos de una tabla usando instrucciones </a:t>
            </a:r>
            <a:r>
              <a:rPr lang="es-MX" b="1" i="0" dirty="0">
                <a:solidFill>
                  <a:srgbClr val="1F1F1F"/>
                </a:solidFill>
                <a:effectLst/>
                <a:latin typeface="unset"/>
              </a:rPr>
              <a:t>SELECT</a:t>
            </a:r>
            <a:r>
              <a:rPr lang="es-MX" b="0" i="0" dirty="0">
                <a:solidFill>
                  <a:srgbClr val="1F1F1F"/>
                </a:solidFill>
                <a:effectLst/>
                <a:latin typeface="Source Sans Pro" panose="020B0503030403020204" pitchFamily="34" charset="0"/>
              </a:rPr>
              <a:t>.</a:t>
            </a:r>
          </a:p>
          <a:p>
            <a:pPr algn="l"/>
            <a:r>
              <a:rPr lang="es-MX" b="0" i="0" dirty="0" err="1">
                <a:solidFill>
                  <a:srgbClr val="1F1F1F"/>
                </a:solidFill>
                <a:effectLst/>
                <a:latin typeface="Source Sans Pro" panose="020B0503030403020204" pitchFamily="34" charset="0"/>
              </a:rPr>
              <a:t>Desduplicar</a:t>
            </a:r>
            <a:r>
              <a:rPr lang="es-MX" b="0" i="0" dirty="0">
                <a:solidFill>
                  <a:srgbClr val="1F1F1F"/>
                </a:solidFill>
                <a:effectLst/>
                <a:latin typeface="Source Sans Pro" panose="020B0503030403020204" pitchFamily="34" charset="0"/>
              </a:rPr>
              <a:t> datos usando comandos como </a:t>
            </a:r>
            <a:r>
              <a:rPr lang="es-MX" b="1" i="0" dirty="0">
                <a:solidFill>
                  <a:srgbClr val="1F1F1F"/>
                </a:solidFill>
                <a:effectLst/>
                <a:latin typeface="unset"/>
              </a:rPr>
              <a:t>DISTINCT </a:t>
            </a:r>
            <a:r>
              <a:rPr lang="es-MX" b="0" i="0" dirty="0">
                <a:solidFill>
                  <a:srgbClr val="1F1F1F"/>
                </a:solidFill>
                <a:effectLst/>
                <a:latin typeface="Source Sans Pro" panose="020B0503030403020204" pitchFamily="34" charset="0"/>
              </a:rPr>
              <a:t>y</a:t>
            </a:r>
            <a:r>
              <a:rPr lang="es-MX" b="1" i="0" dirty="0">
                <a:solidFill>
                  <a:srgbClr val="1F1F1F"/>
                </a:solidFill>
                <a:effectLst/>
                <a:latin typeface="unset"/>
              </a:rPr>
              <a:t> COUNT + WHERE</a:t>
            </a:r>
            <a:r>
              <a:rPr lang="es-MX" b="0" i="0" dirty="0">
                <a:solidFill>
                  <a:srgbClr val="1F1F1F"/>
                </a:solidFill>
                <a:effectLst/>
                <a:latin typeface="Source Sans Pro" panose="020B0503030403020204" pitchFamily="34" charset="0"/>
              </a:rPr>
              <a:t>.</a:t>
            </a:r>
          </a:p>
          <a:p>
            <a:pPr algn="l"/>
            <a:r>
              <a:rPr lang="es-MX" b="0" i="0" dirty="0">
                <a:solidFill>
                  <a:srgbClr val="1F1F1F"/>
                </a:solidFill>
                <a:effectLst/>
                <a:latin typeface="Source Sans Pro" panose="020B0503030403020204" pitchFamily="34" charset="0"/>
              </a:rPr>
              <a:t>Manipular datos de cadenas con </a:t>
            </a:r>
            <a:r>
              <a:rPr lang="es-MX" b="1" i="0" dirty="0">
                <a:solidFill>
                  <a:srgbClr val="1F1F1F"/>
                </a:solidFill>
                <a:effectLst/>
                <a:latin typeface="unset"/>
              </a:rPr>
              <a:t>TRIM(), SUBSTR</a:t>
            </a:r>
            <a:r>
              <a:rPr lang="es-MX" b="0" i="0" dirty="0">
                <a:solidFill>
                  <a:srgbClr val="1F1F1F"/>
                </a:solidFill>
                <a:effectLst/>
                <a:latin typeface="Source Sans Pro" panose="020B0503030403020204" pitchFamily="34" charset="0"/>
              </a:rPr>
              <a:t> y </a:t>
            </a:r>
            <a:r>
              <a:rPr lang="es-MX" b="1" i="0" dirty="0">
                <a:solidFill>
                  <a:srgbClr val="1F1F1F"/>
                </a:solidFill>
                <a:effectLst/>
                <a:latin typeface="unset"/>
              </a:rPr>
              <a:t>LENGTH</a:t>
            </a:r>
            <a:r>
              <a:rPr lang="es-MX" b="0" i="0" dirty="0">
                <a:solidFill>
                  <a:srgbClr val="1F1F1F"/>
                </a:solidFill>
                <a:effectLst/>
                <a:latin typeface="Source Sans Pro" panose="020B0503030403020204" pitchFamily="34" charset="0"/>
              </a:rPr>
              <a:t>.</a:t>
            </a:r>
          </a:p>
          <a:p>
            <a:pPr algn="l"/>
            <a:r>
              <a:rPr lang="es-MX" b="0" i="0" dirty="0">
                <a:solidFill>
                  <a:srgbClr val="1F1F1F"/>
                </a:solidFill>
                <a:effectLst/>
                <a:latin typeface="Source Sans Pro" panose="020B0503030403020204" pitchFamily="34" charset="0"/>
              </a:rPr>
              <a:t>Crear/eliminar tablas con </a:t>
            </a:r>
            <a:r>
              <a:rPr lang="es-MX" b="1" i="0" dirty="0">
                <a:solidFill>
                  <a:srgbClr val="1F1F1F"/>
                </a:solidFill>
                <a:effectLst/>
                <a:latin typeface="unset"/>
              </a:rPr>
              <a:t>CREATE TABLE</a:t>
            </a:r>
            <a:r>
              <a:rPr lang="es-MX" b="0" i="0" dirty="0">
                <a:solidFill>
                  <a:srgbClr val="1F1F1F"/>
                </a:solidFill>
                <a:effectLst/>
                <a:latin typeface="Source Sans Pro" panose="020B0503030403020204" pitchFamily="34" charset="0"/>
              </a:rPr>
              <a:t> y </a:t>
            </a:r>
            <a:r>
              <a:rPr lang="es-MX" b="1" i="0" dirty="0">
                <a:solidFill>
                  <a:srgbClr val="1F1F1F"/>
                </a:solidFill>
                <a:effectLst/>
                <a:latin typeface="unset"/>
              </a:rPr>
              <a:t>DROP TABLE</a:t>
            </a:r>
            <a:r>
              <a:rPr lang="es-MX" b="0" i="0" dirty="0">
                <a:solidFill>
                  <a:srgbClr val="1F1F1F"/>
                </a:solidFill>
                <a:effectLst/>
                <a:latin typeface="Source Sans Pro" panose="020B0503030403020204" pitchFamily="34" charset="0"/>
              </a:rPr>
              <a:t>.</a:t>
            </a:r>
          </a:p>
          <a:p>
            <a:pPr algn="l"/>
            <a:r>
              <a:rPr lang="es-MX" b="0" i="0" dirty="0">
                <a:solidFill>
                  <a:srgbClr val="1F1F1F"/>
                </a:solidFill>
                <a:effectLst/>
                <a:latin typeface="Source Sans Pro" panose="020B0503030403020204" pitchFamily="34" charset="0"/>
              </a:rPr>
              <a:t>Cambiar los tipos de datos con </a:t>
            </a:r>
            <a:r>
              <a:rPr lang="es-MX" b="1" i="0" dirty="0">
                <a:solidFill>
                  <a:srgbClr val="1F1F1F"/>
                </a:solidFill>
                <a:effectLst/>
                <a:latin typeface="unset"/>
              </a:rPr>
              <a:t>CAST</a:t>
            </a:r>
            <a:r>
              <a:rPr lang="es-MX" b="0" i="0" dirty="0">
                <a:solidFill>
                  <a:srgbClr val="1F1F1F"/>
                </a:solidFill>
                <a:effectLst/>
                <a:latin typeface="Source Sans Pro" panose="020B0503030403020204" pitchFamily="34" charset="0"/>
              </a:rPr>
              <a:t>.</a:t>
            </a:r>
          </a:p>
          <a:p>
            <a:endParaRPr lang="es-MX" dirty="0"/>
          </a:p>
        </p:txBody>
      </p:sp>
    </p:spTree>
    <p:extLst>
      <p:ext uri="{BB962C8B-B14F-4D97-AF65-F5344CB8AC3E}">
        <p14:creationId xmlns:p14="http://schemas.microsoft.com/office/powerpoint/2010/main" val="38691889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8351DB79-C6F6-69A6-11EB-77BA465DB6BB}"/>
              </a:ext>
            </a:extLst>
          </p:cNvPr>
          <p:cNvSpPr>
            <a:spLocks noGrp="1"/>
          </p:cNvSpPr>
          <p:nvPr>
            <p:ph idx="1"/>
          </p:nvPr>
        </p:nvSpPr>
        <p:spPr>
          <a:xfrm>
            <a:off x="1161757" y="2725958"/>
            <a:ext cx="6702083" cy="1603375"/>
          </a:xfrm>
        </p:spPr>
        <p:txBody>
          <a:bodyPr>
            <a:normAutofit/>
          </a:bodyPr>
          <a:lstStyle/>
          <a:p>
            <a:r>
              <a:rPr lang="es-MX" sz="8000" dirty="0">
                <a:solidFill>
                  <a:srgbClr val="FF0000"/>
                </a:solidFill>
              </a:rPr>
              <a:t>SEMANA 4</a:t>
            </a:r>
          </a:p>
        </p:txBody>
      </p:sp>
    </p:spTree>
    <p:extLst>
      <p:ext uri="{BB962C8B-B14F-4D97-AF65-F5344CB8AC3E}">
        <p14:creationId xmlns:p14="http://schemas.microsoft.com/office/powerpoint/2010/main" val="26492197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5EFC1F52-D3F9-E004-F3EB-C81F26763E43}"/>
              </a:ext>
            </a:extLst>
          </p:cNvPr>
          <p:cNvPicPr>
            <a:picLocks noChangeAspect="1"/>
          </p:cNvPicPr>
          <p:nvPr/>
        </p:nvPicPr>
        <p:blipFill>
          <a:blip r:embed="rId2"/>
          <a:stretch>
            <a:fillRect/>
          </a:stretch>
        </p:blipFill>
        <p:spPr>
          <a:xfrm>
            <a:off x="503722" y="419523"/>
            <a:ext cx="5155417" cy="1662496"/>
          </a:xfrm>
          <a:prstGeom prst="rect">
            <a:avLst/>
          </a:prstGeom>
        </p:spPr>
      </p:pic>
      <p:pic>
        <p:nvPicPr>
          <p:cNvPr id="7" name="Imagen 6">
            <a:extLst>
              <a:ext uri="{FF2B5EF4-FFF2-40B4-BE49-F238E27FC236}">
                <a16:creationId xmlns:a16="http://schemas.microsoft.com/office/drawing/2014/main" id="{B7280A30-8B4F-5EBC-DE27-8A661156F516}"/>
              </a:ext>
            </a:extLst>
          </p:cNvPr>
          <p:cNvPicPr>
            <a:picLocks noChangeAspect="1"/>
          </p:cNvPicPr>
          <p:nvPr/>
        </p:nvPicPr>
        <p:blipFill>
          <a:blip r:embed="rId3"/>
          <a:stretch>
            <a:fillRect/>
          </a:stretch>
        </p:blipFill>
        <p:spPr>
          <a:xfrm>
            <a:off x="6332073" y="529590"/>
            <a:ext cx="4865810" cy="1165275"/>
          </a:xfrm>
          <a:prstGeom prst="rect">
            <a:avLst/>
          </a:prstGeom>
        </p:spPr>
      </p:pic>
      <p:pic>
        <p:nvPicPr>
          <p:cNvPr id="11" name="Imagen 10">
            <a:extLst>
              <a:ext uri="{FF2B5EF4-FFF2-40B4-BE49-F238E27FC236}">
                <a16:creationId xmlns:a16="http://schemas.microsoft.com/office/drawing/2014/main" id="{B1EBFE2C-6071-E01C-C62F-B8F3B5E9C7A8}"/>
              </a:ext>
            </a:extLst>
          </p:cNvPr>
          <p:cNvPicPr>
            <a:picLocks noChangeAspect="1"/>
          </p:cNvPicPr>
          <p:nvPr/>
        </p:nvPicPr>
        <p:blipFill>
          <a:blip r:embed="rId4"/>
          <a:stretch>
            <a:fillRect/>
          </a:stretch>
        </p:blipFill>
        <p:spPr>
          <a:xfrm>
            <a:off x="331323" y="2580542"/>
            <a:ext cx="6000750" cy="2400300"/>
          </a:xfrm>
          <a:prstGeom prst="rect">
            <a:avLst/>
          </a:prstGeom>
        </p:spPr>
      </p:pic>
      <p:pic>
        <p:nvPicPr>
          <p:cNvPr id="13" name="Imagen 12">
            <a:extLst>
              <a:ext uri="{FF2B5EF4-FFF2-40B4-BE49-F238E27FC236}">
                <a16:creationId xmlns:a16="http://schemas.microsoft.com/office/drawing/2014/main" id="{3F1394A1-6C02-8011-AF2E-2227AD284986}"/>
              </a:ext>
            </a:extLst>
          </p:cNvPr>
          <p:cNvPicPr>
            <a:picLocks noChangeAspect="1"/>
          </p:cNvPicPr>
          <p:nvPr/>
        </p:nvPicPr>
        <p:blipFill>
          <a:blip r:embed="rId5"/>
          <a:stretch>
            <a:fillRect/>
          </a:stretch>
        </p:blipFill>
        <p:spPr>
          <a:xfrm>
            <a:off x="6907603" y="2580542"/>
            <a:ext cx="3714750" cy="333375"/>
          </a:xfrm>
          <a:prstGeom prst="rect">
            <a:avLst/>
          </a:prstGeom>
        </p:spPr>
      </p:pic>
      <p:pic>
        <p:nvPicPr>
          <p:cNvPr id="15" name="Imagen 14">
            <a:extLst>
              <a:ext uri="{FF2B5EF4-FFF2-40B4-BE49-F238E27FC236}">
                <a16:creationId xmlns:a16="http://schemas.microsoft.com/office/drawing/2014/main" id="{365AD84B-7300-A655-363E-E519F7381C56}"/>
              </a:ext>
            </a:extLst>
          </p:cNvPr>
          <p:cNvPicPr>
            <a:picLocks noChangeAspect="1"/>
          </p:cNvPicPr>
          <p:nvPr/>
        </p:nvPicPr>
        <p:blipFill>
          <a:blip r:embed="rId6"/>
          <a:stretch>
            <a:fillRect/>
          </a:stretch>
        </p:blipFill>
        <p:spPr>
          <a:xfrm>
            <a:off x="7708992" y="3429000"/>
            <a:ext cx="2913361" cy="874008"/>
          </a:xfrm>
          <a:prstGeom prst="rect">
            <a:avLst/>
          </a:prstGeom>
        </p:spPr>
      </p:pic>
      <p:pic>
        <p:nvPicPr>
          <p:cNvPr id="17" name="Imagen 16">
            <a:extLst>
              <a:ext uri="{FF2B5EF4-FFF2-40B4-BE49-F238E27FC236}">
                <a16:creationId xmlns:a16="http://schemas.microsoft.com/office/drawing/2014/main" id="{E969BD3D-928C-6E55-DD52-98FCCC3F9348}"/>
              </a:ext>
            </a:extLst>
          </p:cNvPr>
          <p:cNvPicPr>
            <a:picLocks noChangeAspect="1"/>
          </p:cNvPicPr>
          <p:nvPr/>
        </p:nvPicPr>
        <p:blipFill>
          <a:blip r:embed="rId7"/>
          <a:stretch>
            <a:fillRect/>
          </a:stretch>
        </p:blipFill>
        <p:spPr>
          <a:xfrm>
            <a:off x="7269920" y="4803791"/>
            <a:ext cx="3886126" cy="979329"/>
          </a:xfrm>
          <a:prstGeom prst="rect">
            <a:avLst/>
          </a:prstGeom>
        </p:spPr>
      </p:pic>
    </p:spTree>
    <p:extLst>
      <p:ext uri="{BB962C8B-B14F-4D97-AF65-F5344CB8AC3E}">
        <p14:creationId xmlns:p14="http://schemas.microsoft.com/office/powerpoint/2010/main" val="19973275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EF974093-2DD8-8AB3-A470-FCF48DDB7A74}"/>
              </a:ext>
            </a:extLst>
          </p:cNvPr>
          <p:cNvPicPr>
            <a:picLocks noChangeAspect="1"/>
          </p:cNvPicPr>
          <p:nvPr/>
        </p:nvPicPr>
        <p:blipFill>
          <a:blip r:embed="rId2"/>
          <a:stretch>
            <a:fillRect/>
          </a:stretch>
        </p:blipFill>
        <p:spPr>
          <a:xfrm>
            <a:off x="362756" y="252999"/>
            <a:ext cx="4399616" cy="1322584"/>
          </a:xfrm>
          <a:prstGeom prst="rect">
            <a:avLst/>
          </a:prstGeom>
        </p:spPr>
      </p:pic>
      <p:pic>
        <p:nvPicPr>
          <p:cNvPr id="7" name="Imagen 6">
            <a:extLst>
              <a:ext uri="{FF2B5EF4-FFF2-40B4-BE49-F238E27FC236}">
                <a16:creationId xmlns:a16="http://schemas.microsoft.com/office/drawing/2014/main" id="{3AD5C255-6512-944A-906D-E8A32245AB52}"/>
              </a:ext>
            </a:extLst>
          </p:cNvPr>
          <p:cNvPicPr>
            <a:picLocks noChangeAspect="1"/>
          </p:cNvPicPr>
          <p:nvPr/>
        </p:nvPicPr>
        <p:blipFill>
          <a:blip r:embed="rId3"/>
          <a:stretch>
            <a:fillRect/>
          </a:stretch>
        </p:blipFill>
        <p:spPr>
          <a:xfrm>
            <a:off x="5317294" y="252999"/>
            <a:ext cx="5524500" cy="1752600"/>
          </a:xfrm>
          <a:prstGeom prst="rect">
            <a:avLst/>
          </a:prstGeom>
        </p:spPr>
      </p:pic>
      <p:pic>
        <p:nvPicPr>
          <p:cNvPr id="9" name="Imagen 8">
            <a:extLst>
              <a:ext uri="{FF2B5EF4-FFF2-40B4-BE49-F238E27FC236}">
                <a16:creationId xmlns:a16="http://schemas.microsoft.com/office/drawing/2014/main" id="{A9933E18-5F52-EDA0-DD83-44B7B2C287B2}"/>
              </a:ext>
            </a:extLst>
          </p:cNvPr>
          <p:cNvPicPr>
            <a:picLocks noChangeAspect="1"/>
          </p:cNvPicPr>
          <p:nvPr/>
        </p:nvPicPr>
        <p:blipFill>
          <a:blip r:embed="rId4"/>
          <a:stretch>
            <a:fillRect/>
          </a:stretch>
        </p:blipFill>
        <p:spPr>
          <a:xfrm>
            <a:off x="544831" y="2005599"/>
            <a:ext cx="5324248" cy="1322584"/>
          </a:xfrm>
          <a:prstGeom prst="rect">
            <a:avLst/>
          </a:prstGeom>
        </p:spPr>
      </p:pic>
      <p:pic>
        <p:nvPicPr>
          <p:cNvPr id="11" name="Imagen 10">
            <a:extLst>
              <a:ext uri="{FF2B5EF4-FFF2-40B4-BE49-F238E27FC236}">
                <a16:creationId xmlns:a16="http://schemas.microsoft.com/office/drawing/2014/main" id="{E5C74F72-E7BF-7418-890C-64FC53A096DD}"/>
              </a:ext>
            </a:extLst>
          </p:cNvPr>
          <p:cNvPicPr>
            <a:picLocks noChangeAspect="1"/>
          </p:cNvPicPr>
          <p:nvPr/>
        </p:nvPicPr>
        <p:blipFill>
          <a:blip r:embed="rId5"/>
          <a:stretch>
            <a:fillRect/>
          </a:stretch>
        </p:blipFill>
        <p:spPr>
          <a:xfrm>
            <a:off x="362756" y="4313947"/>
            <a:ext cx="5924550" cy="2000250"/>
          </a:xfrm>
          <a:prstGeom prst="rect">
            <a:avLst/>
          </a:prstGeom>
        </p:spPr>
      </p:pic>
      <p:pic>
        <p:nvPicPr>
          <p:cNvPr id="13" name="Imagen 12">
            <a:extLst>
              <a:ext uri="{FF2B5EF4-FFF2-40B4-BE49-F238E27FC236}">
                <a16:creationId xmlns:a16="http://schemas.microsoft.com/office/drawing/2014/main" id="{3368258A-C8E9-D9C6-3814-375527AB2A5F}"/>
              </a:ext>
            </a:extLst>
          </p:cNvPr>
          <p:cNvPicPr>
            <a:picLocks noChangeAspect="1"/>
          </p:cNvPicPr>
          <p:nvPr/>
        </p:nvPicPr>
        <p:blipFill>
          <a:blip r:embed="rId6"/>
          <a:stretch>
            <a:fillRect/>
          </a:stretch>
        </p:blipFill>
        <p:spPr>
          <a:xfrm>
            <a:off x="6287306" y="3672695"/>
            <a:ext cx="5347431" cy="2641502"/>
          </a:xfrm>
          <a:prstGeom prst="rect">
            <a:avLst/>
          </a:prstGeom>
        </p:spPr>
      </p:pic>
    </p:spTree>
    <p:extLst>
      <p:ext uri="{BB962C8B-B14F-4D97-AF65-F5344CB8AC3E}">
        <p14:creationId xmlns:p14="http://schemas.microsoft.com/office/powerpoint/2010/main" val="33735241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5F2B5459-0010-30CD-83DB-D00BDE398BE6}"/>
              </a:ext>
            </a:extLst>
          </p:cNvPr>
          <p:cNvSpPr>
            <a:spLocks noGrp="1"/>
          </p:cNvSpPr>
          <p:nvPr>
            <p:ph idx="1"/>
          </p:nvPr>
        </p:nvSpPr>
        <p:spPr>
          <a:xfrm>
            <a:off x="616323" y="497541"/>
            <a:ext cx="10959353" cy="6091518"/>
          </a:xfrm>
        </p:spPr>
        <p:txBody>
          <a:bodyPr>
            <a:normAutofit fontScale="62500" lnSpcReduction="20000"/>
          </a:bodyPr>
          <a:lstStyle/>
          <a:p>
            <a:pPr marL="0" indent="0" algn="l">
              <a:buNone/>
            </a:pPr>
            <a:r>
              <a:rPr lang="es-MX" b="1" i="0" dirty="0">
                <a:solidFill>
                  <a:srgbClr val="1F1F1F"/>
                </a:solidFill>
                <a:effectLst/>
                <a:latin typeface="var(--cds-font-family-source-sans-pro)"/>
              </a:rPr>
              <a:t>Corregir los problemas más comunes</a:t>
            </a:r>
          </a:p>
          <a:p>
            <a:pPr marL="0" indent="0" algn="l">
              <a:buNone/>
            </a:pPr>
            <a:r>
              <a:rPr lang="es-MX" b="0" i="0" dirty="0">
                <a:solidFill>
                  <a:srgbClr val="1F1F1F"/>
                </a:solidFill>
                <a:effectLst/>
                <a:latin typeface="var(--cds-font-family-source-sans-pro)"/>
              </a:rPr>
              <a:t>Asegúrate de haber identificado y corregido los problemas más comunes, que incluyen:</a:t>
            </a:r>
          </a:p>
          <a:p>
            <a:pPr marL="0" indent="0" algn="l">
              <a:buNone/>
            </a:pPr>
            <a:endParaRPr lang="es-MX" b="0" i="0" dirty="0">
              <a:solidFill>
                <a:srgbClr val="1F1F1F"/>
              </a:solidFill>
              <a:effectLst/>
              <a:latin typeface="var(--cds-font-family-source-sans-pro)"/>
            </a:endParaRPr>
          </a:p>
          <a:p>
            <a:pPr algn="l">
              <a:buFont typeface="Arial" panose="020B0604020202020204" pitchFamily="34" charset="0"/>
              <a:buChar char="•"/>
            </a:pPr>
            <a:r>
              <a:rPr lang="es-MX" b="1" i="0" dirty="0">
                <a:solidFill>
                  <a:srgbClr val="1F1F1F"/>
                </a:solidFill>
                <a:effectLst/>
                <a:latin typeface="unset"/>
              </a:rPr>
              <a:t>Fuentes de errores:</a:t>
            </a:r>
            <a:r>
              <a:rPr lang="es-MX" b="0" i="0" dirty="0">
                <a:solidFill>
                  <a:srgbClr val="1F1F1F"/>
                </a:solidFill>
                <a:effectLst/>
                <a:latin typeface="var(--cds-font-family-source-sans-pro)"/>
              </a:rPr>
              <a:t> ¿Utilizaste las herramientas y las funciones correctas para encontrar la fuente de los errores en tu conjunto de datos?</a:t>
            </a:r>
          </a:p>
          <a:p>
            <a:pPr algn="l">
              <a:buFont typeface="Arial" panose="020B0604020202020204" pitchFamily="34" charset="0"/>
              <a:buChar char="•"/>
            </a:pPr>
            <a:r>
              <a:rPr lang="es-MX" b="1" i="0" dirty="0">
                <a:solidFill>
                  <a:srgbClr val="1F1F1F"/>
                </a:solidFill>
                <a:effectLst/>
                <a:latin typeface="unset"/>
              </a:rPr>
              <a:t>Datos nulos:</a:t>
            </a:r>
            <a:r>
              <a:rPr lang="es-MX" b="0" i="0" dirty="0">
                <a:solidFill>
                  <a:srgbClr val="1F1F1F"/>
                </a:solidFill>
                <a:effectLst/>
                <a:latin typeface="var(--cds-font-family-source-sans-pro)"/>
              </a:rPr>
              <a:t> ¿Buscaste DATOS NULOS utilizando el formato condicional y los filtros?</a:t>
            </a:r>
          </a:p>
          <a:p>
            <a:pPr algn="l">
              <a:buFont typeface="Arial" panose="020B0604020202020204" pitchFamily="34" charset="0"/>
              <a:buChar char="•"/>
            </a:pPr>
            <a:r>
              <a:rPr lang="es-MX" b="1" i="0" dirty="0">
                <a:solidFill>
                  <a:srgbClr val="1F1F1F"/>
                </a:solidFill>
                <a:effectLst/>
                <a:latin typeface="unset"/>
              </a:rPr>
              <a:t>Palabras mal escritas:</a:t>
            </a:r>
            <a:r>
              <a:rPr lang="es-MX" b="0" i="0" dirty="0">
                <a:solidFill>
                  <a:srgbClr val="1F1F1F"/>
                </a:solidFill>
                <a:effectLst/>
                <a:latin typeface="var(--cds-font-family-source-sans-pro)"/>
              </a:rPr>
              <a:t> ¿Localizaste todas las palabras mal escritas?</a:t>
            </a:r>
          </a:p>
          <a:p>
            <a:pPr algn="l">
              <a:buFont typeface="Arial" panose="020B0604020202020204" pitchFamily="34" charset="0"/>
              <a:buChar char="•"/>
            </a:pPr>
            <a:r>
              <a:rPr lang="es-MX" b="1" i="0" dirty="0">
                <a:solidFill>
                  <a:srgbClr val="1F1F1F"/>
                </a:solidFill>
                <a:effectLst/>
                <a:latin typeface="unset"/>
              </a:rPr>
              <a:t>Números mal escritos:</a:t>
            </a:r>
            <a:r>
              <a:rPr lang="es-MX" b="0" i="0" dirty="0">
                <a:solidFill>
                  <a:srgbClr val="1F1F1F"/>
                </a:solidFill>
                <a:effectLst/>
                <a:latin typeface="var(--cds-font-family-source-sans-pro)"/>
              </a:rPr>
              <a:t> ¿Revisaste dos veces que tus datos numéricos hayan sido ingresados correctamente?</a:t>
            </a:r>
          </a:p>
          <a:p>
            <a:pPr algn="l">
              <a:buFont typeface="Arial" panose="020B0604020202020204" pitchFamily="34" charset="0"/>
              <a:buChar char="•"/>
            </a:pPr>
            <a:r>
              <a:rPr lang="es-MX" b="1" i="0" dirty="0">
                <a:solidFill>
                  <a:srgbClr val="1F1F1F"/>
                </a:solidFill>
                <a:effectLst/>
                <a:latin typeface="unset"/>
              </a:rPr>
              <a:t>Espacios y caracteres extra:</a:t>
            </a:r>
            <a:r>
              <a:rPr lang="es-MX" b="0" i="0" dirty="0">
                <a:solidFill>
                  <a:srgbClr val="1F1F1F"/>
                </a:solidFill>
                <a:effectLst/>
                <a:latin typeface="var(--cds-font-family-source-sans-pro)"/>
              </a:rPr>
              <a:t> ¿Eliminaste los espacios y caracteres extra utilizando la función </a:t>
            </a:r>
            <a:r>
              <a:rPr lang="es-MX" b="1" i="0" dirty="0">
                <a:solidFill>
                  <a:srgbClr val="1F1F1F"/>
                </a:solidFill>
                <a:effectLst/>
                <a:latin typeface="unset"/>
              </a:rPr>
              <a:t>TRIM</a:t>
            </a:r>
            <a:r>
              <a:rPr lang="es-MX" b="0" i="0" dirty="0">
                <a:solidFill>
                  <a:srgbClr val="1F1F1F"/>
                </a:solidFill>
                <a:effectLst/>
                <a:latin typeface="var(--cds-font-family-source-sans-pro)"/>
              </a:rPr>
              <a:t>?</a:t>
            </a:r>
          </a:p>
          <a:p>
            <a:pPr algn="l">
              <a:buFont typeface="Arial" panose="020B0604020202020204" pitchFamily="34" charset="0"/>
              <a:buChar char="•"/>
            </a:pPr>
            <a:r>
              <a:rPr lang="es-MX" b="1" i="0" dirty="0">
                <a:solidFill>
                  <a:srgbClr val="1F1F1F"/>
                </a:solidFill>
                <a:effectLst/>
                <a:latin typeface="unset"/>
              </a:rPr>
              <a:t>Duplicados:</a:t>
            </a:r>
            <a:r>
              <a:rPr lang="es-MX" b="0" i="0" dirty="0">
                <a:solidFill>
                  <a:srgbClr val="1F1F1F"/>
                </a:solidFill>
                <a:effectLst/>
                <a:latin typeface="var(--cds-font-family-source-sans-pro)"/>
              </a:rPr>
              <a:t> ¿Eliminaste los duplicados en las hojas de cálculo utilizando la función </a:t>
            </a:r>
            <a:r>
              <a:rPr lang="es-MX" b="1" i="0" dirty="0">
                <a:solidFill>
                  <a:srgbClr val="1F1F1F"/>
                </a:solidFill>
                <a:effectLst/>
                <a:latin typeface="unset"/>
              </a:rPr>
              <a:t>Quitar duplicados</a:t>
            </a:r>
            <a:r>
              <a:rPr lang="es-MX" b="0" i="0" dirty="0">
                <a:solidFill>
                  <a:srgbClr val="1F1F1F"/>
                </a:solidFill>
                <a:effectLst/>
                <a:latin typeface="var(--cds-font-family-source-sans-pro)"/>
              </a:rPr>
              <a:t> o </a:t>
            </a:r>
            <a:r>
              <a:rPr lang="es-MX" b="1" i="0" dirty="0">
                <a:solidFill>
                  <a:srgbClr val="1F1F1F"/>
                </a:solidFill>
                <a:effectLst/>
                <a:latin typeface="unset"/>
              </a:rPr>
              <a:t>DISTINCT </a:t>
            </a:r>
            <a:r>
              <a:rPr lang="es-MX" b="0" i="0" dirty="0">
                <a:solidFill>
                  <a:srgbClr val="1F1F1F"/>
                </a:solidFill>
                <a:effectLst/>
                <a:latin typeface="var(--cds-font-family-source-sans-pro)"/>
              </a:rPr>
              <a:t>en SQL?</a:t>
            </a:r>
          </a:p>
          <a:p>
            <a:pPr algn="l">
              <a:buFont typeface="Arial" panose="020B0604020202020204" pitchFamily="34" charset="0"/>
              <a:buChar char="•"/>
            </a:pPr>
            <a:r>
              <a:rPr lang="es-MX" b="1" i="0" dirty="0">
                <a:solidFill>
                  <a:srgbClr val="1F1F1F"/>
                </a:solidFill>
                <a:effectLst/>
                <a:latin typeface="unset"/>
              </a:rPr>
              <a:t>Error de coincidencia de tipos de datos:</a:t>
            </a:r>
            <a:r>
              <a:rPr lang="es-MX" b="0" i="0" dirty="0">
                <a:solidFill>
                  <a:srgbClr val="1F1F1F"/>
                </a:solidFill>
                <a:effectLst/>
                <a:latin typeface="var(--cds-font-family-source-sans-pro)"/>
              </a:rPr>
              <a:t> ¿Revisaste que los datos numéricos, las fechas y las cadenas de datos tengan el tipo correcto?</a:t>
            </a:r>
          </a:p>
          <a:p>
            <a:pPr algn="l">
              <a:buFont typeface="Arial" panose="020B0604020202020204" pitchFamily="34" charset="0"/>
              <a:buChar char="•"/>
            </a:pPr>
            <a:r>
              <a:rPr lang="es-MX" b="1" i="0" dirty="0">
                <a:solidFill>
                  <a:srgbClr val="1F1F1F"/>
                </a:solidFill>
                <a:effectLst/>
                <a:latin typeface="unset"/>
              </a:rPr>
              <a:t>Cadenas desordenadas (incoherentes):</a:t>
            </a:r>
            <a:r>
              <a:rPr lang="es-MX" b="0" i="0" dirty="0">
                <a:solidFill>
                  <a:srgbClr val="1F1F1F"/>
                </a:solidFill>
                <a:effectLst/>
                <a:latin typeface="var(--cds-font-family-source-sans-pro)"/>
              </a:rPr>
              <a:t> ¿Te aseguraste de que todas tus cadenas sean coherentes y significativas?</a:t>
            </a:r>
          </a:p>
          <a:p>
            <a:pPr algn="l">
              <a:buFont typeface="Arial" panose="020B0604020202020204" pitchFamily="34" charset="0"/>
              <a:buChar char="•"/>
            </a:pPr>
            <a:r>
              <a:rPr lang="es-MX" b="1" i="0" dirty="0">
                <a:solidFill>
                  <a:srgbClr val="1F1F1F"/>
                </a:solidFill>
                <a:effectLst/>
                <a:latin typeface="unset"/>
              </a:rPr>
              <a:t>Formatos de fecha desordenados (incoherentes):</a:t>
            </a:r>
            <a:r>
              <a:rPr lang="es-MX" b="0" i="0" dirty="0">
                <a:solidFill>
                  <a:srgbClr val="1F1F1F"/>
                </a:solidFill>
                <a:effectLst/>
                <a:latin typeface="var(--cds-font-family-source-sans-pro)"/>
              </a:rPr>
              <a:t> ¿Diste formato a las fechas de forma uniforme en todo el conjunto de datos?</a:t>
            </a:r>
          </a:p>
          <a:p>
            <a:pPr algn="l">
              <a:buFont typeface="Arial" panose="020B0604020202020204" pitchFamily="34" charset="0"/>
              <a:buChar char="•"/>
            </a:pPr>
            <a:r>
              <a:rPr lang="es-MX" b="1" i="0" dirty="0">
                <a:solidFill>
                  <a:srgbClr val="1F1F1F"/>
                </a:solidFill>
                <a:effectLst/>
                <a:latin typeface="unset"/>
              </a:rPr>
              <a:t>Etiquetas engañosas de variables (columnas):</a:t>
            </a:r>
            <a:r>
              <a:rPr lang="es-MX" b="0" i="0" dirty="0">
                <a:solidFill>
                  <a:srgbClr val="1F1F1F"/>
                </a:solidFill>
                <a:effectLst/>
                <a:latin typeface="var(--cds-font-family-source-sans-pro)"/>
              </a:rPr>
              <a:t> ¿Asignaste nombres significativos a tus columnas?</a:t>
            </a:r>
          </a:p>
          <a:p>
            <a:pPr algn="l">
              <a:buFont typeface="Arial" panose="020B0604020202020204" pitchFamily="34" charset="0"/>
              <a:buChar char="•"/>
            </a:pPr>
            <a:r>
              <a:rPr lang="es-MX" b="1" i="0" dirty="0">
                <a:solidFill>
                  <a:srgbClr val="1F1F1F"/>
                </a:solidFill>
                <a:effectLst/>
                <a:latin typeface="unset"/>
              </a:rPr>
              <a:t>Datos truncados: </a:t>
            </a:r>
            <a:r>
              <a:rPr lang="es-MX" b="0" i="0" dirty="0">
                <a:solidFill>
                  <a:srgbClr val="1F1F1F"/>
                </a:solidFill>
                <a:effectLst/>
                <a:latin typeface="var(--cds-font-family-source-sans-pro)"/>
              </a:rPr>
              <a:t>¿Comprobaste si había datos truncados o faltantes que debieran ser corregidos?</a:t>
            </a:r>
          </a:p>
          <a:p>
            <a:pPr algn="l">
              <a:buFont typeface="Arial" panose="020B0604020202020204" pitchFamily="34" charset="0"/>
              <a:buChar char="•"/>
            </a:pPr>
            <a:r>
              <a:rPr lang="es-MX" b="1" i="0" dirty="0">
                <a:solidFill>
                  <a:srgbClr val="1F1F1F"/>
                </a:solidFill>
                <a:effectLst/>
                <a:latin typeface="unset"/>
              </a:rPr>
              <a:t>Lógica de negocios:</a:t>
            </a:r>
            <a:r>
              <a:rPr lang="es-MX" b="0" i="0" dirty="0">
                <a:solidFill>
                  <a:srgbClr val="1F1F1F"/>
                </a:solidFill>
                <a:effectLst/>
                <a:latin typeface="var(--cds-font-family-source-sans-pro)"/>
              </a:rPr>
              <a:t> ¿Comprobaste si los datos tienen sentido dados tus conocimientos del negocio? </a:t>
            </a:r>
          </a:p>
          <a:p>
            <a:endParaRPr lang="es-MX" dirty="0"/>
          </a:p>
        </p:txBody>
      </p:sp>
    </p:spTree>
    <p:extLst>
      <p:ext uri="{BB962C8B-B14F-4D97-AF65-F5344CB8AC3E}">
        <p14:creationId xmlns:p14="http://schemas.microsoft.com/office/powerpoint/2010/main" val="42188136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16928DB7-7A75-27E3-2DAE-2FC7E2F3BBB1}"/>
              </a:ext>
            </a:extLst>
          </p:cNvPr>
          <p:cNvSpPr>
            <a:spLocks noGrp="1"/>
          </p:cNvSpPr>
          <p:nvPr>
            <p:ph idx="1"/>
          </p:nvPr>
        </p:nvSpPr>
        <p:spPr>
          <a:xfrm>
            <a:off x="838200" y="978460"/>
            <a:ext cx="10515600" cy="4351338"/>
          </a:xfrm>
        </p:spPr>
        <p:txBody>
          <a:bodyPr>
            <a:normAutofit lnSpcReduction="10000"/>
          </a:bodyPr>
          <a:lstStyle/>
          <a:p>
            <a:pPr marL="0" indent="0" algn="l">
              <a:buNone/>
            </a:pPr>
            <a:r>
              <a:rPr lang="es-MX" b="1" i="0" dirty="0">
                <a:solidFill>
                  <a:srgbClr val="1F1F1F"/>
                </a:solidFill>
                <a:effectLst/>
                <a:latin typeface="var(--cds-font-family-source-sans-pro)"/>
              </a:rPr>
              <a:t>Repasa el objetivo de tu proyecto</a:t>
            </a:r>
          </a:p>
          <a:p>
            <a:pPr algn="l"/>
            <a:r>
              <a:rPr lang="es-MX" b="0" i="0" dirty="0">
                <a:solidFill>
                  <a:srgbClr val="1F1F1F"/>
                </a:solidFill>
                <a:effectLst/>
                <a:latin typeface="var(--cds-font-family-source-sans-pro)"/>
              </a:rPr>
              <a:t>Cuando hayas terminado estas tareas de limpieza de datos, sería una buena idea revisar el objetivo de tu proyecto y confirmar que tus datos todavía están alineados con ese objetivo. Este es un proceso continuo que realizarás durante todo tu proyecto; pero hay tres pasos que puedes tener en cuenta mientras piensas en esto: </a:t>
            </a:r>
          </a:p>
          <a:p>
            <a:pPr algn="l">
              <a:buFont typeface="Arial" panose="020B0604020202020204" pitchFamily="34" charset="0"/>
              <a:buChar char="•"/>
            </a:pPr>
            <a:r>
              <a:rPr lang="es-MX" b="0" i="0" dirty="0">
                <a:solidFill>
                  <a:srgbClr val="1F1F1F"/>
                </a:solidFill>
                <a:effectLst/>
                <a:latin typeface="var(--cds-font-family-source-sans-pro)"/>
              </a:rPr>
              <a:t>Confirmar el problema del negocio </a:t>
            </a:r>
          </a:p>
          <a:p>
            <a:pPr algn="l">
              <a:buFont typeface="Arial" panose="020B0604020202020204" pitchFamily="34" charset="0"/>
              <a:buChar char="•"/>
            </a:pPr>
            <a:r>
              <a:rPr lang="es-MX" b="0" i="0" dirty="0">
                <a:solidFill>
                  <a:srgbClr val="1F1F1F"/>
                </a:solidFill>
                <a:effectLst/>
                <a:latin typeface="var(--cds-font-family-source-sans-pro)"/>
              </a:rPr>
              <a:t>Confirmar el objetivo del proyecto</a:t>
            </a:r>
          </a:p>
          <a:p>
            <a:pPr algn="l">
              <a:buFont typeface="Arial" panose="020B0604020202020204" pitchFamily="34" charset="0"/>
              <a:buChar char="•"/>
            </a:pPr>
            <a:r>
              <a:rPr lang="es-MX" b="0" i="0" dirty="0">
                <a:solidFill>
                  <a:srgbClr val="1F1F1F"/>
                </a:solidFill>
                <a:effectLst/>
                <a:latin typeface="var(--cds-font-family-source-sans-pro)"/>
              </a:rPr>
              <a:t>Verificar que los datos pueden resolver el problema y que están alineados con el objetivo </a:t>
            </a:r>
          </a:p>
          <a:p>
            <a:endParaRPr lang="es-MX" dirty="0"/>
          </a:p>
        </p:txBody>
      </p:sp>
    </p:spTree>
    <p:extLst>
      <p:ext uri="{BB962C8B-B14F-4D97-AF65-F5344CB8AC3E}">
        <p14:creationId xmlns:p14="http://schemas.microsoft.com/office/powerpoint/2010/main" val="37796597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2630CD8-3B26-E0B6-4ED8-7EE4F14E92AC}"/>
              </a:ext>
            </a:extLst>
          </p:cNvPr>
          <p:cNvSpPr>
            <a:spLocks noGrp="1"/>
          </p:cNvSpPr>
          <p:nvPr>
            <p:ph type="title"/>
          </p:nvPr>
        </p:nvSpPr>
        <p:spPr/>
        <p:txBody>
          <a:bodyPr/>
          <a:lstStyle/>
          <a:p>
            <a:endParaRPr lang="es-MX"/>
          </a:p>
        </p:txBody>
      </p:sp>
      <p:sp>
        <p:nvSpPr>
          <p:cNvPr id="3" name="Marcador de contenido 2">
            <a:extLst>
              <a:ext uri="{FF2B5EF4-FFF2-40B4-BE49-F238E27FC236}">
                <a16:creationId xmlns:a16="http://schemas.microsoft.com/office/drawing/2014/main" id="{F29024BB-DBFA-227A-731D-141A9D0E67F6}"/>
              </a:ext>
            </a:extLst>
          </p:cNvPr>
          <p:cNvSpPr>
            <a:spLocks noGrp="1"/>
          </p:cNvSpPr>
          <p:nvPr>
            <p:ph idx="1"/>
          </p:nvPr>
        </p:nvSpPr>
        <p:spPr/>
        <p:txBody>
          <a:bodyPr/>
          <a:lstStyle/>
          <a:p>
            <a:endParaRPr lang="es-MX"/>
          </a:p>
        </p:txBody>
      </p:sp>
    </p:spTree>
    <p:extLst>
      <p:ext uri="{BB962C8B-B14F-4D97-AF65-F5344CB8AC3E}">
        <p14:creationId xmlns:p14="http://schemas.microsoft.com/office/powerpoint/2010/main" val="27719255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a:extLst>
              <a:ext uri="{FF2B5EF4-FFF2-40B4-BE49-F238E27FC236}">
                <a16:creationId xmlns:a16="http://schemas.microsoft.com/office/drawing/2014/main" id="{E5500AD4-444C-3F61-26AF-FEA636DCB05E}"/>
              </a:ext>
            </a:extLst>
          </p:cNvPr>
          <p:cNvSpPr>
            <a:spLocks noGrp="1"/>
          </p:cNvSpPr>
          <p:nvPr>
            <p:ph type="subTitle" idx="1"/>
          </p:nvPr>
        </p:nvSpPr>
        <p:spPr>
          <a:xfrm>
            <a:off x="1295400" y="3575144"/>
            <a:ext cx="4231341" cy="1534738"/>
          </a:xfrm>
        </p:spPr>
        <p:txBody>
          <a:bodyPr>
            <a:normAutofit/>
          </a:bodyPr>
          <a:lstStyle/>
          <a:p>
            <a:r>
              <a:rPr lang="es-MX" sz="5400" b="1" dirty="0">
                <a:solidFill>
                  <a:srgbClr val="FF0000"/>
                </a:solidFill>
              </a:rPr>
              <a:t>SEMANA 3</a:t>
            </a:r>
          </a:p>
        </p:txBody>
      </p:sp>
    </p:spTree>
    <p:extLst>
      <p:ext uri="{BB962C8B-B14F-4D97-AF65-F5344CB8AC3E}">
        <p14:creationId xmlns:p14="http://schemas.microsoft.com/office/powerpoint/2010/main" val="880077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237A6832-69E4-690E-13D9-4BC6B166D3BC}"/>
              </a:ext>
            </a:extLst>
          </p:cNvPr>
          <p:cNvPicPr>
            <a:picLocks noChangeAspect="1"/>
          </p:cNvPicPr>
          <p:nvPr/>
        </p:nvPicPr>
        <p:blipFill>
          <a:blip r:embed="rId2"/>
          <a:stretch>
            <a:fillRect/>
          </a:stretch>
        </p:blipFill>
        <p:spPr>
          <a:xfrm>
            <a:off x="361950" y="540403"/>
            <a:ext cx="5734050" cy="828675"/>
          </a:xfrm>
          <a:prstGeom prst="rect">
            <a:avLst/>
          </a:prstGeom>
        </p:spPr>
      </p:pic>
      <p:pic>
        <p:nvPicPr>
          <p:cNvPr id="7" name="Imagen 6">
            <a:extLst>
              <a:ext uri="{FF2B5EF4-FFF2-40B4-BE49-F238E27FC236}">
                <a16:creationId xmlns:a16="http://schemas.microsoft.com/office/drawing/2014/main" id="{5BF34B66-4BA7-B580-D146-6A7F37530BB3}"/>
              </a:ext>
            </a:extLst>
          </p:cNvPr>
          <p:cNvPicPr>
            <a:picLocks noChangeAspect="1"/>
          </p:cNvPicPr>
          <p:nvPr/>
        </p:nvPicPr>
        <p:blipFill>
          <a:blip r:embed="rId3"/>
          <a:stretch>
            <a:fillRect/>
          </a:stretch>
        </p:blipFill>
        <p:spPr>
          <a:xfrm>
            <a:off x="7751669" y="287990"/>
            <a:ext cx="2228850" cy="666750"/>
          </a:xfrm>
          <a:prstGeom prst="rect">
            <a:avLst/>
          </a:prstGeom>
        </p:spPr>
      </p:pic>
      <p:pic>
        <p:nvPicPr>
          <p:cNvPr id="9" name="Imagen 8">
            <a:extLst>
              <a:ext uri="{FF2B5EF4-FFF2-40B4-BE49-F238E27FC236}">
                <a16:creationId xmlns:a16="http://schemas.microsoft.com/office/drawing/2014/main" id="{2E4EB0F9-9E34-6376-9C59-A1D5D4DC5D8B}"/>
              </a:ext>
            </a:extLst>
          </p:cNvPr>
          <p:cNvPicPr>
            <a:picLocks noChangeAspect="1"/>
          </p:cNvPicPr>
          <p:nvPr/>
        </p:nvPicPr>
        <p:blipFill>
          <a:blip r:embed="rId4"/>
          <a:stretch>
            <a:fillRect/>
          </a:stretch>
        </p:blipFill>
        <p:spPr>
          <a:xfrm>
            <a:off x="7130303" y="1534645"/>
            <a:ext cx="3471582" cy="448911"/>
          </a:xfrm>
          <a:prstGeom prst="rect">
            <a:avLst/>
          </a:prstGeom>
        </p:spPr>
      </p:pic>
      <p:pic>
        <p:nvPicPr>
          <p:cNvPr id="11" name="Imagen 10">
            <a:extLst>
              <a:ext uri="{FF2B5EF4-FFF2-40B4-BE49-F238E27FC236}">
                <a16:creationId xmlns:a16="http://schemas.microsoft.com/office/drawing/2014/main" id="{6CB5ACC3-6946-11E4-488D-F99562D08B1B}"/>
              </a:ext>
            </a:extLst>
          </p:cNvPr>
          <p:cNvPicPr>
            <a:picLocks noChangeAspect="1"/>
          </p:cNvPicPr>
          <p:nvPr/>
        </p:nvPicPr>
        <p:blipFill>
          <a:blip r:embed="rId5"/>
          <a:stretch>
            <a:fillRect/>
          </a:stretch>
        </p:blipFill>
        <p:spPr>
          <a:xfrm>
            <a:off x="6201614" y="2330263"/>
            <a:ext cx="5705475" cy="1390650"/>
          </a:xfrm>
          <a:prstGeom prst="rect">
            <a:avLst/>
          </a:prstGeom>
        </p:spPr>
      </p:pic>
      <p:pic>
        <p:nvPicPr>
          <p:cNvPr id="13" name="Imagen 12">
            <a:extLst>
              <a:ext uri="{FF2B5EF4-FFF2-40B4-BE49-F238E27FC236}">
                <a16:creationId xmlns:a16="http://schemas.microsoft.com/office/drawing/2014/main" id="{EB7AC99C-AE20-88EE-1B04-CD537C91E625}"/>
              </a:ext>
            </a:extLst>
          </p:cNvPr>
          <p:cNvPicPr>
            <a:picLocks noChangeAspect="1"/>
          </p:cNvPicPr>
          <p:nvPr/>
        </p:nvPicPr>
        <p:blipFill>
          <a:blip r:embed="rId6"/>
          <a:stretch>
            <a:fillRect/>
          </a:stretch>
        </p:blipFill>
        <p:spPr>
          <a:xfrm>
            <a:off x="7319963" y="4067620"/>
            <a:ext cx="1608827" cy="544721"/>
          </a:xfrm>
          <a:prstGeom prst="rect">
            <a:avLst/>
          </a:prstGeom>
        </p:spPr>
      </p:pic>
      <p:pic>
        <p:nvPicPr>
          <p:cNvPr id="15" name="Imagen 14">
            <a:extLst>
              <a:ext uri="{FF2B5EF4-FFF2-40B4-BE49-F238E27FC236}">
                <a16:creationId xmlns:a16="http://schemas.microsoft.com/office/drawing/2014/main" id="{41CB20D7-98C9-BE5A-8BCB-254AC471D8B1}"/>
              </a:ext>
            </a:extLst>
          </p:cNvPr>
          <p:cNvPicPr>
            <a:picLocks noChangeAspect="1"/>
          </p:cNvPicPr>
          <p:nvPr/>
        </p:nvPicPr>
        <p:blipFill>
          <a:blip r:embed="rId7"/>
          <a:stretch>
            <a:fillRect/>
          </a:stretch>
        </p:blipFill>
        <p:spPr>
          <a:xfrm>
            <a:off x="7804055" y="5109042"/>
            <a:ext cx="1104900" cy="428625"/>
          </a:xfrm>
          <a:prstGeom prst="rect">
            <a:avLst/>
          </a:prstGeom>
        </p:spPr>
      </p:pic>
      <p:pic>
        <p:nvPicPr>
          <p:cNvPr id="17" name="Imagen 16">
            <a:extLst>
              <a:ext uri="{FF2B5EF4-FFF2-40B4-BE49-F238E27FC236}">
                <a16:creationId xmlns:a16="http://schemas.microsoft.com/office/drawing/2014/main" id="{28C15E90-8D2E-502A-ECB7-4323463CE01B}"/>
              </a:ext>
            </a:extLst>
          </p:cNvPr>
          <p:cNvPicPr>
            <a:picLocks noChangeAspect="1"/>
          </p:cNvPicPr>
          <p:nvPr/>
        </p:nvPicPr>
        <p:blipFill>
          <a:blip r:embed="rId8"/>
          <a:stretch>
            <a:fillRect/>
          </a:stretch>
        </p:blipFill>
        <p:spPr>
          <a:xfrm>
            <a:off x="6511762" y="5909463"/>
            <a:ext cx="4255633" cy="544721"/>
          </a:xfrm>
          <a:prstGeom prst="rect">
            <a:avLst/>
          </a:prstGeom>
        </p:spPr>
      </p:pic>
      <p:pic>
        <p:nvPicPr>
          <p:cNvPr id="19" name="Imagen 18">
            <a:extLst>
              <a:ext uri="{FF2B5EF4-FFF2-40B4-BE49-F238E27FC236}">
                <a16:creationId xmlns:a16="http://schemas.microsoft.com/office/drawing/2014/main" id="{729271F6-FE0A-CF66-48C7-71EEC7ECA10A}"/>
              </a:ext>
            </a:extLst>
          </p:cNvPr>
          <p:cNvPicPr>
            <a:picLocks noChangeAspect="1"/>
          </p:cNvPicPr>
          <p:nvPr/>
        </p:nvPicPr>
        <p:blipFill>
          <a:blip r:embed="rId9"/>
          <a:stretch>
            <a:fillRect/>
          </a:stretch>
        </p:blipFill>
        <p:spPr>
          <a:xfrm>
            <a:off x="1307237" y="5909464"/>
            <a:ext cx="4357760" cy="544720"/>
          </a:xfrm>
          <a:prstGeom prst="rect">
            <a:avLst/>
          </a:prstGeom>
        </p:spPr>
      </p:pic>
      <p:sp>
        <p:nvSpPr>
          <p:cNvPr id="20" name="CuadroTexto 19">
            <a:extLst>
              <a:ext uri="{FF2B5EF4-FFF2-40B4-BE49-F238E27FC236}">
                <a16:creationId xmlns:a16="http://schemas.microsoft.com/office/drawing/2014/main" id="{DC516526-2529-2CC7-BC19-D773C6C505F5}"/>
              </a:ext>
            </a:extLst>
          </p:cNvPr>
          <p:cNvSpPr txBox="1"/>
          <p:nvPr/>
        </p:nvSpPr>
        <p:spPr>
          <a:xfrm>
            <a:off x="954506" y="2551837"/>
            <a:ext cx="4137646" cy="2246769"/>
          </a:xfrm>
          <a:prstGeom prst="rect">
            <a:avLst/>
          </a:prstGeom>
          <a:noFill/>
        </p:spPr>
        <p:txBody>
          <a:bodyPr wrap="square" rtlCol="0">
            <a:spAutoFit/>
          </a:bodyPr>
          <a:lstStyle/>
          <a:p>
            <a:r>
              <a:rPr lang="es-MX" sz="2000" b="0" i="0">
                <a:solidFill>
                  <a:schemeClr val="accent5">
                    <a:lumMod val="75000"/>
                  </a:schemeClr>
                </a:solidFill>
                <a:effectLst/>
                <a:latin typeface="Source Sans Pro" panose="020B0503030403020204" pitchFamily="34" charset="0"/>
              </a:rPr>
              <a:t>Como analista de datos, tendrás que manejar muchos datos, y SQL es una de las herramientas que pueden facilitarte mucho el trabajo. </a:t>
            </a:r>
            <a:r>
              <a:rPr lang="es-MX" sz="2000" b="0" i="0" dirty="0">
                <a:solidFill>
                  <a:schemeClr val="accent5">
                    <a:lumMod val="75000"/>
                  </a:schemeClr>
                </a:solidFill>
                <a:effectLst/>
                <a:latin typeface="Source Sans Pro" panose="020B0503030403020204" pitchFamily="34" charset="0"/>
              </a:rPr>
              <a:t>SQL es la principal forma en que los analistas de datos extraen datos de las bases de datos</a:t>
            </a:r>
            <a:endParaRPr lang="es-MX" sz="2000" dirty="0">
              <a:solidFill>
                <a:schemeClr val="accent5">
                  <a:lumMod val="75000"/>
                </a:schemeClr>
              </a:solidFill>
            </a:endParaRPr>
          </a:p>
        </p:txBody>
      </p:sp>
    </p:spTree>
    <p:extLst>
      <p:ext uri="{BB962C8B-B14F-4D97-AF65-F5344CB8AC3E}">
        <p14:creationId xmlns:p14="http://schemas.microsoft.com/office/powerpoint/2010/main" val="38411580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2279D8A-412E-F6BF-A4FA-5813EE334268}"/>
              </a:ext>
            </a:extLst>
          </p:cNvPr>
          <p:cNvSpPr>
            <a:spLocks noGrp="1"/>
          </p:cNvSpPr>
          <p:nvPr>
            <p:ph type="title"/>
          </p:nvPr>
        </p:nvSpPr>
        <p:spPr>
          <a:xfrm>
            <a:off x="838200" y="168179"/>
            <a:ext cx="10515600" cy="315912"/>
          </a:xfrm>
        </p:spPr>
        <p:txBody>
          <a:bodyPr>
            <a:normAutofit fontScale="90000"/>
          </a:bodyPr>
          <a:lstStyle/>
          <a:p>
            <a:r>
              <a:rPr lang="es-MX" sz="2800" b="1" i="0" dirty="0">
                <a:solidFill>
                  <a:srgbClr val="1F1F1F"/>
                </a:solidFill>
                <a:effectLst/>
                <a:latin typeface="var(--cds-font-family-source-sans-pro)"/>
              </a:rPr>
              <a:t>¿Funciones y fórmulas de las hojas de cálculo o consultas SQL?</a:t>
            </a:r>
            <a:endParaRPr lang="es-MX" sz="2800" dirty="0"/>
          </a:p>
        </p:txBody>
      </p:sp>
      <p:sp>
        <p:nvSpPr>
          <p:cNvPr id="3" name="Marcador de contenido 2">
            <a:extLst>
              <a:ext uri="{FF2B5EF4-FFF2-40B4-BE49-F238E27FC236}">
                <a16:creationId xmlns:a16="http://schemas.microsoft.com/office/drawing/2014/main" id="{DAAC9512-FB20-2088-B99F-167384CB1D8F}"/>
              </a:ext>
            </a:extLst>
          </p:cNvPr>
          <p:cNvSpPr>
            <a:spLocks noGrp="1"/>
          </p:cNvSpPr>
          <p:nvPr>
            <p:ph idx="1"/>
          </p:nvPr>
        </p:nvSpPr>
        <p:spPr>
          <a:xfrm>
            <a:off x="531159" y="774844"/>
            <a:ext cx="11129682" cy="4351338"/>
          </a:xfrm>
        </p:spPr>
        <p:txBody>
          <a:bodyPr/>
          <a:lstStyle/>
          <a:p>
            <a:r>
              <a:rPr lang="es-MX" b="0" i="0" dirty="0">
                <a:solidFill>
                  <a:srgbClr val="1F1F1F"/>
                </a:solidFill>
                <a:effectLst/>
                <a:latin typeface="Source Sans Pro" panose="020B0503030403020204" pitchFamily="34" charset="0"/>
              </a:rPr>
              <a:t>En primer lugar, hay que pensar en dónde residen los datos. Si se almacenan en una base de datos, entonces SQL es la mejor herramienta para el trabajo. Pero si se almacenan en una hoja de cálculo, entonces habrá que realizar el análisis en esa hoja de cálculo. </a:t>
            </a:r>
          </a:p>
          <a:p>
            <a:pPr marL="0" indent="0">
              <a:buNone/>
            </a:pPr>
            <a:endParaRPr lang="es-MX" dirty="0">
              <a:solidFill>
                <a:srgbClr val="1F1F1F"/>
              </a:solidFill>
              <a:latin typeface="Source Sans Pro" panose="020B0503030403020204" pitchFamily="34" charset="0"/>
            </a:endParaRPr>
          </a:p>
        </p:txBody>
      </p:sp>
      <p:pic>
        <p:nvPicPr>
          <p:cNvPr id="5" name="Imagen 4">
            <a:extLst>
              <a:ext uri="{FF2B5EF4-FFF2-40B4-BE49-F238E27FC236}">
                <a16:creationId xmlns:a16="http://schemas.microsoft.com/office/drawing/2014/main" id="{9306122D-A581-AD09-0AC4-495914C407C0}"/>
              </a:ext>
            </a:extLst>
          </p:cNvPr>
          <p:cNvPicPr>
            <a:picLocks noChangeAspect="1"/>
          </p:cNvPicPr>
          <p:nvPr/>
        </p:nvPicPr>
        <p:blipFill>
          <a:blip r:embed="rId2"/>
          <a:stretch>
            <a:fillRect/>
          </a:stretch>
        </p:blipFill>
        <p:spPr>
          <a:xfrm>
            <a:off x="306628" y="2621134"/>
            <a:ext cx="11578743" cy="4088297"/>
          </a:xfrm>
          <a:prstGeom prst="rect">
            <a:avLst/>
          </a:prstGeom>
        </p:spPr>
      </p:pic>
    </p:spTree>
    <p:extLst>
      <p:ext uri="{BB962C8B-B14F-4D97-AF65-F5344CB8AC3E}">
        <p14:creationId xmlns:p14="http://schemas.microsoft.com/office/powerpoint/2010/main" val="31395282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EBC83826-F550-3DA4-DAED-85A2A7A79401}"/>
              </a:ext>
            </a:extLst>
          </p:cNvPr>
          <p:cNvPicPr>
            <a:picLocks noChangeAspect="1"/>
          </p:cNvPicPr>
          <p:nvPr/>
        </p:nvPicPr>
        <p:blipFill>
          <a:blip r:embed="rId2"/>
          <a:stretch>
            <a:fillRect/>
          </a:stretch>
        </p:blipFill>
        <p:spPr>
          <a:xfrm>
            <a:off x="180974" y="0"/>
            <a:ext cx="5915025" cy="676275"/>
          </a:xfrm>
          <a:prstGeom prst="rect">
            <a:avLst/>
          </a:prstGeom>
        </p:spPr>
      </p:pic>
      <p:pic>
        <p:nvPicPr>
          <p:cNvPr id="7" name="Imagen 6">
            <a:extLst>
              <a:ext uri="{FF2B5EF4-FFF2-40B4-BE49-F238E27FC236}">
                <a16:creationId xmlns:a16="http://schemas.microsoft.com/office/drawing/2014/main" id="{6A8A9BFD-3C23-7AE3-0409-1D081D993826}"/>
              </a:ext>
            </a:extLst>
          </p:cNvPr>
          <p:cNvPicPr>
            <a:picLocks noChangeAspect="1"/>
          </p:cNvPicPr>
          <p:nvPr/>
        </p:nvPicPr>
        <p:blipFill rotWithShape="1">
          <a:blip r:embed="rId3"/>
          <a:srcRect l="14338" t="9785" r="13860" b="3702"/>
          <a:stretch/>
        </p:blipFill>
        <p:spPr>
          <a:xfrm>
            <a:off x="1718982" y="927847"/>
            <a:ext cx="8754035" cy="5930153"/>
          </a:xfrm>
          <a:prstGeom prst="rect">
            <a:avLst/>
          </a:prstGeom>
        </p:spPr>
      </p:pic>
    </p:spTree>
    <p:extLst>
      <p:ext uri="{BB962C8B-B14F-4D97-AF65-F5344CB8AC3E}">
        <p14:creationId xmlns:p14="http://schemas.microsoft.com/office/powerpoint/2010/main" val="31976550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ADA66E6-6EFF-580C-6A4D-9E2394C22024}"/>
              </a:ext>
            </a:extLst>
          </p:cNvPr>
          <p:cNvSpPr>
            <a:spLocks noGrp="1"/>
          </p:cNvSpPr>
          <p:nvPr>
            <p:ph type="title"/>
          </p:nvPr>
        </p:nvSpPr>
        <p:spPr>
          <a:xfrm>
            <a:off x="515470" y="354432"/>
            <a:ext cx="10515600" cy="662782"/>
          </a:xfrm>
        </p:spPr>
        <p:txBody>
          <a:bodyPr>
            <a:normAutofit fontScale="90000"/>
          </a:bodyPr>
          <a:lstStyle/>
          <a:p>
            <a:r>
              <a:rPr lang="es-MX" b="1" dirty="0">
                <a:effectLst/>
              </a:rPr>
              <a:t>Dialectos de SQL y sus usos</a:t>
            </a:r>
            <a:endParaRPr lang="es-MX" dirty="0"/>
          </a:p>
        </p:txBody>
      </p:sp>
      <p:sp>
        <p:nvSpPr>
          <p:cNvPr id="3" name="Marcador de contenido 2">
            <a:extLst>
              <a:ext uri="{FF2B5EF4-FFF2-40B4-BE49-F238E27FC236}">
                <a16:creationId xmlns:a16="http://schemas.microsoft.com/office/drawing/2014/main" id="{EE1AE817-04BF-2C5B-A607-535592C45F13}"/>
              </a:ext>
            </a:extLst>
          </p:cNvPr>
          <p:cNvSpPr>
            <a:spLocks noGrp="1"/>
          </p:cNvSpPr>
          <p:nvPr>
            <p:ph idx="1"/>
          </p:nvPr>
        </p:nvSpPr>
        <p:spPr>
          <a:xfrm>
            <a:off x="1028699" y="1462554"/>
            <a:ext cx="10134601" cy="4897904"/>
          </a:xfrm>
        </p:spPr>
        <p:txBody>
          <a:bodyPr>
            <a:normAutofit fontScale="92500" lnSpcReduction="20000"/>
          </a:bodyPr>
          <a:lstStyle/>
          <a:p>
            <a:pPr marL="0" indent="0" algn="l">
              <a:buNone/>
            </a:pPr>
            <a:r>
              <a:rPr lang="en-US" b="1" i="0" dirty="0">
                <a:solidFill>
                  <a:srgbClr val="000000"/>
                </a:solidFill>
                <a:effectLst/>
                <a:latin typeface="oxygen" panose="020F0502020204030204" pitchFamily="2" charset="0"/>
              </a:rPr>
              <a:t>SQL Is the Language for Talking to Databases</a:t>
            </a:r>
          </a:p>
          <a:p>
            <a:r>
              <a:rPr lang="en-US" b="0" i="0" dirty="0">
                <a:effectLst/>
                <a:latin typeface="Corbel" panose="020B0503020204020204" pitchFamily="34" charset="0"/>
              </a:rPr>
              <a:t>A </a:t>
            </a:r>
            <a:r>
              <a:rPr lang="en-US" b="1" i="0" u="none" strike="noStrike" dirty="0">
                <a:effectLst/>
                <a:latin typeface="Corbel" panose="020B0503020204020204" pitchFamily="34" charset="0"/>
                <a:hlinkClick r:id="rId2">
                  <a:extLst>
                    <a:ext uri="{A12FA001-AC4F-418D-AE19-62706E023703}">
                      <ahyp:hlinkClr xmlns:ahyp="http://schemas.microsoft.com/office/drawing/2018/hyperlinkcolor" val="tx"/>
                    </a:ext>
                  </a:extLst>
                </a:hlinkClick>
              </a:rPr>
              <a:t>database</a:t>
            </a:r>
            <a:r>
              <a:rPr lang="en-US" b="0" i="0" dirty="0">
                <a:effectLst/>
                <a:latin typeface="Corbel" panose="020B0503020204020204" pitchFamily="34" charset="0"/>
              </a:rPr>
              <a:t> is a computer program that can store and process large amounts of data. There are many different vendors of databases. PostgreSQL, MySQL, Oracle, and SQL Server are all database products by different vendors. </a:t>
            </a:r>
            <a:r>
              <a:rPr lang="en-US" b="1" i="0" dirty="0">
                <a:effectLst/>
                <a:latin typeface="Corbel" panose="020B0503020204020204" pitchFamily="34" charset="0"/>
              </a:rPr>
              <a:t>SQL</a:t>
            </a:r>
            <a:r>
              <a:rPr lang="en-US" b="0" i="0" dirty="0">
                <a:effectLst/>
                <a:latin typeface="Corbel" panose="020B0503020204020204" pitchFamily="34" charset="0"/>
              </a:rPr>
              <a:t> is the programming language used to talk to these </a:t>
            </a:r>
            <a:r>
              <a:rPr lang="en-US" b="0" i="0" u="none" strike="noStrike" dirty="0">
                <a:effectLst/>
                <a:latin typeface="Corbel" panose="020B0503020204020204" pitchFamily="34" charset="0"/>
                <a:hlinkClick r:id="rId3">
                  <a:extLst>
                    <a:ext uri="{A12FA001-AC4F-418D-AE19-62706E023703}">
                      <ahyp:hlinkClr xmlns:ahyp="http://schemas.microsoft.com/office/drawing/2018/hyperlinkcolor" val="tx"/>
                    </a:ext>
                  </a:extLst>
                </a:hlinkClick>
              </a:rPr>
              <a:t>databases</a:t>
            </a:r>
            <a:r>
              <a:rPr lang="en-US" b="0" i="0" dirty="0">
                <a:effectLst/>
                <a:latin typeface="Corbel" panose="020B0503020204020204" pitchFamily="34" charset="0"/>
              </a:rPr>
              <a:t>, and each database product has its own variant of SQL. We call these variants </a:t>
            </a:r>
            <a:r>
              <a:rPr lang="en-US" b="1" i="0" dirty="0">
                <a:effectLst/>
                <a:latin typeface="Corbel" panose="020B0503020204020204" pitchFamily="34" charset="0"/>
              </a:rPr>
              <a:t>SQL dialects</a:t>
            </a:r>
            <a:r>
              <a:rPr lang="en-US" b="0" i="0" dirty="0">
                <a:effectLst/>
                <a:latin typeface="Corbel" panose="020B0503020204020204" pitchFamily="34" charset="0"/>
              </a:rPr>
              <a:t>.</a:t>
            </a:r>
          </a:p>
          <a:p>
            <a:r>
              <a:rPr lang="en-US" b="0" i="0" dirty="0">
                <a:effectLst/>
                <a:latin typeface="Corbel" panose="020B0503020204020204" pitchFamily="34" charset="0"/>
              </a:rPr>
              <a:t>Are SQL dialects compatible? Learning SQL and its dialects is like learning English as a foreign language. If you learn “English,” you’ll be able to talk to everyone who speaks English, but maybe you won’t understand some idioms or regional accents.</a:t>
            </a:r>
          </a:p>
          <a:p>
            <a:r>
              <a:rPr lang="en-US" b="0" i="0" dirty="0">
                <a:effectLst/>
                <a:latin typeface="Corbel" panose="020B0503020204020204" pitchFamily="34" charset="0"/>
              </a:rPr>
              <a:t>If you learn “SQL,” you’ll be able to talk to most databases. If you learn a vendor-specific dialect of SQL, then some of its syntax or functions may not work in a different database.</a:t>
            </a:r>
            <a:endParaRPr lang="es-MX" dirty="0">
              <a:latin typeface="Corbel" panose="020B0503020204020204" pitchFamily="34" charset="0"/>
            </a:endParaRPr>
          </a:p>
        </p:txBody>
      </p:sp>
    </p:spTree>
    <p:extLst>
      <p:ext uri="{BB962C8B-B14F-4D97-AF65-F5344CB8AC3E}">
        <p14:creationId xmlns:p14="http://schemas.microsoft.com/office/powerpoint/2010/main" val="25746601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21404608-DEF1-B38B-2311-62C070D1955E}"/>
              </a:ext>
            </a:extLst>
          </p:cNvPr>
          <p:cNvSpPr>
            <a:spLocks noGrp="1"/>
          </p:cNvSpPr>
          <p:nvPr>
            <p:ph idx="1"/>
          </p:nvPr>
        </p:nvSpPr>
        <p:spPr>
          <a:xfrm>
            <a:off x="820271" y="618565"/>
            <a:ext cx="10533529" cy="5558398"/>
          </a:xfrm>
        </p:spPr>
        <p:txBody>
          <a:bodyPr>
            <a:normAutofit fontScale="85000" lnSpcReduction="20000"/>
          </a:bodyPr>
          <a:lstStyle/>
          <a:p>
            <a:pPr marL="0" indent="0" algn="l">
              <a:buNone/>
            </a:pPr>
            <a:r>
              <a:rPr lang="es-MX" b="0" i="0" dirty="0">
                <a:solidFill>
                  <a:srgbClr val="1F1F1F"/>
                </a:solidFill>
                <a:effectLst/>
                <a:latin typeface="var(--cds-font-family-source-sans-pro)"/>
              </a:rPr>
              <a:t>Como analista de datos júnior, es importante saber que existen ligeras diferencias entre los dialectos. Pero si dominas el SQL estándar, que es el dialecto con el que trabajarás en este programa, estarás preparado para utilizar SQL en cualquier base de datos. </a:t>
            </a:r>
          </a:p>
          <a:p>
            <a:pPr marL="0" indent="0" algn="l">
              <a:buNone/>
            </a:pPr>
            <a:r>
              <a:rPr lang="es-MX" b="1" i="0" dirty="0">
                <a:solidFill>
                  <a:srgbClr val="1F1F1F"/>
                </a:solidFill>
                <a:effectLst/>
                <a:latin typeface="var(--cds-font-family-source-sans-pro)"/>
              </a:rPr>
              <a:t>	Más información</a:t>
            </a:r>
          </a:p>
          <a:p>
            <a:pPr marL="0" indent="0" algn="l">
              <a:buNone/>
            </a:pPr>
            <a:r>
              <a:rPr lang="es-MX" b="0" i="0" dirty="0">
                <a:solidFill>
                  <a:srgbClr val="1F1F1F"/>
                </a:solidFill>
                <a:effectLst/>
                <a:latin typeface="var(--cds-font-family-source-sans-pro)"/>
              </a:rPr>
              <a:t>Puede que no necesites conocer todos los dialectos de SQL, pero es útil saber que existen. Si estás interesado en aprender más sobre los dialectos de SQL y cuándo se utilizan, puedes consultar estos recursos para obtener más información:</a:t>
            </a:r>
          </a:p>
          <a:p>
            <a:pPr algn="l">
              <a:buFont typeface="Arial" panose="020B0604020202020204" pitchFamily="34" charset="0"/>
              <a:buChar char="•"/>
            </a:pPr>
            <a:r>
              <a:rPr lang="es-MX" b="0" i="0" dirty="0">
                <a:solidFill>
                  <a:srgbClr val="1F1F1F"/>
                </a:solidFill>
                <a:effectLst/>
                <a:latin typeface="var(--cds-font-family-source-sans-pro)"/>
              </a:rPr>
              <a:t>El blog de </a:t>
            </a:r>
            <a:r>
              <a:rPr lang="es-MX" b="0" i="0" dirty="0" err="1">
                <a:solidFill>
                  <a:srgbClr val="1F1F1F"/>
                </a:solidFill>
                <a:effectLst/>
                <a:latin typeface="var(--cds-font-family-source-sans-pro)"/>
              </a:rPr>
              <a:t>LearnSQL</a:t>
            </a:r>
            <a:r>
              <a:rPr lang="es-MX" b="0" i="0" dirty="0">
                <a:solidFill>
                  <a:srgbClr val="1F1F1F"/>
                </a:solidFill>
                <a:effectLst/>
                <a:latin typeface="var(--cds-font-family-source-sans-pro)"/>
              </a:rPr>
              <a:t>, </a:t>
            </a:r>
            <a:r>
              <a:rPr lang="es-MX" b="1" i="0" u="sng" dirty="0">
                <a:solidFill>
                  <a:srgbClr val="1F1F1F"/>
                </a:solidFill>
                <a:effectLst/>
                <a:latin typeface="unset"/>
                <a:hlinkClick r:id="rId2"/>
              </a:rPr>
              <a:t>¿Qué es un dialecto SQL y cuál deberías aprender?</a:t>
            </a:r>
            <a:endParaRPr lang="es-MX" b="0" i="0" dirty="0">
              <a:solidFill>
                <a:srgbClr val="1F1F1F"/>
              </a:solidFill>
              <a:effectLst/>
              <a:latin typeface="var(--cds-font-family-source-sans-pro)"/>
            </a:endParaRPr>
          </a:p>
          <a:p>
            <a:pPr algn="l">
              <a:buFont typeface="Arial" panose="020B0604020202020204" pitchFamily="34" charset="0"/>
              <a:buChar char="•"/>
            </a:pPr>
            <a:r>
              <a:rPr lang="es-MX" b="0" i="0" dirty="0">
                <a:solidFill>
                  <a:srgbClr val="1F1F1F"/>
                </a:solidFill>
                <a:effectLst/>
                <a:latin typeface="var(--cds-font-family-source-sans-pro)"/>
              </a:rPr>
              <a:t>El artículo de Software </a:t>
            </a:r>
            <a:r>
              <a:rPr lang="es-MX" b="0" i="0" dirty="0" err="1">
                <a:solidFill>
                  <a:srgbClr val="1F1F1F"/>
                </a:solidFill>
                <a:effectLst/>
                <a:latin typeface="var(--cds-font-family-source-sans-pro)"/>
              </a:rPr>
              <a:t>Testing</a:t>
            </a:r>
            <a:r>
              <a:rPr lang="es-MX" b="0" i="0" dirty="0">
                <a:solidFill>
                  <a:srgbClr val="1F1F1F"/>
                </a:solidFill>
                <a:effectLst/>
                <a:latin typeface="var(--cds-font-family-source-sans-pro)"/>
              </a:rPr>
              <a:t> </a:t>
            </a:r>
            <a:r>
              <a:rPr lang="es-MX" b="0" i="0" dirty="0" err="1">
                <a:solidFill>
                  <a:srgbClr val="1F1F1F"/>
                </a:solidFill>
                <a:effectLst/>
                <a:latin typeface="var(--cds-font-family-source-sans-pro)"/>
              </a:rPr>
              <a:t>Help</a:t>
            </a:r>
            <a:r>
              <a:rPr lang="es-MX" b="0" i="0" dirty="0">
                <a:solidFill>
                  <a:srgbClr val="1F1F1F"/>
                </a:solidFill>
                <a:effectLst/>
                <a:latin typeface="var(--cds-font-family-source-sans-pro)"/>
              </a:rPr>
              <a:t>, </a:t>
            </a:r>
            <a:r>
              <a:rPr lang="es-MX" b="1" i="0" u="sng" dirty="0">
                <a:solidFill>
                  <a:srgbClr val="1F1F1F"/>
                </a:solidFill>
                <a:effectLst/>
                <a:latin typeface="unset"/>
                <a:hlinkClick r:id="rId3"/>
              </a:rPr>
              <a:t>Diferencias entre SQL Vs MySQL vs SQL Server</a:t>
            </a:r>
            <a:endParaRPr lang="es-MX" b="0" i="0" dirty="0">
              <a:solidFill>
                <a:srgbClr val="1F1F1F"/>
              </a:solidFill>
              <a:effectLst/>
              <a:latin typeface="var(--cds-font-family-source-sans-pro)"/>
            </a:endParaRPr>
          </a:p>
          <a:p>
            <a:pPr algn="l">
              <a:buFont typeface="Arial" panose="020B0604020202020204" pitchFamily="34" charset="0"/>
              <a:buChar char="•"/>
            </a:pPr>
            <a:r>
              <a:rPr lang="es-MX" b="0" i="0" dirty="0">
                <a:solidFill>
                  <a:srgbClr val="1F1F1F"/>
                </a:solidFill>
                <a:effectLst/>
                <a:latin typeface="var(--cds-font-family-source-sans-pro)"/>
              </a:rPr>
              <a:t>El blog de </a:t>
            </a:r>
            <a:r>
              <a:rPr lang="es-MX" b="0" i="0" dirty="0" err="1">
                <a:solidFill>
                  <a:srgbClr val="1F1F1F"/>
                </a:solidFill>
                <a:effectLst/>
                <a:latin typeface="var(--cds-font-family-source-sans-pro)"/>
              </a:rPr>
              <a:t>Datacamp</a:t>
            </a:r>
            <a:r>
              <a:rPr lang="es-MX" b="0" i="0" dirty="0">
                <a:solidFill>
                  <a:srgbClr val="1F1F1F"/>
                </a:solidFill>
                <a:effectLst/>
                <a:latin typeface="var(--cds-font-family-source-sans-pro)"/>
              </a:rPr>
              <a:t>, </a:t>
            </a:r>
            <a:r>
              <a:rPr lang="es-MX" b="1" i="0" u="sng" dirty="0">
                <a:solidFill>
                  <a:srgbClr val="1F1F1F"/>
                </a:solidFill>
                <a:effectLst/>
                <a:latin typeface="unset"/>
                <a:hlinkClick r:id="rId4"/>
              </a:rPr>
              <a:t>SQL Server, PostgreSQL, MySQL... ¿Cuál es la diferencia? ¿Por dónde </a:t>
            </a:r>
            <a:r>
              <a:rPr lang="es-MX" b="1" i="0" u="sng" dirty="0" err="1">
                <a:solidFill>
                  <a:srgbClr val="1F1F1F"/>
                </a:solidFill>
                <a:effectLst/>
                <a:latin typeface="unset"/>
                <a:hlinkClick r:id="rId4"/>
              </a:rPr>
              <a:t>empiezo?</a:t>
            </a:r>
            <a:r>
              <a:rPr lang="es-MX" b="0" i="0" dirty="0" err="1">
                <a:solidFill>
                  <a:srgbClr val="1F1F1F"/>
                </a:solidFill>
                <a:effectLst/>
                <a:latin typeface="var(--cds-font-family-source-sans-pro)"/>
              </a:rPr>
              <a:t>Nota</a:t>
            </a:r>
            <a:r>
              <a:rPr lang="es-MX" b="0" i="0" dirty="0">
                <a:solidFill>
                  <a:srgbClr val="1F1F1F"/>
                </a:solidFill>
                <a:effectLst/>
                <a:latin typeface="var(--cds-font-family-source-sans-pro)"/>
              </a:rPr>
              <a:t> que hay un error en este artículo del blog. En la tabla comparativa se indica incorrectamente que </a:t>
            </a:r>
            <a:r>
              <a:rPr lang="es-MX" b="0" i="0" dirty="0" err="1">
                <a:solidFill>
                  <a:srgbClr val="1F1F1F"/>
                </a:solidFill>
                <a:effectLst/>
                <a:latin typeface="var(--cds-font-family-source-sans-pro)"/>
              </a:rPr>
              <a:t>SQlite</a:t>
            </a:r>
            <a:r>
              <a:rPr lang="es-MX" b="0" i="0" dirty="0">
                <a:solidFill>
                  <a:srgbClr val="1F1F1F"/>
                </a:solidFill>
                <a:effectLst/>
                <a:latin typeface="var(--cds-font-family-source-sans-pro)"/>
              </a:rPr>
              <a:t> utiliza subconsultas en lugar de funciones de ventana. Consulta la documentación de las </a:t>
            </a:r>
            <a:r>
              <a:rPr lang="es-MX" b="1" i="0" u="sng" dirty="0">
                <a:solidFill>
                  <a:srgbClr val="1F1F1F"/>
                </a:solidFill>
                <a:effectLst/>
                <a:latin typeface="unset"/>
                <a:hlinkClick r:id="rId5"/>
              </a:rPr>
              <a:t>funciones de ventana de SQLite</a:t>
            </a:r>
            <a:r>
              <a:rPr lang="es-MX" b="0" i="0" dirty="0">
                <a:solidFill>
                  <a:srgbClr val="1F1F1F"/>
                </a:solidFill>
                <a:effectLst/>
                <a:latin typeface="var(--cds-font-family-source-sans-pro)"/>
              </a:rPr>
              <a:t> para una aclaración adecuada.</a:t>
            </a:r>
          </a:p>
          <a:p>
            <a:pPr algn="l">
              <a:buFont typeface="Arial" panose="020B0604020202020204" pitchFamily="34" charset="0"/>
              <a:buChar char="•"/>
            </a:pPr>
            <a:r>
              <a:rPr lang="es-MX" b="0" i="0" dirty="0">
                <a:solidFill>
                  <a:srgbClr val="1F1F1F"/>
                </a:solidFill>
                <a:effectLst/>
                <a:latin typeface="var(--cds-font-family-source-sans-pro)"/>
              </a:rPr>
              <a:t>El tutorial de SQL Tutorial, </a:t>
            </a:r>
            <a:r>
              <a:rPr lang="es-MX" b="1" i="0" u="sng" dirty="0">
                <a:solidFill>
                  <a:srgbClr val="1F1F1F"/>
                </a:solidFill>
                <a:effectLst/>
                <a:latin typeface="unset"/>
                <a:hlinkClick r:id="rId6"/>
              </a:rPr>
              <a:t>¿Qué es SQL?</a:t>
            </a:r>
            <a:endParaRPr lang="es-MX" b="0" i="0" dirty="0">
              <a:solidFill>
                <a:srgbClr val="1F1F1F"/>
              </a:solidFill>
              <a:effectLst/>
              <a:latin typeface="var(--cds-font-family-source-sans-pro)"/>
            </a:endParaRPr>
          </a:p>
          <a:p>
            <a:endParaRPr lang="es-MX" dirty="0"/>
          </a:p>
        </p:txBody>
      </p:sp>
    </p:spTree>
    <p:extLst>
      <p:ext uri="{BB962C8B-B14F-4D97-AF65-F5344CB8AC3E}">
        <p14:creationId xmlns:p14="http://schemas.microsoft.com/office/powerpoint/2010/main" val="13670425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CE34B6B-7EA1-F9C1-40C2-B0087BB394EE}"/>
              </a:ext>
            </a:extLst>
          </p:cNvPr>
          <p:cNvSpPr>
            <a:spLocks noGrp="1"/>
          </p:cNvSpPr>
          <p:nvPr>
            <p:ph type="title"/>
          </p:nvPr>
        </p:nvSpPr>
        <p:spPr>
          <a:xfrm>
            <a:off x="349624" y="94130"/>
            <a:ext cx="11004176" cy="586907"/>
          </a:xfrm>
        </p:spPr>
        <p:txBody>
          <a:bodyPr>
            <a:normAutofit/>
          </a:bodyPr>
          <a:lstStyle/>
          <a:p>
            <a:r>
              <a:rPr lang="es-MX" sz="3600" b="1" i="0" dirty="0">
                <a:solidFill>
                  <a:srgbClr val="00B0F0"/>
                </a:solidFill>
                <a:effectLst/>
              </a:rPr>
              <a:t>Cargar el conjunto de datos del cliente en </a:t>
            </a:r>
            <a:r>
              <a:rPr lang="es-MX" sz="3600" b="1" i="0" dirty="0" err="1">
                <a:solidFill>
                  <a:srgbClr val="00B0F0"/>
                </a:solidFill>
                <a:effectLst/>
              </a:rPr>
              <a:t>BigQuery</a:t>
            </a:r>
            <a:endParaRPr lang="es-MX" sz="3600" dirty="0">
              <a:solidFill>
                <a:srgbClr val="00B0F0"/>
              </a:solidFill>
            </a:endParaRPr>
          </a:p>
        </p:txBody>
      </p:sp>
      <p:sp>
        <p:nvSpPr>
          <p:cNvPr id="3" name="Marcador de contenido 2">
            <a:extLst>
              <a:ext uri="{FF2B5EF4-FFF2-40B4-BE49-F238E27FC236}">
                <a16:creationId xmlns:a16="http://schemas.microsoft.com/office/drawing/2014/main" id="{AC105ABF-9330-D8FD-7091-0CEBD9DE34CA}"/>
              </a:ext>
            </a:extLst>
          </p:cNvPr>
          <p:cNvSpPr>
            <a:spLocks noGrp="1"/>
          </p:cNvSpPr>
          <p:nvPr>
            <p:ph idx="1"/>
          </p:nvPr>
        </p:nvSpPr>
        <p:spPr>
          <a:xfrm>
            <a:off x="349624" y="965013"/>
            <a:ext cx="10515600" cy="4351338"/>
          </a:xfrm>
        </p:spPr>
        <p:txBody>
          <a:bodyPr/>
          <a:lstStyle/>
          <a:p>
            <a:r>
              <a:rPr lang="es-MX" dirty="0"/>
              <a:t>Archivo CSV</a:t>
            </a:r>
          </a:p>
          <a:p>
            <a:r>
              <a:rPr lang="es-MX" b="0" i="0" dirty="0">
                <a:solidFill>
                  <a:srgbClr val="1F1F1F"/>
                </a:solidFill>
                <a:effectLst/>
                <a:latin typeface="Source Sans Pro" panose="020B0503030403020204" pitchFamily="34" charset="0"/>
              </a:rPr>
              <a:t>Abre tu consola de </a:t>
            </a:r>
            <a:r>
              <a:rPr lang="es-MX" b="0" i="0" dirty="0" err="1">
                <a:solidFill>
                  <a:srgbClr val="1F1F1F"/>
                </a:solidFill>
                <a:effectLst/>
                <a:latin typeface="Source Sans Pro" panose="020B0503030403020204" pitchFamily="34" charset="0"/>
              </a:rPr>
              <a:t>BigQuery</a:t>
            </a:r>
            <a:r>
              <a:rPr lang="es-MX" b="0" i="0" dirty="0">
                <a:solidFill>
                  <a:srgbClr val="1F1F1F"/>
                </a:solidFill>
                <a:effectLst/>
                <a:latin typeface="Source Sans Pro" panose="020B0503030403020204" pitchFamily="34" charset="0"/>
              </a:rPr>
              <a:t> y haz clic en el proyecto al que quieres subir los </a:t>
            </a:r>
            <a:r>
              <a:rPr lang="es-MX" b="0" i="0" dirty="0">
                <a:solidFill>
                  <a:srgbClr val="1F1F1F"/>
                </a:solidFill>
                <a:effectLst/>
                <a:latin typeface="Source Sans Pro" panose="020B0503030403020204" pitchFamily="34" charset="0"/>
                <a:hlinkClick r:id="rId2"/>
              </a:rPr>
              <a:t>datos</a:t>
            </a:r>
            <a:r>
              <a:rPr lang="es-MX" b="0" i="0" dirty="0">
                <a:solidFill>
                  <a:srgbClr val="1F1F1F"/>
                </a:solidFill>
                <a:effectLst/>
                <a:latin typeface="Source Sans Pro" panose="020B0503030403020204" pitchFamily="34" charset="0"/>
              </a:rPr>
              <a:t>. </a:t>
            </a:r>
          </a:p>
          <a:p>
            <a:endParaRPr lang="es-MX" dirty="0"/>
          </a:p>
        </p:txBody>
      </p:sp>
      <p:pic>
        <p:nvPicPr>
          <p:cNvPr id="1026" name="Picture 2" descr="This image shows the BigQuery Console; and a pinned project is open">
            <a:extLst>
              <a:ext uri="{FF2B5EF4-FFF2-40B4-BE49-F238E27FC236}">
                <a16:creationId xmlns:a16="http://schemas.microsoft.com/office/drawing/2014/main" id="{8FFE56BD-F392-D5E3-76E3-FF35D814BA9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0861" y="2700336"/>
            <a:ext cx="4248150" cy="145732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This image shows the Dataset ID field, default settings, and the CREATE DATASET button in the Create dataset window. ">
            <a:extLst>
              <a:ext uri="{FF2B5EF4-FFF2-40B4-BE49-F238E27FC236}">
                <a16:creationId xmlns:a16="http://schemas.microsoft.com/office/drawing/2014/main" id="{2362904D-6A98-B492-7B0C-585647660C4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97774" y="2709023"/>
            <a:ext cx="4016261" cy="3930731"/>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This image shows the Create table icon in BigQuery.">
            <a:extLst>
              <a:ext uri="{FF2B5EF4-FFF2-40B4-BE49-F238E27FC236}">
                <a16:creationId xmlns:a16="http://schemas.microsoft.com/office/drawing/2014/main" id="{51CA26AC-41F3-6D21-1456-DDA5C385489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573709" y="2552699"/>
            <a:ext cx="1638300" cy="1752600"/>
          </a:xfrm>
          <a:prstGeom prst="rect">
            <a:avLst/>
          </a:prstGeom>
          <a:noFill/>
          <a:extLst>
            <a:ext uri="{909E8E84-426E-40DD-AFC4-6F175D3DCCD1}">
              <a14:hiddenFill xmlns:a14="http://schemas.microsoft.com/office/drawing/2010/main">
                <a:solidFill>
                  <a:srgbClr val="FFFFFF"/>
                </a:solidFill>
              </a14:hiddenFill>
            </a:ext>
          </a:extLst>
        </p:spPr>
      </p:pic>
      <p:pic>
        <p:nvPicPr>
          <p:cNvPr id="4" name="Imagen 3">
            <a:extLst>
              <a:ext uri="{FF2B5EF4-FFF2-40B4-BE49-F238E27FC236}">
                <a16:creationId xmlns:a16="http://schemas.microsoft.com/office/drawing/2014/main" id="{988CC804-94C7-18F6-C628-FBB02F16A1A6}"/>
              </a:ext>
            </a:extLst>
          </p:cNvPr>
          <p:cNvPicPr>
            <a:picLocks noChangeAspect="1"/>
          </p:cNvPicPr>
          <p:nvPr/>
        </p:nvPicPr>
        <p:blipFill rotWithShape="1">
          <a:blip r:embed="rId6"/>
          <a:srcRect l="6875" t="67291" r="68269" b="1373"/>
          <a:stretch/>
        </p:blipFill>
        <p:spPr>
          <a:xfrm>
            <a:off x="8752798" y="4375109"/>
            <a:ext cx="3030415" cy="2147994"/>
          </a:xfrm>
          <a:prstGeom prst="rect">
            <a:avLst/>
          </a:prstGeom>
        </p:spPr>
      </p:pic>
    </p:spTree>
    <p:extLst>
      <p:ext uri="{BB962C8B-B14F-4D97-AF65-F5344CB8AC3E}">
        <p14:creationId xmlns:p14="http://schemas.microsoft.com/office/powerpoint/2010/main" val="9455228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5">
            <a:extLst>
              <a:ext uri="{FF2B5EF4-FFF2-40B4-BE49-F238E27FC236}">
                <a16:creationId xmlns:a16="http://schemas.microsoft.com/office/drawing/2014/main" id="{7FE35A05-9AA1-B3FC-A26A-49601E28C463}"/>
              </a:ext>
            </a:extLst>
          </p:cNvPr>
          <p:cNvSpPr>
            <a:spLocks noChangeArrowheads="1"/>
          </p:cNvSpPr>
          <p:nvPr/>
        </p:nvSpPr>
        <p:spPr bwMode="auto">
          <a:xfrm>
            <a:off x="385015" y="223837"/>
            <a:ext cx="4278351"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s-MX" sz="2800" b="1" i="0" u="none" strike="noStrike" cap="none" normalizeH="0" baseline="0" dirty="0">
                <a:ln>
                  <a:noFill/>
                </a:ln>
                <a:solidFill>
                  <a:srgbClr val="00B0F0"/>
                </a:solidFill>
                <a:effectLst/>
                <a:latin typeface="OpenSans"/>
              </a:rPr>
              <a:t>Consultas SQL más utilizadas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s-MX" altLang="es-MX" sz="1800" b="0" i="0" u="none" strike="noStrike" cap="none" normalizeH="0" baseline="0" dirty="0">
              <a:ln>
                <a:noFill/>
              </a:ln>
              <a:solidFill>
                <a:schemeClr val="tx1"/>
              </a:solidFill>
              <a:effectLst/>
              <a:latin typeface="Arial" panose="020B0604020202020204" pitchFamily="34" charset="0"/>
            </a:endParaRPr>
          </a:p>
        </p:txBody>
      </p:sp>
      <p:sp>
        <p:nvSpPr>
          <p:cNvPr id="9" name="Rectangle 6">
            <a:extLst>
              <a:ext uri="{FF2B5EF4-FFF2-40B4-BE49-F238E27FC236}">
                <a16:creationId xmlns:a16="http://schemas.microsoft.com/office/drawing/2014/main" id="{126B7968-6135-B1D1-C0F2-6F51F43AD645}"/>
              </a:ext>
            </a:extLst>
          </p:cNvPr>
          <p:cNvSpPr>
            <a:spLocks noChangeArrowheads="1"/>
          </p:cNvSpPr>
          <p:nvPr/>
        </p:nvSpPr>
        <p:spPr bwMode="auto">
          <a:xfrm>
            <a:off x="169862" y="223837"/>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s-MX" altLang="es-MX" sz="1000" b="0" i="0" u="none" strike="noStrike" cap="none" normalizeH="0" baseline="0">
                <a:ln>
                  <a:noFill/>
                </a:ln>
                <a:solidFill>
                  <a:srgbClr val="333333"/>
                </a:solidFill>
                <a:effectLst/>
                <a:latin typeface="OpenSans"/>
              </a:rPr>
            </a:br>
            <a:endParaRPr kumimoji="0" lang="es-MX" altLang="es-MX" sz="1800" b="0" i="0" u="none" strike="noStrike" cap="none" normalizeH="0" baseline="0">
              <a:ln>
                <a:noFill/>
              </a:ln>
              <a:solidFill>
                <a:schemeClr val="tx1"/>
              </a:solidFill>
              <a:effectLst/>
              <a:latin typeface="Arial" panose="020B0604020202020204" pitchFamily="34" charset="0"/>
            </a:endParaRPr>
          </a:p>
        </p:txBody>
      </p:sp>
      <p:pic>
        <p:nvPicPr>
          <p:cNvPr id="13" name="Imagen 12">
            <a:extLst>
              <a:ext uri="{FF2B5EF4-FFF2-40B4-BE49-F238E27FC236}">
                <a16:creationId xmlns:a16="http://schemas.microsoft.com/office/drawing/2014/main" id="{6328A78F-1675-6F7F-E126-B23F87C8C4BC}"/>
              </a:ext>
            </a:extLst>
          </p:cNvPr>
          <p:cNvPicPr>
            <a:picLocks noChangeAspect="1"/>
          </p:cNvPicPr>
          <p:nvPr/>
        </p:nvPicPr>
        <p:blipFill rotWithShape="1">
          <a:blip r:embed="rId2"/>
          <a:srcRect l="33419" t="28029" r="19155" b="21162"/>
          <a:stretch/>
        </p:blipFill>
        <p:spPr>
          <a:xfrm>
            <a:off x="313765" y="702098"/>
            <a:ext cx="5782235" cy="3482786"/>
          </a:xfrm>
          <a:prstGeom prst="rect">
            <a:avLst/>
          </a:prstGeom>
        </p:spPr>
      </p:pic>
      <p:pic>
        <p:nvPicPr>
          <p:cNvPr id="15" name="Imagen 14">
            <a:extLst>
              <a:ext uri="{FF2B5EF4-FFF2-40B4-BE49-F238E27FC236}">
                <a16:creationId xmlns:a16="http://schemas.microsoft.com/office/drawing/2014/main" id="{3070D9E1-9636-FE2B-8382-E6617A1D2F13}"/>
              </a:ext>
            </a:extLst>
          </p:cNvPr>
          <p:cNvPicPr>
            <a:picLocks noChangeAspect="1"/>
          </p:cNvPicPr>
          <p:nvPr/>
        </p:nvPicPr>
        <p:blipFill rotWithShape="1">
          <a:blip r:embed="rId3"/>
          <a:srcRect l="33420" t="27636" r="19154" b="37052"/>
          <a:stretch/>
        </p:blipFill>
        <p:spPr>
          <a:xfrm>
            <a:off x="313764" y="4184884"/>
            <a:ext cx="5782236" cy="2420471"/>
          </a:xfrm>
          <a:prstGeom prst="rect">
            <a:avLst/>
          </a:prstGeom>
        </p:spPr>
      </p:pic>
      <p:pic>
        <p:nvPicPr>
          <p:cNvPr id="17" name="Imagen 16">
            <a:extLst>
              <a:ext uri="{FF2B5EF4-FFF2-40B4-BE49-F238E27FC236}">
                <a16:creationId xmlns:a16="http://schemas.microsoft.com/office/drawing/2014/main" id="{74BF5021-3197-CDB1-2F67-5B047D528CE7}"/>
              </a:ext>
            </a:extLst>
          </p:cNvPr>
          <p:cNvPicPr>
            <a:picLocks noChangeAspect="1"/>
          </p:cNvPicPr>
          <p:nvPr/>
        </p:nvPicPr>
        <p:blipFill rotWithShape="1">
          <a:blip r:embed="rId4"/>
          <a:srcRect l="33419" t="26655" r="18272" b="22535"/>
          <a:stretch/>
        </p:blipFill>
        <p:spPr>
          <a:xfrm>
            <a:off x="6167250" y="702098"/>
            <a:ext cx="5889813" cy="3482785"/>
          </a:xfrm>
          <a:prstGeom prst="rect">
            <a:avLst/>
          </a:prstGeom>
        </p:spPr>
      </p:pic>
      <p:pic>
        <p:nvPicPr>
          <p:cNvPr id="19" name="Imagen 18">
            <a:extLst>
              <a:ext uri="{FF2B5EF4-FFF2-40B4-BE49-F238E27FC236}">
                <a16:creationId xmlns:a16="http://schemas.microsoft.com/office/drawing/2014/main" id="{ED4616F5-E9F0-18B1-9EF5-CC6A7F9EB7B5}"/>
              </a:ext>
            </a:extLst>
          </p:cNvPr>
          <p:cNvPicPr>
            <a:picLocks noChangeAspect="1"/>
          </p:cNvPicPr>
          <p:nvPr/>
        </p:nvPicPr>
        <p:blipFill rotWithShape="1">
          <a:blip r:embed="rId5"/>
          <a:srcRect l="33088" t="41957" r="18604" b="22732"/>
          <a:stretch/>
        </p:blipFill>
        <p:spPr>
          <a:xfrm>
            <a:off x="6167250" y="4184892"/>
            <a:ext cx="5889813" cy="2420463"/>
          </a:xfrm>
          <a:prstGeom prst="rect">
            <a:avLst/>
          </a:prstGeom>
        </p:spPr>
      </p:pic>
    </p:spTree>
    <p:extLst>
      <p:ext uri="{BB962C8B-B14F-4D97-AF65-F5344CB8AC3E}">
        <p14:creationId xmlns:p14="http://schemas.microsoft.com/office/powerpoint/2010/main" val="1212599971"/>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5049</TotalTime>
  <Words>933</Words>
  <Application>Microsoft Office PowerPoint</Application>
  <PresentationFormat>Panorámica</PresentationFormat>
  <Paragraphs>50</Paragraphs>
  <Slides>19</Slides>
  <Notes>0</Notes>
  <HiddenSlides>0</HiddenSlides>
  <MMClips>0</MMClips>
  <ScaleCrop>false</ScaleCrop>
  <HeadingPairs>
    <vt:vector size="6" baseType="variant">
      <vt:variant>
        <vt:lpstr>Fuentes usadas</vt:lpstr>
      </vt:variant>
      <vt:variant>
        <vt:i4>9</vt:i4>
      </vt:variant>
      <vt:variant>
        <vt:lpstr>Tema</vt:lpstr>
      </vt:variant>
      <vt:variant>
        <vt:i4>1</vt:i4>
      </vt:variant>
      <vt:variant>
        <vt:lpstr>Títulos de diapositiva</vt:lpstr>
      </vt:variant>
      <vt:variant>
        <vt:i4>19</vt:i4>
      </vt:variant>
    </vt:vector>
  </HeadingPairs>
  <TitlesOfParts>
    <vt:vector size="29" baseType="lpstr">
      <vt:lpstr>Arial</vt:lpstr>
      <vt:lpstr>Calibri</vt:lpstr>
      <vt:lpstr>Calibri Light</vt:lpstr>
      <vt:lpstr>Corbel</vt:lpstr>
      <vt:lpstr>OpenSans</vt:lpstr>
      <vt:lpstr>oxygen</vt:lpstr>
      <vt:lpstr>Source Sans Pro</vt:lpstr>
      <vt:lpstr>unset</vt:lpstr>
      <vt:lpstr>var(--cds-font-family-source-sans-pro)</vt:lpstr>
      <vt:lpstr>Tema de Office</vt:lpstr>
      <vt:lpstr>Proceso de datos sucios a datos limpios</vt:lpstr>
      <vt:lpstr>Presentación de PowerPoint</vt:lpstr>
      <vt:lpstr>Presentación de PowerPoint</vt:lpstr>
      <vt:lpstr>¿Funciones y fórmulas de las hojas de cálculo o consultas SQL?</vt:lpstr>
      <vt:lpstr>Presentación de PowerPoint</vt:lpstr>
      <vt:lpstr>Dialectos de SQL y sus usos</vt:lpstr>
      <vt:lpstr>Presentación de PowerPoint</vt:lpstr>
      <vt:lpstr>Cargar el conjunto de datos del cliente en BigQuery</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Proceso de datos sucios a datos limpios</dc:title>
  <dc:creator>Carlos Iturbe Gil</dc:creator>
  <cp:lastModifiedBy>Carlos Iturbe Gil</cp:lastModifiedBy>
  <cp:revision>62</cp:revision>
  <dcterms:created xsi:type="dcterms:W3CDTF">2023-12-28T00:58:41Z</dcterms:created>
  <dcterms:modified xsi:type="dcterms:W3CDTF">2024-01-15T21:17:00Z</dcterms:modified>
</cp:coreProperties>
</file>