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B0C53-12DB-138F-25DE-0A9C6C1F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7F7921-DD26-D789-8D9F-35601EFA7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D1B7A-7ECB-FC16-8AEB-1B6FBDCD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26/12/2024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04F819-8832-7818-1573-B3B01602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E32DB6-B01B-9B15-3AB1-D0957988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189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F1DF2-5099-A5EE-5A94-42A86812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21C629-226B-9CA6-EF5A-07C072EB4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DF200-F4F0-69BB-7E7F-2BA2DC0B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26/12/2024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0D7A26-EA3D-AC82-E120-AC8548D6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626A83-AE4A-9D24-5A45-B9FBBCE4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7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BE4C45-9526-D1C9-34F8-3B9E22DD3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E3EE86-AD46-76D5-95FF-C533B1CBD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8ED5B0-EE8E-A70F-2097-3F1DCBC5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26/12/2024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404C4-E518-0C98-200B-532A5B46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65449E-5107-AFD5-0591-2DA4F51D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42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AD259-B252-467B-D2CE-C6B6A4FE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50438-61E4-E408-79C3-841B60364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3A34D-55EF-6BDE-1ED5-48D1BAC2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26/12/2024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BA99D4-0C17-E97D-2F20-EA8C2694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CAB45-672E-AF3D-A047-43420820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721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8FA9D-1112-884C-FEE5-1ABA23F8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F8DAF6-6CE1-A139-CA84-43EC85B18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B5FE34-825E-A61E-631A-BDF765BD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26/12/2024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D54878-40BC-FFB5-F423-336BFDB6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1DD46-B4D7-22C1-F16A-95A33521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968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D75E2-4A3D-C614-B80C-46F915D5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308FC2-E9CE-D900-E106-E2B95EF97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51678C-268C-9030-66A6-43D281E35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854DE8-1DA5-BE54-6319-10F60ADE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26/12/2024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09A6D2-FC93-5630-02FD-3FF48486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E273F3-5921-C58C-8E33-41101242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AC32C-31CA-0D0A-555F-97A75AA5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A484AA-B56A-CFDB-CC61-65565E3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C53B2B-6E38-E7EB-D7D1-076D79958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97D568-3119-9324-114D-1E2921202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02680B-BC0E-E8FD-1CC7-FAA02EDB7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E99493-D098-5EA4-C71E-525F1206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26/12/2024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BB5D9D-7B87-7E11-0C1F-401828C4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C06B51-E9F3-87D0-6A56-50B5A87B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34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A7C17-5815-630E-877A-EBFEBA24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BA8FAA-2D31-708C-024F-F9812F1C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26/12/2024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BBDEC8-B4B6-E4A7-0E8D-5A4A03F3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64BEEC-A657-2F9D-23F8-1A94518E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05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C2B124-EEFC-7F58-4D08-9BA7E7C1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26/12/2024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7746F2-FA5E-BA97-7682-CF04694F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F765A5-5147-FEC5-9ABF-E7AD3233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717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8CA61-3D7A-95B6-D754-DB18E72B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B26EB4-BA5B-68E0-8035-CEBD300F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36DF5B-6146-1909-68FA-DCDA64CD1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C2B682-683A-7BF0-C4E3-E9945AD3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26/12/2024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83C3A4-A21E-43CB-2365-77CF25F4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C73D14-495E-12BB-896A-3ADFE768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51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A14F0-1DA4-5D90-C5BF-F0C4822F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9BD921-363E-2C77-1EF5-E737EC891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DDF671-1BAB-4969-9601-7D9765584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55C4F5-D94C-D636-68D1-630822C3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26/12/2024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BF63D5-69A8-E072-9834-F05DFC83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04EBE3-6945-E25A-848D-CF84A78A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0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DFF082-F716-C42D-9012-07A2EB5B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FF9C66-B2C6-A546-6EFA-F38DC59D2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C900E5-91DB-3FE5-B40D-FA2525ECC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87720-0156-4D51-B23E-EE6DF36ABC98}" type="datetimeFigureOut">
              <a:rPr lang="es-MX" smtClean="0"/>
              <a:t>26/12/2024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B41748-7397-B676-6626-282525A4D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B8F82B-7BF9-62CD-B754-767508ECB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282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-education.github.io/tidyverse-cookbook/tidy.html" TargetMode="External"/><Relationship Id="rId2" Type="http://schemas.openxmlformats.org/officeDocument/2006/relationships/hyperlink" Target="https://tibble.tidyvers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data-import.html" TargetMode="External"/><Relationship Id="rId2" Type="http://schemas.openxmlformats.org/officeDocument/2006/relationships/hyperlink" Target="https://readxl.tidyverse.org/reference/excel_shee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.ethz.ch/R-manual/R-devel/library/datasets/html/00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">
            <a:extLst>
              <a:ext uri="{FF2B5EF4-FFF2-40B4-BE49-F238E27FC236}">
                <a16:creationId xmlns:a16="http://schemas.microsoft.com/office/drawing/2014/main" id="{D540D6EB-695A-C25B-425C-112EEEDE0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487" y="2326341"/>
            <a:ext cx="7287026" cy="255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86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E38B83-F6BC-2B19-525D-69AB15F44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319554"/>
            <a:ext cx="11452412" cy="6054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Una parte importante de la limpieza de datos es asegurarse de que todos los archivos tienen el nombre correcto. deberían establecer convenciones de nomenclatura para los archivos. 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Mantén los nombres de los archivos con una longitud razonable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Usa guiones bajos y guiones para facilitar la lectura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Empieza o termina el nombre del archivo con una letra o un número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Usa un formato de fecha estándar cuando corresponda; ejemplo: AAAA-MM-DD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Usa nombres de archivos relacionados que funcionen bien con la ordenación predeterminada; por ejemplo: en orden cronológico o en orden lógico utilizando primero los números</a:t>
            </a:r>
          </a:p>
          <a:p>
            <a:pPr marL="0" indent="0" algn="l">
              <a:buNone/>
            </a:pPr>
            <a:r>
              <a:rPr lang="es-MX" sz="1800" b="1" i="0" dirty="0">
                <a:solidFill>
                  <a:srgbClr val="1F1F1F"/>
                </a:solidFill>
                <a:effectLst/>
                <a:latin typeface="unset"/>
              </a:rPr>
              <a:t>	NO</a:t>
            </a:r>
            <a:endParaRPr lang="es-MX" sz="1800" b="1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Uses caracteres adicionales innecesarios en los nombres de archivo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Uses espacios o caracteres "ilegales"; ejemplos: &amp;, %, #, &lt; o &gt;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Empieces o termines el nombre del archivo con un símbolo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Uses formatos de fecha incompletos o incoherentes; ejemplo M-D-AA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Uses nombres de archivos relacionados que no funcionan bien con el ordenamiento predeterminado; ejemplos: un sistema aleatorio de números o formatos de fecha, o utilizar letras primero</a:t>
            </a:r>
          </a:p>
          <a:p>
            <a:pPr marL="0" indent="0">
              <a:buNone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91031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7488A76-135E-291D-4E84-40BA474029CE}"/>
              </a:ext>
            </a:extLst>
          </p:cNvPr>
          <p:cNvSpPr txBox="1"/>
          <p:nvPr/>
        </p:nvSpPr>
        <p:spPr>
          <a:xfrm>
            <a:off x="1344707" y="107576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1" i="0" dirty="0">
                <a:solidFill>
                  <a:srgbClr val="1F1F1F"/>
                </a:solidFill>
                <a:effectLst/>
                <a:latin typeface="unset"/>
              </a:rPr>
              <a:t>Operadores aritméticos</a:t>
            </a:r>
            <a:endParaRPr lang="es-MX" b="1" i="0" dirty="0">
              <a:solidFill>
                <a:srgbClr val="1F1F1F"/>
              </a:solidFill>
              <a:effectLst/>
              <a:latin typeface="var(--cds-font-family-source-sans-pro)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D16B8DC-BBEE-EEC3-9923-0656844A3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6" y="745873"/>
            <a:ext cx="5718462" cy="235865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AC31A96-16AD-86C0-0115-8D3CADB135B6}"/>
              </a:ext>
            </a:extLst>
          </p:cNvPr>
          <p:cNvSpPr txBox="1"/>
          <p:nvPr/>
        </p:nvSpPr>
        <p:spPr>
          <a:xfrm>
            <a:off x="7682754" y="107576"/>
            <a:ext cx="2689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1" i="0" dirty="0">
                <a:solidFill>
                  <a:srgbClr val="1F1F1F"/>
                </a:solidFill>
                <a:effectLst/>
                <a:latin typeface="unset"/>
              </a:rPr>
              <a:t>Operadores relacionales</a:t>
            </a:r>
            <a:endParaRPr lang="es-MX" b="0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br>
              <a:rPr lang="es-MX" dirty="0"/>
            </a:br>
            <a:endParaRPr lang="es-MX" b="1" i="0" dirty="0">
              <a:solidFill>
                <a:srgbClr val="1F1F1F"/>
              </a:solidFill>
              <a:effectLst/>
              <a:latin typeface="var(--cds-font-family-source-sans-pro)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13006DA-93D0-4658-D03A-A3E73977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365" y="621455"/>
            <a:ext cx="6582636" cy="213519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5E67CBD-F4DB-574D-78D5-3A7C0CB4178F}"/>
              </a:ext>
            </a:extLst>
          </p:cNvPr>
          <p:cNvSpPr txBox="1"/>
          <p:nvPr/>
        </p:nvSpPr>
        <p:spPr>
          <a:xfrm>
            <a:off x="1344707" y="3429000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1" i="0" dirty="0">
                <a:solidFill>
                  <a:srgbClr val="1F1F1F"/>
                </a:solidFill>
                <a:effectLst/>
                <a:latin typeface="unset"/>
              </a:rPr>
              <a:t>Operadores lógicos</a:t>
            </a:r>
            <a:endParaRPr lang="es-MX" b="0" i="0" dirty="0">
              <a:solidFill>
                <a:srgbClr val="1F1F1F"/>
              </a:solidFill>
              <a:effectLst/>
              <a:latin typeface="var(--cds-font-family-source-sans-pro)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6631FBC-C96B-4C4D-B0A7-9733BE52360D}"/>
              </a:ext>
            </a:extLst>
          </p:cNvPr>
          <p:cNvSpPr txBox="1"/>
          <p:nvPr/>
        </p:nvSpPr>
        <p:spPr>
          <a:xfrm>
            <a:off x="7871012" y="3117049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1" i="0" dirty="0">
                <a:solidFill>
                  <a:srgbClr val="1F1F1F"/>
                </a:solidFill>
                <a:effectLst/>
                <a:latin typeface="unset"/>
              </a:rPr>
              <a:t>Operadores de asignación</a:t>
            </a:r>
            <a:endParaRPr lang="es-MX" b="0" i="0" dirty="0">
              <a:solidFill>
                <a:srgbClr val="1F1F1F"/>
              </a:solidFill>
              <a:effectLst/>
              <a:latin typeface="var(--cds-font-family-source-sans-pro)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A69DA81-265D-76C1-E480-9087BC7E1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66" y="4122805"/>
            <a:ext cx="5387617" cy="225850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A117974-1097-E844-1AC0-2DF122D09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157" y="3556285"/>
            <a:ext cx="6449325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0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FC00009-8C8F-6A92-93B3-2B2A75D44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50" y="518961"/>
            <a:ext cx="2975768" cy="24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5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DBD300-8FD9-B2E3-395F-8C1D283B6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6" y="974116"/>
            <a:ext cx="3368159" cy="125632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C2999F4-5D63-9A59-009B-AD8A1F7DC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22" y="3429000"/>
            <a:ext cx="5968867" cy="33544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70F36D9-B6D7-616F-4095-766D2EE1E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041" y="874789"/>
            <a:ext cx="8152959" cy="195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6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0A140-2704-2CBD-F645-F00578A97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321A65CD-3E0A-1482-75CD-276ADA034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63" y="747464"/>
            <a:ext cx="6204868" cy="18608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DE1D8D5-2624-4053-78CF-584F92E30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080" y="2782765"/>
            <a:ext cx="7535327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0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F0175-1E6A-13CD-18BF-1985E6849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59E38DC-2DF8-6B1D-FFEA-A4B25EDD2437}"/>
              </a:ext>
            </a:extLst>
          </p:cNvPr>
          <p:cNvSpPr txBox="1"/>
          <p:nvPr/>
        </p:nvSpPr>
        <p:spPr>
          <a:xfrm>
            <a:off x="627603" y="305068"/>
            <a:ext cx="398473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Un marco de datos es un conjunto de columnas, como una hoja de cálculo o una tabla SQL. Los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tibbles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son como marcos de datos simplificados que se configuran automáticamente para mostrar solo las 10 primeras filas de un conjunto de datos, y solo tantas columnas como puedan caber en la pantalla. Son muy útiles cuando estás trabajando con grandes conjuntos de datos. A diferencia de los marcos de datos, los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tibbles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nunca cambian los nombres de las variables, ni los tipos de datos de las entradas. En general, puedes hacer más cambios en los marcos de datos básicos, pero los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tibbles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son más fáciles de usar. El paquete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tibble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forma parte d</a:t>
            </a:r>
            <a:endParaRPr lang="es-MX" sz="2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C73DEC-A04F-25FC-30E2-F207AB96C32B}"/>
              </a:ext>
            </a:extLst>
          </p:cNvPr>
          <p:cNvSpPr txBox="1"/>
          <p:nvPr/>
        </p:nvSpPr>
        <p:spPr>
          <a:xfrm>
            <a:off x="6710082" y="672353"/>
            <a:ext cx="37113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Puedes crear un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tibble</a:t>
            </a:r>
            <a:r>
              <a:rPr lang="es-MX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a partir de datos existentes con la función </a:t>
            </a:r>
            <a:r>
              <a:rPr lang="es-MX" b="1" i="0" dirty="0" err="1">
                <a:solidFill>
                  <a:srgbClr val="1F1F1F"/>
                </a:solidFill>
                <a:effectLst/>
                <a:latin typeface="unset"/>
              </a:rPr>
              <a:t>as_tibble</a:t>
            </a:r>
            <a:r>
              <a:rPr lang="es-MX" b="1" i="0" dirty="0">
                <a:solidFill>
                  <a:srgbClr val="1F1F1F"/>
                </a:solidFill>
                <a:effectLst/>
                <a:latin typeface="unset"/>
              </a:rPr>
              <a:t>()</a:t>
            </a:r>
            <a:r>
              <a:rPr lang="es-MX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. </a:t>
            </a:r>
          </a:p>
          <a:p>
            <a:endParaRPr lang="es-MX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endParaRPr lang="es-MX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La entrada para </a:t>
            </a:r>
            <a:r>
              <a:rPr lang="es-MX" b="0" i="0" u="sng" dirty="0">
                <a:solidFill>
                  <a:srgbClr val="1F1F1F"/>
                </a:solidFill>
                <a:effectLst/>
                <a:latin typeface="var(--cds-font-family-source-sans-pro)"/>
                <a:hlinkClick r:id="rId2"/>
              </a:rPr>
              <a:t> </a:t>
            </a:r>
            <a:r>
              <a:rPr lang="es-MX" b="0" i="0" u="sng" dirty="0" err="1">
                <a:solidFill>
                  <a:srgbClr val="1F1F1F"/>
                </a:solidFill>
                <a:effectLst/>
                <a:latin typeface="var(--cds-font-family-source-sans-pro)"/>
                <a:hlinkClick r:id="rId2"/>
              </a:rPr>
              <a:t>Tibble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en la documentación de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tidyverse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resume qué es un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tibble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y cómo funciona en código R. Si quieres un resumen rápido de lo esencial, este es el lugar adonde debes ir.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El capítulo </a:t>
            </a:r>
            <a:r>
              <a:rPr lang="es-MX" b="0" i="0" u="sng" dirty="0">
                <a:solidFill>
                  <a:srgbClr val="1F1F1F"/>
                </a:solidFill>
                <a:effectLst/>
                <a:latin typeface="var(--cds-font-family-source-sans-pro)"/>
                <a:hlinkClick r:id="rId3"/>
              </a:rPr>
              <a:t> </a:t>
            </a:r>
            <a:r>
              <a:rPr lang="es-MX" b="0" i="0" u="sng" dirty="0" err="1">
                <a:solidFill>
                  <a:srgbClr val="1F1F1F"/>
                </a:solidFill>
                <a:effectLst/>
                <a:latin typeface="var(--cds-font-family-source-sans-pro)"/>
                <a:hlinkClick r:id="rId3"/>
              </a:rPr>
              <a:t>Tidy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en "A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Tidyverse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Cookbook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" es un gran recurso si quieres aprender más sobre cómo trabajar con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tibbles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usando el código R. El capítulo explora una variedad de funciones de R que pueden ayudarte a crear y transformar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tibbles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para organizar y ordenar tus datos. 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415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8F2BC-D220-446C-761E-AA0186438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" y="193065"/>
            <a:ext cx="11761695" cy="345906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La instalación predeterminada de R viene con un número de conjuntos de datos precargados con los que puedes practicar, muchos recursos y tutoriales en línea utilizan estos conjuntos de datos de muestra para enseñar conceptos de codificación en R. </a:t>
            </a:r>
          </a:p>
          <a:p>
            <a:pPr marL="0" indent="0" algn="l">
              <a:buNone/>
            </a:pP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Puedes usar la función </a:t>
            </a:r>
            <a:r>
              <a:rPr lang="es-MX" sz="2400" b="1" i="0" dirty="0">
                <a:solidFill>
                  <a:srgbClr val="1F1F1F"/>
                </a:solidFill>
                <a:effectLst/>
                <a:latin typeface="unset"/>
              </a:rPr>
              <a:t>data()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para cargar estos conjuntos de datos en R. Si ejecutas la función data sin un argumento, R mostrará una lista de los conjuntos de datos disponibles. </a:t>
            </a:r>
          </a:p>
          <a:p>
            <a:pPr algn="l"/>
            <a:r>
              <a:rPr lang="es-MX" sz="2400" b="1" i="0" dirty="0">
                <a:solidFill>
                  <a:srgbClr val="1F1F1F"/>
                </a:solidFill>
                <a:effectLst/>
                <a:latin typeface="Courier"/>
              </a:rPr>
              <a:t>data()</a:t>
            </a:r>
            <a:endParaRPr lang="es-MX" sz="2400" b="0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marL="0" indent="0" algn="l">
              <a:buNone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Incluye la lista de conjuntos de datos precargados del paquete de conjuntos de datos (</a:t>
            </a:r>
            <a:r>
              <a:rPr lang="es-MX" sz="1800" b="0" i="1" dirty="0" err="1">
                <a:solidFill>
                  <a:srgbClr val="1F1F1F"/>
                </a:solidFill>
                <a:effectLst/>
                <a:latin typeface="var(--cds-font-family-source-sans-pro)"/>
              </a:rPr>
              <a:t>datasets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).</a:t>
            </a:r>
          </a:p>
          <a:p>
            <a:pPr marL="0" indent="0" algn="l">
              <a:buNone/>
            </a:pPr>
            <a:endParaRPr lang="es-MX" sz="2400" b="0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marL="0" indent="0">
              <a:buNone/>
            </a:pPr>
            <a:endParaRPr lang="es-MX" sz="2400" dirty="0"/>
          </a:p>
        </p:txBody>
      </p:sp>
      <p:pic>
        <p:nvPicPr>
          <p:cNvPr id="1026" name="Picture 2" descr=" Image of the names of preloaded datasets in the RStudio viewer">
            <a:extLst>
              <a:ext uri="{FF2B5EF4-FFF2-40B4-BE49-F238E27FC236}">
                <a16:creationId xmlns:a16="http://schemas.microsoft.com/office/drawing/2014/main" id="{D204CEC4-AF56-586B-7713-C54321715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2" y="2907180"/>
            <a:ext cx="8108576" cy="395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E4D22EC-9E5E-E4E2-CEA1-E53A98EB072C}"/>
              </a:ext>
            </a:extLst>
          </p:cNvPr>
          <p:cNvSpPr txBox="1">
            <a:spLocks/>
          </p:cNvSpPr>
          <p:nvPr/>
        </p:nvSpPr>
        <p:spPr>
          <a:xfrm>
            <a:off x="8695764" y="3681761"/>
            <a:ext cx="3083860" cy="1723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dirty="0">
                <a:solidFill>
                  <a:srgbClr val="1F1F1F"/>
                </a:solidFill>
                <a:latin typeface="var(--cds-font-family-source-sans-pro)"/>
              </a:rPr>
              <a:t>Si deseas cargar un conjunto de datos específico, solo tienes que introducir su nombre en el paréntesis de la función data(). Por ejemplo. </a:t>
            </a:r>
          </a:p>
          <a:p>
            <a:r>
              <a:rPr lang="es-MX" sz="2000" b="1" dirty="0">
                <a:solidFill>
                  <a:srgbClr val="1F1F1F"/>
                </a:solidFill>
                <a:latin typeface="Courier"/>
              </a:rPr>
              <a:t>data(</a:t>
            </a:r>
            <a:r>
              <a:rPr lang="es-MX" sz="2000" b="1" dirty="0" err="1">
                <a:solidFill>
                  <a:srgbClr val="1F1F1F"/>
                </a:solidFill>
                <a:latin typeface="Courier"/>
              </a:rPr>
              <a:t>mtcars</a:t>
            </a:r>
            <a:r>
              <a:rPr lang="es-MX" sz="2000" b="1" dirty="0">
                <a:solidFill>
                  <a:srgbClr val="1F1F1F"/>
                </a:solidFill>
                <a:latin typeface="Courier"/>
              </a:rPr>
              <a:t>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78815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018B2-8987-E30D-1EB6-7C52DD74C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5" y="333002"/>
            <a:ext cx="10829365" cy="624261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			El paquete 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unset"/>
              </a:rPr>
              <a:t>readr</a:t>
            </a:r>
            <a:endParaRPr lang="es-MX" sz="2000" b="1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marL="0" indent="0" algn="l">
              <a:buNone/>
            </a:pP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Además de usar los conjuntos de datos integrados de R, también es útil importar datos de otras fuentes para utilizarlos en la práctica o en el análisis. El paquete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en R es una excelente herramienta para leer datos rectangulares. Los datos rectangulares son datos que encajan perfectamente en un rectángulo de filas y columnas, en el que cada columna se refiere a una única variable y cada fila a una única observación. </a:t>
            </a:r>
          </a:p>
          <a:p>
            <a:pPr marL="0" indent="0" algn="l">
              <a:buNone/>
            </a:pPr>
            <a:r>
              <a:rPr lang="es-MX" sz="2000" dirty="0">
                <a:solidFill>
                  <a:srgbClr val="1F1F1F"/>
                </a:solidFill>
                <a:latin typeface="var(--cds-font-family-source-sans-pro)"/>
              </a:rPr>
              <a:t>T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ipos de archivos que almacenan datos rectangulares: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.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unset"/>
              </a:rPr>
              <a:t>csv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 (valores separados por comas): 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Un archivo .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csv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es un archivo de texto sin formato que contiene una lista de datos. La mayoría de las veces usan comas para separar (o delimitar) los datos, pero a veces utilizan otros caracteres, como el punto y coma. 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.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unset"/>
              </a:rPr>
              <a:t>tsv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 (valores separados por tabulaciones): 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Un archivo .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tsv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almacena una tabla de datos en la que las columnas de datos están separadas por tabulaciones. Por ejemplo, una tabla de una base de datos o datos de una hoja de cálculo. 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.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unset"/>
              </a:rPr>
              <a:t>fwf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 (archivos de ancho fijo): 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Un archivo .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fwf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tiene un formato específico que permite guardar datos textuales de forma organizada. 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.log: 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Un archivo .log es un archivo generado por computadora que registra eventos de sistemas operativos y otros programas de software.</a:t>
            </a:r>
          </a:p>
          <a:p>
            <a:pPr marL="0" indent="0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6209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9F2F34-B59D-BBF6-9395-31F69A2C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3" y="306107"/>
            <a:ext cx="11304494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Base R también tiene funciones para leer archivos, pero las funciones equivalentes en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suelen ser </a:t>
            </a:r>
            <a:r>
              <a:rPr lang="es-MX" sz="2000" b="0" i="1" dirty="0">
                <a:solidFill>
                  <a:srgbClr val="1F1F1F"/>
                </a:solidFill>
                <a:effectLst/>
                <a:latin typeface="var(--cds-font-family-source-sans-pro)"/>
              </a:rPr>
              <a:t>mucho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más rápidas. Además, producen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tibbles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, que son fáciles de usar y leer. </a:t>
            </a:r>
          </a:p>
          <a:p>
            <a:pPr marL="0" indent="0" algn="l">
              <a:buNone/>
            </a:pP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El paquete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forma parte del núcleo de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tidyverse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. Así que, si ya instalaste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tidyverse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, tienes lo que necesitas para empezar a trabajar con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. Si no lo has hecho, puedes instalar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tidyverse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ahora. </a:t>
            </a:r>
          </a:p>
          <a:p>
            <a:pPr marL="0" indent="0" algn="l">
              <a:buNone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	Funciones 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unset"/>
              </a:rPr>
              <a:t>readr</a:t>
            </a:r>
            <a:endParaRPr lang="es-MX" sz="2000" b="1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marL="0" indent="0" algn="l">
              <a:buNone/>
            </a:pP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El objetivo de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es proporcionar una forma rápida y amigable de leer datos rectangulares. La función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soporta varias funciones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_ . Cada función se refiere a un formato específico de archivo.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read_csv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()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: Archivos de valores separados por comas (.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csv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)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read_tsv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()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: Archivos de valores separados por tabuladores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read_delim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()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: Archivos delimitados en general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read_fwf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()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: Archivos de ancho fijo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read_table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()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: Archivos tabulares cuyas columnas están separadas por espacios en blanco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read_log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()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: Archivos de registro de la web</a:t>
            </a:r>
          </a:p>
          <a:p>
            <a:pPr marL="0" indent="0" algn="l">
              <a:spcAft>
                <a:spcPts val="750"/>
              </a:spcAft>
              <a:buNone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ejemplo. En el paréntesis, debes indicar la ruta del archivo. </a:t>
            </a:r>
            <a:r>
              <a:rPr lang="es-MX" sz="1800" b="1" i="0" dirty="0">
                <a:solidFill>
                  <a:srgbClr val="1F1F1F"/>
                </a:solidFill>
                <a:effectLst/>
                <a:latin typeface="Courier"/>
              </a:rPr>
              <a:t>“</a:t>
            </a:r>
            <a:r>
              <a:rPr lang="es-MX" sz="1800" b="1" i="0" dirty="0" err="1">
                <a:solidFill>
                  <a:srgbClr val="1F1F1F"/>
                </a:solidFill>
                <a:effectLst/>
                <a:latin typeface="Courier"/>
              </a:rPr>
              <a:t>readr_example</a:t>
            </a:r>
            <a:r>
              <a:rPr lang="es-MX" sz="1800" b="1" i="0" dirty="0">
                <a:solidFill>
                  <a:srgbClr val="1F1F1F"/>
                </a:solidFill>
                <a:effectLst/>
                <a:latin typeface="Courier"/>
              </a:rPr>
              <a:t>(“mtcars.csv”)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. </a:t>
            </a:r>
            <a:endParaRPr lang="es-MX" b="0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marL="0" indent="0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8648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18E12E-57ED-2F21-F01B-E6954E53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69" y="319554"/>
            <a:ext cx="11255189" cy="620227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s-MX" sz="2400" b="1" dirty="0">
                <a:solidFill>
                  <a:srgbClr val="1F1F1F"/>
                </a:solidFill>
                <a:latin typeface="unset"/>
              </a:rPr>
              <a:t>			P</a:t>
            </a:r>
            <a:r>
              <a:rPr lang="es-MX" sz="2400" b="1" i="0" dirty="0">
                <a:solidFill>
                  <a:srgbClr val="1F1F1F"/>
                </a:solidFill>
                <a:effectLst/>
                <a:latin typeface="unset"/>
              </a:rPr>
              <a:t>aquete </a:t>
            </a:r>
            <a:r>
              <a:rPr lang="es-MX" sz="2400" b="1" i="0" dirty="0" err="1">
                <a:solidFill>
                  <a:srgbClr val="1F1F1F"/>
                </a:solidFill>
                <a:effectLst/>
                <a:latin typeface="unset"/>
              </a:rPr>
              <a:t>readxl</a:t>
            </a:r>
            <a:endParaRPr lang="es-MX" sz="2400" b="1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algn="l"/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Para importar datos de hojas de cálculo a R, puedes utilizar el paquete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readxl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. El paquete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readxl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facilita la transferencia de datos de Excel a R.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Readxl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admite tanto el formato de archivo .xls heredado como el moderno formato de archivo .xlsx basado en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xml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. </a:t>
            </a:r>
          </a:p>
          <a:p>
            <a:pPr algn="l"/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El paquete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readxl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forma parte de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tidyverse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, pero no es un paquete </a:t>
            </a:r>
            <a:r>
              <a:rPr lang="es-MX" sz="2400" b="0" i="1" dirty="0">
                <a:solidFill>
                  <a:srgbClr val="1F1F1F"/>
                </a:solidFill>
                <a:effectLst/>
                <a:latin typeface="var(--cds-font-family-source-sans-pro)"/>
              </a:rPr>
              <a:t>núcleo 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de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tidyverse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, por lo que es necesario cargar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readxl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en R mediante el uso de la función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library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().  </a:t>
            </a:r>
          </a:p>
          <a:p>
            <a:pPr marL="0" indent="0" algn="l">
              <a:buNone/>
            </a:pPr>
            <a:r>
              <a:rPr lang="es-MX" sz="2400" b="1" i="0" dirty="0" err="1">
                <a:solidFill>
                  <a:srgbClr val="1F1F1F"/>
                </a:solidFill>
                <a:effectLst/>
                <a:latin typeface="Courier"/>
              </a:rPr>
              <a:t>library</a:t>
            </a:r>
            <a:r>
              <a:rPr lang="es-MX" sz="2400" b="1" i="0" dirty="0">
                <a:solidFill>
                  <a:srgbClr val="1F1F1F"/>
                </a:solidFill>
                <a:effectLst/>
                <a:latin typeface="Courier"/>
              </a:rPr>
              <a:t>(</a:t>
            </a:r>
            <a:r>
              <a:rPr lang="es-MX" sz="2400" b="1" i="0" dirty="0" err="1">
                <a:solidFill>
                  <a:srgbClr val="1F1F1F"/>
                </a:solidFill>
                <a:effectLst/>
                <a:latin typeface="Courier"/>
              </a:rPr>
              <a:t>readxl</a:t>
            </a:r>
            <a:r>
              <a:rPr lang="es-MX" sz="2400" b="1" i="0" dirty="0">
                <a:solidFill>
                  <a:srgbClr val="1F1F1F"/>
                </a:solidFill>
                <a:effectLst/>
                <a:latin typeface="Courier"/>
              </a:rPr>
              <a:t>)</a:t>
            </a:r>
            <a:endParaRPr lang="es-MX" sz="2400" dirty="0"/>
          </a:p>
          <a:p>
            <a:pPr marL="0" indent="0" algn="l">
              <a:buNone/>
            </a:pP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read_excel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readxl_example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("type-me.xlsx"))</a:t>
            </a:r>
            <a:endParaRPr lang="es-MX" sz="2000" b="0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marL="0" indent="0" algn="l">
              <a:buNone/>
            </a:pP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Puedes usar la función</a:t>
            </a:r>
            <a:r>
              <a:rPr lang="es-MX" sz="2000" b="0" i="0" u="sng" dirty="0">
                <a:solidFill>
                  <a:srgbClr val="1F1F1F"/>
                </a:solidFill>
                <a:effectLst/>
                <a:latin typeface="var(--cds-font-family-source-sans-pro)"/>
                <a:hlinkClick r:id="rId2"/>
              </a:rPr>
              <a:t> </a:t>
            </a:r>
            <a:r>
              <a:rPr lang="es-MX" sz="2000" b="0" i="0" u="sng" dirty="0" err="1">
                <a:solidFill>
                  <a:srgbClr val="1F1F1F"/>
                </a:solidFill>
                <a:effectLst/>
                <a:latin typeface="var(--cds-font-family-source-sans-pro)"/>
                <a:hlinkClick r:id="rId2"/>
              </a:rPr>
              <a:t>excel_sheets</a:t>
            </a:r>
            <a:r>
              <a:rPr lang="es-MX" sz="2000" b="0" i="0" u="sng" dirty="0">
                <a:solidFill>
                  <a:srgbClr val="1F1F1F"/>
                </a:solidFill>
                <a:effectLst/>
                <a:latin typeface="var(--cds-font-family-source-sans-pro)"/>
                <a:hlinkClick r:id="rId2"/>
              </a:rPr>
              <a:t>()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para listar los nombres de las hojas individuales. </a:t>
            </a:r>
          </a:p>
          <a:p>
            <a:pPr marL="0" indent="0" algn="l">
              <a:buNone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 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excel_sheets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readxl_example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("type-me.xlsx"))</a:t>
            </a:r>
          </a:p>
          <a:p>
            <a:pPr marL="0" indent="0" algn="l">
              <a:buNone/>
            </a:pPr>
            <a:r>
              <a:rPr lang="es-MX" sz="1400" b="1" i="0" dirty="0">
                <a:solidFill>
                  <a:srgbClr val="1F1F1F"/>
                </a:solidFill>
                <a:effectLst/>
                <a:latin typeface="unset"/>
              </a:rPr>
              <a:t>	</a:t>
            </a:r>
            <a:r>
              <a:rPr lang="es-MX" sz="1800" b="1" i="0" dirty="0">
                <a:solidFill>
                  <a:srgbClr val="1F1F1F"/>
                </a:solidFill>
                <a:effectLst/>
                <a:latin typeface="unset"/>
              </a:rPr>
              <a:t>	Recursos adicionales</a:t>
            </a:r>
            <a:endParaRPr lang="es-MX" sz="1800" b="1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Si quieres aprender a usar las funciones de </a:t>
            </a:r>
            <a:r>
              <a:rPr lang="es-MX" sz="18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para trabajar con archivos más complejos, consulta el capítulo</a:t>
            </a:r>
            <a:r>
              <a:rPr lang="es-MX" sz="1800" b="0" i="0" u="sng" dirty="0">
                <a:solidFill>
                  <a:srgbClr val="1F1F1F"/>
                </a:solidFill>
                <a:effectLst/>
                <a:latin typeface="var(--cds-font-family-source-sans-pro)"/>
                <a:hlinkClick r:id="rId3"/>
              </a:rPr>
              <a:t> Importación de datos en R</a:t>
            </a:r>
            <a:r>
              <a:rPr lang="es-MX" sz="1800" b="0" i="0" u="sng" dirty="0">
                <a:solidFill>
                  <a:srgbClr val="1F1F1F"/>
                </a:solidFill>
                <a:effectLst/>
                <a:latin typeface="var(--cds-font-family-source-sans-pro)"/>
              </a:rPr>
              <a:t> 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del libro Ciencia de análisis de datos. Explora algunos de los problemas comunes que puedes encontrar al leer archivos, y cómo usar </a:t>
            </a:r>
            <a:r>
              <a:rPr lang="es-MX" sz="18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para solucionarlos. 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El paquete "</a:t>
            </a:r>
            <a:r>
              <a:rPr lang="es-MX" sz="18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datasets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" de R contiene muchos conjuntos de datos útiles precargados. Consulta</a:t>
            </a:r>
            <a:r>
              <a:rPr lang="es-MX" sz="1800" b="0" i="0" u="sng" dirty="0">
                <a:solidFill>
                  <a:srgbClr val="1F1F1F"/>
                </a:solidFill>
                <a:effectLst/>
                <a:latin typeface="var(--cds-font-family-source-sans-pro)"/>
                <a:hlinkClick r:id="rId4"/>
              </a:rPr>
              <a:t> El paquete de conjunto de datos de R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para obtener una lista. La lista incluye enlaces a descripciones detalladas de cada conjunto de datos.</a:t>
            </a:r>
          </a:p>
          <a:p>
            <a:pPr marL="0" indent="0" algn="l">
              <a:buNone/>
            </a:pPr>
            <a:endParaRPr lang="es-MX" sz="2000" b="0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marL="0" indent="0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08452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AA50366-08B2-8098-B517-DA4DE53BD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580" y="1069695"/>
            <a:ext cx="2382562" cy="416622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461807E-C59F-32F4-67B9-0CFE70C2D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15" y="714888"/>
            <a:ext cx="4220164" cy="32484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29C57D8-7077-2C7B-95F2-FCD246BE1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915" y="3963366"/>
            <a:ext cx="1935196" cy="67239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C065132-ABCE-54DF-E59C-511DD6D4F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899" y="4635765"/>
            <a:ext cx="3277057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76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12081</TotalTime>
  <Words>1216</Words>
  <Application>Microsoft Office PowerPoint</Application>
  <PresentationFormat>Panorámica</PresentationFormat>
  <Paragraphs>57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Courier</vt:lpstr>
      <vt:lpstr>Source Sans Pro</vt:lpstr>
      <vt:lpstr>unset</vt:lpstr>
      <vt:lpstr>var(--cds-font-family-source-sans-pro)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Idelfonso Iturbe Nepomuceno</dc:creator>
  <cp:lastModifiedBy>Idelfonso Iturbe Nepomuceno</cp:lastModifiedBy>
  <cp:revision>201</cp:revision>
  <dcterms:created xsi:type="dcterms:W3CDTF">2024-12-10T22:49:38Z</dcterms:created>
  <dcterms:modified xsi:type="dcterms:W3CDTF">2024-12-27T19:59:01Z</dcterms:modified>
</cp:coreProperties>
</file>