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98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49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049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184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6471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628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79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53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02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186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38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07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63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039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421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934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AA77318-9BEE-4D2D-A84F-09CA0BAEFB31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BA2A44A-FAE9-4D5F-9A49-A2C9500D69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6460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40D5A-C8E0-8B0F-E62A-F741CDDFD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789CD-9A26-AB10-6B83-321CBA371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79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5A869-B9B6-9EB5-D8A7-90397280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79FD6D-9384-4948-84A6-F757E061D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Variables numéricas: utilizadas para almacenar valores numéricos, como enteros y números decimales. Se pueden realizar operaciones matemáticas con ellas.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Variables de cadena: utilizadas para almacenar cadenas de texto, como palabras, frases y oraciones.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Variables booleanas: utilizadas para almacenar valores verdaderos o falsos.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Variables de matriz: utilizadas para almacenar una colección de valores en una sola variable.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Variables de objeto: utilizadas para almacenar una colección de propiedades y métodos que representan un objeto en el mundo real.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Variables de función: utilizadas para almacenar bloques de código que se pueden llamar en cualquier momento.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Variables de tipo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undefined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: utilizadas para indicar que una variable no tiene valor asignado.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Variables de tipo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null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: utilizadas para indicar que una variable no tiene valor y se utiliza para asignar valor a una variable que no debe contener ningún valor en particular.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23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EDA2F-B4D3-4B86-2A31-B1C8ADBB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353128"/>
            <a:ext cx="10905564" cy="6128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dirty="0">
                <a:solidFill>
                  <a:srgbClr val="D1D5DB"/>
                </a:solidFill>
                <a:effectLst/>
                <a:latin typeface="Söhne"/>
              </a:rPr>
              <a:t>U</a:t>
            </a:r>
            <a:r>
              <a:rPr lang="es-MX" sz="3200" b="0" i="0" dirty="0">
                <a:solidFill>
                  <a:srgbClr val="D1D5DB"/>
                </a:solidFill>
                <a:effectLst/>
                <a:latin typeface="Söhne"/>
              </a:rPr>
              <a:t>na </a:t>
            </a:r>
            <a:r>
              <a:rPr lang="es-MX" sz="3200" b="1" i="0" dirty="0">
                <a:solidFill>
                  <a:srgbClr val="FFFF00"/>
                </a:solidFill>
                <a:effectLst/>
                <a:latin typeface="Söhne"/>
              </a:rPr>
              <a:t>clase</a:t>
            </a:r>
            <a:r>
              <a:rPr lang="es-MX" sz="3200" b="0" i="0" dirty="0">
                <a:solidFill>
                  <a:srgbClr val="D1D5DB"/>
                </a:solidFill>
                <a:effectLst/>
                <a:latin typeface="Söhne"/>
              </a:rPr>
              <a:t> es una plantilla o modelo que define las características y comportamientos comunes que tienen un conjunto de objetos.</a:t>
            </a:r>
          </a:p>
          <a:p>
            <a:pPr marL="0" indent="0" algn="ctr">
              <a:buNone/>
            </a:pPr>
            <a:endParaRPr lang="es-MX" sz="32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es-MX" sz="3200" dirty="0">
                <a:solidFill>
                  <a:srgbClr val="D1D5DB"/>
                </a:solidFill>
                <a:effectLst/>
                <a:latin typeface="Söhne"/>
              </a:rPr>
              <a:t>U</a:t>
            </a:r>
            <a:r>
              <a:rPr lang="es-MX" sz="3200" b="0" i="0" dirty="0">
                <a:solidFill>
                  <a:srgbClr val="D1D5DB"/>
                </a:solidFill>
                <a:effectLst/>
                <a:latin typeface="Söhne"/>
              </a:rPr>
              <a:t>n </a:t>
            </a:r>
            <a:r>
              <a:rPr lang="es-MX" sz="3200" b="1" i="0" dirty="0">
                <a:solidFill>
                  <a:srgbClr val="FFFF00"/>
                </a:solidFill>
                <a:effectLst/>
                <a:latin typeface="Söhne"/>
              </a:rPr>
              <a:t>objeto</a:t>
            </a:r>
            <a:r>
              <a:rPr lang="es-MX" sz="3200" b="0" i="0" dirty="0">
                <a:solidFill>
                  <a:srgbClr val="D1D5DB"/>
                </a:solidFill>
                <a:effectLst/>
                <a:latin typeface="Söhne"/>
              </a:rPr>
              <a:t> es una instancia o ejemplar particular de una clase, es decir, es una representación concreta de los atributos y métodos definidos en la clase.</a:t>
            </a:r>
          </a:p>
          <a:p>
            <a:pPr marL="0" indent="0" algn="ctr">
              <a:buNone/>
            </a:pPr>
            <a:endParaRPr lang="es-MX" sz="3200" dirty="0">
              <a:solidFill>
                <a:srgbClr val="D1D5DB"/>
              </a:solidFill>
              <a:latin typeface="Söhne"/>
            </a:endParaRPr>
          </a:p>
          <a:p>
            <a:pPr algn="l"/>
            <a:r>
              <a:rPr lang="es-MX" sz="2000" b="0" i="0" dirty="0">
                <a:solidFill>
                  <a:srgbClr val="D1D5DB"/>
                </a:solidFill>
                <a:effectLst/>
                <a:latin typeface="Söhne"/>
              </a:rPr>
              <a:t>En términos más simples, una clase es como un plano o dibujo que describe las propiedades y acciones que pueden tener los objetos, mientras que un objeto es una copia concreta de ese plano con valores específicos para sus atributos y que puede realizar las acciones definidas por la clase.</a:t>
            </a:r>
          </a:p>
          <a:p>
            <a:pPr algn="l"/>
            <a:r>
              <a:rPr lang="es-MX" sz="2000" b="0" i="0" dirty="0">
                <a:solidFill>
                  <a:srgbClr val="D1D5DB"/>
                </a:solidFill>
                <a:effectLst/>
                <a:latin typeface="Söhne"/>
              </a:rPr>
              <a:t>Por ejemplo, si tuviéramos una clase llamada "Coche" que definiera las propiedades y métodos que pueden tener los coches, entonces un objeto de la clase "Coche" podría ser un coche específico con una marca, modelo, color, etc. determinados y capaz de realizar acciones como acelerar, frenar o cambiar de marcha.</a:t>
            </a:r>
          </a:p>
          <a:p>
            <a:pPr marL="0" indent="0" algn="ctr">
              <a:buNone/>
            </a:pPr>
            <a:endParaRPr lang="es-MX" sz="3200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3819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8F15C-CA1D-B472-5E9D-A3AD2817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55376" cy="1325563"/>
          </a:xfrm>
        </p:spPr>
        <p:txBody>
          <a:bodyPr/>
          <a:lstStyle/>
          <a:p>
            <a:r>
              <a:rPr lang="es-MX" dirty="0"/>
              <a:t>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6E8A6-087D-5017-F791-6757B959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988" y="365124"/>
            <a:ext cx="8794378" cy="4381687"/>
          </a:xfrm>
        </p:spPr>
        <p:txBody>
          <a:bodyPr/>
          <a:lstStyle/>
          <a:p>
            <a:pPr marL="0" indent="0"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"Interfaz de Programación de Aplicaciones". Una API es un conjunto de reglas y protocolos que permiten a diferentes aplicaciones o sistemas comunicarse entre sí.</a:t>
            </a:r>
          </a:p>
          <a:p>
            <a:pPr marL="0" indent="0">
              <a:buNone/>
            </a:pPr>
            <a:endParaRPr lang="es-MX" dirty="0">
              <a:solidFill>
                <a:srgbClr val="D1D5DB"/>
              </a:solidFill>
              <a:latin typeface="Söhne"/>
            </a:endParaRPr>
          </a:p>
          <a:p>
            <a:pPr marL="0" indent="0"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una forma de que dos programas se comuniquen y se integren entre sí. Una aplicación expone una API a través de la cual otros programas pueden solicitar información o realizar acciones específicas.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650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668618-90B4-3AF6-DDC6-D9BFA91B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7" y="363070"/>
            <a:ext cx="10919011" cy="595704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La arquitectura de una API puede variar dependiendo del propósito y la funcionalidad que se quiera lograr. Sin embargo, hay algunas características comunes que se pueden encontrar en muchas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APIs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Protocolo de comunicación: La mayoría de las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APIs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utilizan protocolos estándar de comunicación como HTTP o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WebSocket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para transmitir datos entre diferentes aplicaciones o sistemas.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Métodos HTTP: Las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APIs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utilizan métodos HTTP como GET, POST, PUT y DELETE para definir las acciones que los clientes pueden realizar en los recursos proporcionados por la API.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Estructura de datos: Las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APIs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pueden utilizar diferentes formatos de estructuración de datos como JSON, XML o CSV para transmitir información entre diferentes sistemas.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Autenticación y autorización: Las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APIs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pueden requerir autenticación y autorización para acceder a los recursos o datos proporcionados por la API. Las técnicas comunes de autenticación incluyen tokens, OAuth y JWT.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Versionado: Las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APIs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a menudo utilizan la versión para administrar los cambios en la funcionalidad y la estructura de la API. Las versiones pueden estar incluidas en la URL o en los encabezados de solicitud.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203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37A86ED-A9F9-3230-9863-D8D832162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1" t="25314" r="50000" b="14362"/>
          <a:stretch/>
        </p:blipFill>
        <p:spPr>
          <a:xfrm>
            <a:off x="163843" y="608428"/>
            <a:ext cx="11864313" cy="56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7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4CD164-D0D2-8DE7-1375-B2913726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70647"/>
            <a:ext cx="10668000" cy="5706316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POO es el acrónimo de Programación Orientada a Objetos. Es un paradigma de programación que se basa en el concepto de "objetos" para modelar el mundo real en el software.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Los objetos son unidades básicas de programación que encapsulan datos y funcionalidad. Cada objeto tiene un conjunto de propiedades (atributos) que describen sus características y un conjunto de métodos que definen sus comportamientos. Los objetos interactúan entre sí a través de mensajes que envían y reciben.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La POO ofrece una serie de ventajas en el desarrollo de software, como la modularidad, la reutilización de código y la facilidad de mantenimiento. Permite a los desarrolladores dividir el software en pequeñas unidades (objetos) que pueden ser modificadas, probadas y reutilizadas de manera independiente. Además, la POO permite la creación de objetos especializados (clases) que pueden heredar propiedades y métodos de otras clases.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053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DC525D-9A26-EEC4-4AAA-997A8E46D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5619" r="49000" b="16516"/>
          <a:stretch/>
        </p:blipFill>
        <p:spPr>
          <a:xfrm>
            <a:off x="257296" y="543364"/>
            <a:ext cx="11677407" cy="57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1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C831C-3D38-B566-0731-CAC0041F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6620D3-1119-4D8D-971E-829788D7A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628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BDB65A-92F3-1AB6-FDA1-6DBE1B7F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23" y="575047"/>
            <a:ext cx="11063036" cy="5664387"/>
          </a:xfrm>
        </p:spPr>
        <p:txBody>
          <a:bodyPr/>
          <a:lstStyle/>
          <a:p>
            <a:r>
              <a:rPr lang="es-MX" b="0" i="0" dirty="0">
                <a:solidFill>
                  <a:srgbClr val="FFFF00"/>
                </a:solidFill>
                <a:effectLst/>
                <a:latin typeface="Söhne"/>
              </a:rPr>
              <a:t>JS </a:t>
            </a:r>
            <a:r>
              <a:rPr lang="es-MX" b="0" i="0" dirty="0" err="1">
                <a:solidFill>
                  <a:srgbClr val="FFFF00"/>
                </a:solidFill>
                <a:effectLst/>
                <a:latin typeface="Söhne"/>
              </a:rPr>
              <a:t>Vanilla</a:t>
            </a:r>
            <a:r>
              <a:rPr lang="es-MX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(también conocido como JavaScript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Vanilla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) es un término utilizado para referirse a JavaScript puro, es decir, sin utilizar bibliotecas,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frameworks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o complementos adicionales.</a:t>
            </a:r>
          </a:p>
          <a:p>
            <a:r>
              <a:rPr lang="es-MX" b="0" i="0" dirty="0">
                <a:solidFill>
                  <a:srgbClr val="FF0000"/>
                </a:solidFill>
                <a:effectLst/>
                <a:latin typeface="Söhne"/>
              </a:rPr>
              <a:t>Git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es un sistema de control de versiones distribuido de código abierto que se utiliza para rastrear cambios en archivos y coordinar el trabajo en proyectos de software.</a:t>
            </a:r>
          </a:p>
          <a:p>
            <a:r>
              <a:rPr lang="es-MX" b="0" i="0" dirty="0">
                <a:solidFill>
                  <a:srgbClr val="00B050"/>
                </a:solidFill>
                <a:effectLst/>
                <a:latin typeface="Söhne"/>
              </a:rPr>
              <a:t>GitHub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es una plataforma de alojamiento de repositorios Git en línea. proporciona una variedad de herramientas y características para la colaboración y el trabajo en equipo</a:t>
            </a:r>
            <a:endParaRPr lang="es-MX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93691764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486</TotalTime>
  <Words>826</Words>
  <Application>Microsoft Office PowerPoint</Application>
  <PresentationFormat>Panorámica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Corbel</vt:lpstr>
      <vt:lpstr>Söhne</vt:lpstr>
      <vt:lpstr>Profundidad</vt:lpstr>
      <vt:lpstr>Presentación de PowerPoint</vt:lpstr>
      <vt:lpstr>Presentación de PowerPoint</vt:lpstr>
      <vt:lpstr>API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Tipos de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ITURBE GIL</dc:creator>
  <cp:lastModifiedBy>CARLOS ITURBE GIL</cp:lastModifiedBy>
  <cp:revision>15</cp:revision>
  <dcterms:created xsi:type="dcterms:W3CDTF">2023-03-17T13:51:04Z</dcterms:created>
  <dcterms:modified xsi:type="dcterms:W3CDTF">2023-03-17T21:57:13Z</dcterms:modified>
</cp:coreProperties>
</file>