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6"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89" r:id="rId38"/>
    <p:sldId id="293" r:id="rId39"/>
    <p:sldId id="294" r:id="rId40"/>
    <p:sldId id="295" r:id="rId41"/>
    <p:sldId id="297" r:id="rId42"/>
    <p:sldId id="298" r:id="rId43"/>
    <p:sldId id="299" r:id="rId44"/>
    <p:sldId id="300" r:id="rId45"/>
    <p:sldId id="301" r:id="rId46"/>
    <p:sldId id="302" r:id="rId47"/>
    <p:sldId id="303" r:id="rId48"/>
    <p:sldId id="304"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67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E25F62A4-C41D-430E-BC79-8AB5767F054F}" type="datetimeFigureOut">
              <a:rPr lang="es-MX" smtClean="0"/>
              <a:t>07/03/2022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1867089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3785101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954033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7345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36143273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25F62A4-C41D-430E-BC79-8AB5767F054F}" type="datetimeFigureOut">
              <a:rPr lang="es-MX" smtClean="0"/>
              <a:t>07/03/2022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33259829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E25F62A4-C41D-430E-BC79-8AB5767F054F}" type="datetimeFigureOut">
              <a:rPr lang="es-MX" smtClean="0"/>
              <a:t>07/03/2022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4285197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5F62A4-C41D-430E-BC79-8AB5767F054F}" type="datetimeFigureOut">
              <a:rPr lang="es-MX" smtClean="0"/>
              <a:t>07/03/2022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3101475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5F62A4-C41D-430E-BC79-8AB5767F054F}" type="datetimeFigureOut">
              <a:rPr lang="es-MX" smtClean="0"/>
              <a:t>07/03/2022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79340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E25F62A4-C41D-430E-BC79-8AB5767F054F}" type="datetimeFigureOut">
              <a:rPr lang="es-MX" smtClean="0"/>
              <a:t>07/03/2022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4110204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s-ES"/>
              <a:t>Haga clic para modificar el estilo de título del patrón</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E25F62A4-C41D-430E-BC79-8AB5767F054F}" type="datetimeFigureOut">
              <a:rPr lang="es-MX" smtClean="0"/>
              <a:t>07/03/2022</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1858469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2912839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120000" y="2505075"/>
            <a:ext cx="5025216"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s-ES"/>
              <a:t>Haga clic para modificar los estilos de texto del patrón</a:t>
            </a:r>
          </a:p>
        </p:txBody>
      </p:sp>
      <p:sp>
        <p:nvSpPr>
          <p:cNvPr id="6" name="Content Placeholder 5"/>
          <p:cNvSpPr>
            <a:spLocks noGrp="1"/>
          </p:cNvSpPr>
          <p:nvPr>
            <p:ph sz="quarter" idx="4"/>
          </p:nvPr>
        </p:nvSpPr>
        <p:spPr>
          <a:xfrm>
            <a:off x="6319840" y="2505075"/>
            <a:ext cx="503554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E25F62A4-C41D-430E-BC79-8AB5767F054F}" type="datetimeFigureOut">
              <a:rPr lang="es-MX" smtClean="0"/>
              <a:t>07/03/2022</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2111305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E25F62A4-C41D-430E-BC79-8AB5767F054F}" type="datetimeFigureOut">
              <a:rPr lang="es-MX" smtClean="0"/>
              <a:t>07/03/2022</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1043214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5F62A4-C41D-430E-BC79-8AB5767F054F}" type="datetimeFigureOut">
              <a:rPr lang="es-MX" smtClean="0"/>
              <a:t>07/03/2022</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4146660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1533773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E25F62A4-C41D-430E-BC79-8AB5767F054F}" type="datetimeFigureOut">
              <a:rPr lang="es-MX" smtClean="0"/>
              <a:t>07/03/2022</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F8B23A2E-8598-4612-AC8C-50E951C510F2}" type="slidenum">
              <a:rPr lang="es-MX" smtClean="0"/>
              <a:t>‹Nº›</a:t>
            </a:fld>
            <a:endParaRPr lang="es-MX"/>
          </a:p>
        </p:txBody>
      </p:sp>
    </p:spTree>
    <p:extLst>
      <p:ext uri="{BB962C8B-B14F-4D97-AF65-F5344CB8AC3E}">
        <p14:creationId xmlns:p14="http://schemas.microsoft.com/office/powerpoint/2010/main" val="3011263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E25F62A4-C41D-430E-BC79-8AB5767F054F}" type="datetimeFigureOut">
              <a:rPr lang="es-MX" smtClean="0"/>
              <a:t>07/03/2022</a:t>
            </a:fld>
            <a:endParaRPr lang="es-MX"/>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s-MX"/>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F8B23A2E-8598-4612-AC8C-50E951C510F2}" type="slidenum">
              <a:rPr lang="es-MX" smtClean="0"/>
              <a:t>‹Nº›</a:t>
            </a:fld>
            <a:endParaRPr lang="es-MX"/>
          </a:p>
        </p:txBody>
      </p:sp>
    </p:spTree>
    <p:extLst>
      <p:ext uri="{BB962C8B-B14F-4D97-AF65-F5344CB8AC3E}">
        <p14:creationId xmlns:p14="http://schemas.microsoft.com/office/powerpoint/2010/main" val="13690886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alsamiq.com/wireframes/" TargetMode="External"/><Relationship Id="rId2" Type="http://schemas.openxmlformats.org/officeDocument/2006/relationships/hyperlink" Target="https://miro.com/es/" TargetMode="External"/><Relationship Id="rId1" Type="http://schemas.openxmlformats.org/officeDocument/2006/relationships/slideLayout" Target="../slideLayouts/slideLayout2.xml"/><Relationship Id="rId4" Type="http://schemas.openxmlformats.org/officeDocument/2006/relationships/hyperlink" Target="https://www.creativosonline.org/10-herramientas-imprescindibles-para-crear-mockups.html#Protoio"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figma.com/" TargetMode="External"/><Relationship Id="rId2" Type="http://schemas.openxmlformats.org/officeDocument/2006/relationships/hyperlink" Target="https://www.sketch.com/" TargetMode="External"/><Relationship Id="rId1" Type="http://schemas.openxmlformats.org/officeDocument/2006/relationships/slideLayout" Target="../slideLayouts/slideLayout2.xml"/><Relationship Id="rId4" Type="http://schemas.openxmlformats.org/officeDocument/2006/relationships/hyperlink" Target="https://www.adobe.com/mx/products/xd.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caniuse.com/"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developers.google.com/web/tools/lighthouse?hl=e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deque.com/axe/devtool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github.com/railsadminteam/rails_admin" TargetMode="External"/><Relationship Id="rId2" Type="http://schemas.openxmlformats.org/officeDocument/2006/relationships/hyperlink" Target="https://apidocjs.co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firebase.google.com/docs/buil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www.atlassian.com/es/software/confluence" TargetMode="External"/><Relationship Id="rId2" Type="http://schemas.openxmlformats.org/officeDocument/2006/relationships/hyperlink" Target="https://www.notion.so/"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eslint.org/" TargetMode="External"/><Relationship Id="rId2" Type="http://schemas.openxmlformats.org/officeDocument/2006/relationships/hyperlink" Target="https://prettier.io/"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E993F7B-FE60-440F-9DDE-DB6CCE6D634E}"/>
              </a:ext>
            </a:extLst>
          </p:cNvPr>
          <p:cNvSpPr txBox="1"/>
          <p:nvPr/>
        </p:nvSpPr>
        <p:spPr>
          <a:xfrm>
            <a:off x="1438834" y="3119718"/>
            <a:ext cx="9923930" cy="1569660"/>
          </a:xfrm>
          <a:prstGeom prst="rect">
            <a:avLst/>
          </a:prstGeom>
          <a:noFill/>
        </p:spPr>
        <p:txBody>
          <a:bodyPr wrap="square" rtlCol="0">
            <a:spAutoFit/>
          </a:bodyPr>
          <a:lstStyle/>
          <a:p>
            <a:r>
              <a:rPr lang="es-MX" sz="9600" b="1" dirty="0">
                <a:ln w="6600">
                  <a:solidFill>
                    <a:schemeClr val="accent2"/>
                  </a:solidFill>
                  <a:prstDash val="solid"/>
                </a:ln>
                <a:solidFill>
                  <a:srgbClr val="FFFFFF"/>
                </a:solidFill>
                <a:effectLst>
                  <a:outerShdw dist="38100" dir="2700000" algn="tl" rotWithShape="0">
                    <a:schemeClr val="accent2"/>
                  </a:outerShdw>
                </a:effectLst>
              </a:rPr>
              <a:t>Introducción </a:t>
            </a:r>
          </a:p>
        </p:txBody>
      </p:sp>
    </p:spTree>
    <p:extLst>
      <p:ext uri="{BB962C8B-B14F-4D97-AF65-F5344CB8AC3E}">
        <p14:creationId xmlns:p14="http://schemas.microsoft.com/office/powerpoint/2010/main" val="994912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7148504-C34B-4D8D-9F41-69901E07DA94}"/>
              </a:ext>
            </a:extLst>
          </p:cNvPr>
          <p:cNvSpPr>
            <a:spLocks noGrp="1"/>
          </p:cNvSpPr>
          <p:nvPr>
            <p:ph idx="1"/>
          </p:nvPr>
        </p:nvSpPr>
        <p:spPr>
          <a:xfrm>
            <a:off x="629587" y="614597"/>
            <a:ext cx="10724213" cy="5562366"/>
          </a:xfrm>
        </p:spPr>
        <p:txBody>
          <a:bodyPr>
            <a:normAutofit fontScale="92500" lnSpcReduction="10000"/>
          </a:bodyPr>
          <a:lstStyle/>
          <a:p>
            <a:pPr marL="0" indent="0" algn="l">
              <a:buNone/>
            </a:pPr>
            <a:r>
              <a:rPr lang="es-MX" b="0" i="0" dirty="0">
                <a:solidFill>
                  <a:srgbClr val="F0F3F6"/>
                </a:solidFill>
                <a:effectLst/>
                <a:latin typeface="-apple-system"/>
              </a:rPr>
              <a:t>En el SDLC tenemos las diferentes fases que harán que nuestro desarrollo sea mucho más controlado y sobre todo escalable y mantenible.</a:t>
            </a:r>
          </a:p>
          <a:p>
            <a:pPr algn="l">
              <a:buFont typeface="Arial" panose="020B0604020202020204" pitchFamily="34" charset="0"/>
              <a:buChar char="•"/>
            </a:pPr>
            <a:r>
              <a:rPr lang="es-MX" b="0" i="0" dirty="0">
                <a:solidFill>
                  <a:srgbClr val="F0F3F6"/>
                </a:solidFill>
                <a:effectLst/>
                <a:latin typeface="-apple-system"/>
              </a:rPr>
              <a:t>Fase 1: Requerimientos --&gt; Fase donde se presentan las necesidades de la aplicación.</a:t>
            </a:r>
          </a:p>
          <a:p>
            <a:pPr algn="l">
              <a:buFont typeface="Arial" panose="020B0604020202020204" pitchFamily="34" charset="0"/>
              <a:buChar char="•"/>
            </a:pPr>
            <a:r>
              <a:rPr lang="es-MX" b="0" i="0" dirty="0">
                <a:solidFill>
                  <a:srgbClr val="F0F3F6"/>
                </a:solidFill>
                <a:effectLst/>
                <a:latin typeface="-apple-system"/>
              </a:rPr>
              <a:t>Fase 2: Diseño --&gt; En esta fase los requerimientos se convierten en un plan y en lo que debería de parecer la aplicación o producto final.</a:t>
            </a:r>
          </a:p>
          <a:p>
            <a:pPr algn="l">
              <a:buFont typeface="Arial" panose="020B0604020202020204" pitchFamily="34" charset="0"/>
              <a:buChar char="•"/>
            </a:pPr>
            <a:r>
              <a:rPr lang="es-MX" b="0" i="0" dirty="0">
                <a:solidFill>
                  <a:srgbClr val="F0F3F6"/>
                </a:solidFill>
                <a:effectLst/>
                <a:latin typeface="-apple-system"/>
              </a:rPr>
              <a:t>Fase 3: Desarrollo --&gt; En esta fase se hace la programación de las aplicaciones, aquí es donde metemos el código con las mejores prácticas y con las reglas de las guías de desarrollo seguro.</a:t>
            </a:r>
          </a:p>
          <a:p>
            <a:pPr algn="l">
              <a:buFont typeface="Arial" panose="020B0604020202020204" pitchFamily="34" charset="0"/>
              <a:buChar char="•"/>
            </a:pPr>
            <a:r>
              <a:rPr lang="es-MX" b="0" i="0" dirty="0">
                <a:solidFill>
                  <a:srgbClr val="F0F3F6"/>
                </a:solidFill>
                <a:effectLst/>
                <a:latin typeface="-apple-system"/>
              </a:rPr>
              <a:t>Fase 4: Verificación --&gt; En esta fase revisarás y confirmarás que las buenas prácticas se aplicaron en el código. En esta parte se integran las pruebas de CI/CD e integración de pruebas unitarias.</a:t>
            </a:r>
          </a:p>
          <a:p>
            <a:pPr algn="l">
              <a:buFont typeface="Arial" panose="020B0604020202020204" pitchFamily="34" charset="0"/>
              <a:buChar char="•"/>
            </a:pPr>
            <a:r>
              <a:rPr lang="es-MX" b="0" i="0" dirty="0">
                <a:solidFill>
                  <a:srgbClr val="F0F3F6"/>
                </a:solidFill>
                <a:effectLst/>
                <a:latin typeface="-apple-system"/>
              </a:rPr>
              <a:t>Fase 5: Mantenimiento y evaluación --&gt; Los sistemas son un ente vivo y por lo tanto tiene que mantenerse en continuo movimiento.</a:t>
            </a:r>
          </a:p>
          <a:p>
            <a:endParaRPr lang="es-MX" dirty="0"/>
          </a:p>
        </p:txBody>
      </p:sp>
    </p:spTree>
    <p:extLst>
      <p:ext uri="{BB962C8B-B14F-4D97-AF65-F5344CB8AC3E}">
        <p14:creationId xmlns:p14="http://schemas.microsoft.com/office/powerpoint/2010/main" val="190190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DLC Methodologies | SDLC Phases, Models and Advantages">
            <a:extLst>
              <a:ext uri="{FF2B5EF4-FFF2-40B4-BE49-F238E27FC236}">
                <a16:creationId xmlns:a16="http://schemas.microsoft.com/office/drawing/2014/main" id="{E0133A8F-0763-4D1D-BD47-673D685A73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13" y="90253"/>
            <a:ext cx="10250774" cy="6677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943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oftware Development Life Cycle - SDLC and SDLC Phases">
            <a:extLst>
              <a:ext uri="{FF2B5EF4-FFF2-40B4-BE49-F238E27FC236}">
                <a16:creationId xmlns:a16="http://schemas.microsoft.com/office/drawing/2014/main" id="{DB724FF9-ABA8-4B99-BD03-13AD667212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0600" y="102446"/>
            <a:ext cx="10090799" cy="665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4739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6C9566-2FEB-4F16-9C72-07ADAD72D59A}"/>
              </a:ext>
            </a:extLst>
          </p:cNvPr>
          <p:cNvSpPr>
            <a:spLocks noGrp="1"/>
          </p:cNvSpPr>
          <p:nvPr>
            <p:ph type="title"/>
          </p:nvPr>
        </p:nvSpPr>
        <p:spPr>
          <a:xfrm>
            <a:off x="838200" y="574987"/>
            <a:ext cx="10515600" cy="939019"/>
          </a:xfrm>
        </p:spPr>
        <p:txBody>
          <a:bodyPr>
            <a:normAutofit fontScale="90000"/>
          </a:bodyPr>
          <a:lstStyle/>
          <a:p>
            <a:r>
              <a:rPr lang="es-MX" b="1" i="0" dirty="0">
                <a:solidFill>
                  <a:srgbClr val="F0F3F6"/>
                </a:solidFill>
                <a:effectLst/>
                <a:latin typeface="-apple-system"/>
              </a:rPr>
              <a:t>¿Qué tecnologías se usan en </a:t>
            </a:r>
            <a:r>
              <a:rPr lang="es-MX" b="1" i="0" dirty="0" err="1">
                <a:solidFill>
                  <a:srgbClr val="F0F3F6"/>
                </a:solidFill>
                <a:effectLst/>
                <a:latin typeface="-apple-system"/>
              </a:rPr>
              <a:t>FrontEnd</a:t>
            </a:r>
            <a:r>
              <a:rPr lang="es-MX" b="1" i="0" dirty="0">
                <a:solidFill>
                  <a:srgbClr val="F0F3F6"/>
                </a:solidFill>
                <a:effectLst/>
                <a:latin typeface="-apple-system"/>
              </a:rPr>
              <a:t>?</a:t>
            </a:r>
            <a:endParaRPr lang="es-MX" dirty="0"/>
          </a:p>
        </p:txBody>
      </p:sp>
      <p:sp>
        <p:nvSpPr>
          <p:cNvPr id="3" name="Marcador de contenido 2">
            <a:extLst>
              <a:ext uri="{FF2B5EF4-FFF2-40B4-BE49-F238E27FC236}">
                <a16:creationId xmlns:a16="http://schemas.microsoft.com/office/drawing/2014/main" id="{D6C6C870-B50E-4A4B-8AF7-A48362046A5B}"/>
              </a:ext>
            </a:extLst>
          </p:cNvPr>
          <p:cNvSpPr>
            <a:spLocks noGrp="1"/>
          </p:cNvSpPr>
          <p:nvPr>
            <p:ph idx="1"/>
          </p:nvPr>
        </p:nvSpPr>
        <p:spPr>
          <a:xfrm>
            <a:off x="838200" y="2110438"/>
            <a:ext cx="10233800" cy="2146769"/>
          </a:xfrm>
        </p:spPr>
        <p:txBody>
          <a:bodyPr/>
          <a:lstStyle/>
          <a:p>
            <a:pPr algn="l"/>
            <a:r>
              <a:rPr lang="es-MX" b="0" i="0" dirty="0">
                <a:solidFill>
                  <a:srgbClr val="F0F3F6"/>
                </a:solidFill>
                <a:effectLst/>
                <a:latin typeface="-apple-system"/>
              </a:rPr>
              <a:t>Para el caso específico del curso estaremos utilizando principalmente 3 tecnologías y sus variantes, estas son: HTML, CSS y JavaScript.</a:t>
            </a:r>
          </a:p>
          <a:p>
            <a:pPr marL="0" indent="0">
              <a:buNone/>
            </a:pPr>
            <a:br>
              <a:rPr lang="es-MX" dirty="0"/>
            </a:br>
            <a:endParaRPr lang="es-MX" dirty="0"/>
          </a:p>
        </p:txBody>
      </p:sp>
      <p:pic>
        <p:nvPicPr>
          <p:cNvPr id="1026" name="Picture 2" descr="html, css, js">
            <a:extLst>
              <a:ext uri="{FF2B5EF4-FFF2-40B4-BE49-F238E27FC236}">
                <a16:creationId xmlns:a16="http://schemas.microsoft.com/office/drawing/2014/main" id="{BF9D94E3-15D2-4235-B7F9-8A678E433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673" y="3537796"/>
            <a:ext cx="5828854" cy="2940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3720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9A7101A-E770-4495-B0DA-62EC91AC9708}"/>
              </a:ext>
            </a:extLst>
          </p:cNvPr>
          <p:cNvSpPr>
            <a:spLocks noGrp="1"/>
          </p:cNvSpPr>
          <p:nvPr>
            <p:ph idx="1"/>
          </p:nvPr>
        </p:nvSpPr>
        <p:spPr>
          <a:xfrm>
            <a:off x="584616" y="434715"/>
            <a:ext cx="10769184" cy="5906124"/>
          </a:xfrm>
        </p:spPr>
        <p:txBody>
          <a:bodyPr>
            <a:normAutofit fontScale="92500" lnSpcReduction="20000"/>
          </a:bodyPr>
          <a:lstStyle/>
          <a:p>
            <a:pPr algn="l"/>
            <a:r>
              <a:rPr lang="es-MX" b="1" i="0" dirty="0">
                <a:solidFill>
                  <a:srgbClr val="F0F3F6"/>
                </a:solidFill>
                <a:effectLst/>
                <a:latin typeface="-apple-system"/>
              </a:rPr>
              <a:t>HTML</a:t>
            </a:r>
          </a:p>
          <a:p>
            <a:pPr marL="0" indent="0" algn="l">
              <a:buNone/>
            </a:pPr>
            <a:r>
              <a:rPr lang="es-MX" b="0" i="0" dirty="0">
                <a:solidFill>
                  <a:srgbClr val="F0F3F6"/>
                </a:solidFill>
                <a:effectLst/>
                <a:latin typeface="-apple-system"/>
              </a:rPr>
              <a:t>Este lenguaje nos permite tener el esqueleto de nuestra aplicación, es lo que define la estructura del sitio y lo que nos da la pauta y el inicio de nuestra aplicación web.</a:t>
            </a:r>
          </a:p>
          <a:p>
            <a:pPr algn="l"/>
            <a:r>
              <a:rPr lang="es-MX" b="1" i="0" dirty="0">
                <a:solidFill>
                  <a:srgbClr val="F0F3F6"/>
                </a:solidFill>
                <a:effectLst/>
                <a:latin typeface="-apple-system"/>
              </a:rPr>
              <a:t>CSS</a:t>
            </a:r>
          </a:p>
          <a:p>
            <a:pPr marL="0" indent="0" algn="l">
              <a:buNone/>
            </a:pPr>
            <a:r>
              <a:rPr lang="es-MX" b="0" i="0" dirty="0">
                <a:solidFill>
                  <a:srgbClr val="F0F3F6"/>
                </a:solidFill>
                <a:effectLst/>
                <a:latin typeface="-apple-system"/>
              </a:rPr>
              <a:t>Este lenguaje nos da la posibilidad de estilizar y de insertarle toda la parte de visual y estética a tu sitio como si fuera la piel de nuestra aplicación. Se utilizan clases y selectores para poder definir las propiedades y características de cada uno de los elementos que nosotros definamos en la aplicación web.</a:t>
            </a:r>
          </a:p>
          <a:p>
            <a:pPr algn="l"/>
            <a:r>
              <a:rPr lang="es-MX" b="1" i="0" dirty="0">
                <a:solidFill>
                  <a:srgbClr val="F0F3F6"/>
                </a:solidFill>
                <a:effectLst/>
                <a:latin typeface="-apple-system"/>
              </a:rPr>
              <a:t>JavaScript</a:t>
            </a:r>
          </a:p>
          <a:p>
            <a:pPr marL="0" indent="0" algn="l">
              <a:buNone/>
            </a:pPr>
            <a:r>
              <a:rPr lang="es-MX" b="0" i="0" dirty="0">
                <a:solidFill>
                  <a:srgbClr val="F0F3F6"/>
                </a:solidFill>
                <a:effectLst/>
                <a:latin typeface="-apple-system"/>
              </a:rPr>
              <a:t>Es el cerebro de nuestra plataforma, una vez que nosotros utilizamos JS en el sitio le damos la capacidad de escalar las funcionalidades de forma exponencial, ya que pasamos de las propiedades que tienen las etiquetas (Que también tienen algo de JS) a tener una cantidad virtualmente infinita de posibilidades.</a:t>
            </a:r>
          </a:p>
          <a:p>
            <a:pPr marL="0" indent="0" algn="l">
              <a:buNone/>
            </a:pPr>
            <a:r>
              <a:rPr lang="es-MX" b="0" i="0" dirty="0">
                <a:solidFill>
                  <a:srgbClr val="F0F3F6"/>
                </a:solidFill>
                <a:effectLst/>
                <a:latin typeface="-apple-system"/>
              </a:rPr>
              <a:t>Podemos considerar a JS como el sistema nervioso que controla toda nuestra aplicación web y la que manejará todos los músculos y huesos de nuestro sitio.</a:t>
            </a:r>
          </a:p>
          <a:p>
            <a:pPr marL="0" indent="0" algn="l">
              <a:buNone/>
            </a:pPr>
            <a:endParaRPr lang="es-MX" b="0" i="0" dirty="0">
              <a:solidFill>
                <a:srgbClr val="F0F3F6"/>
              </a:solidFill>
              <a:effectLst/>
              <a:latin typeface="-apple-system"/>
            </a:endParaRPr>
          </a:p>
          <a:p>
            <a:endParaRPr lang="es-MX" dirty="0"/>
          </a:p>
        </p:txBody>
      </p:sp>
    </p:spTree>
    <p:extLst>
      <p:ext uri="{BB962C8B-B14F-4D97-AF65-F5344CB8AC3E}">
        <p14:creationId xmlns:p14="http://schemas.microsoft.com/office/powerpoint/2010/main" val="22956025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ody web programing">
            <a:extLst>
              <a:ext uri="{FF2B5EF4-FFF2-40B4-BE49-F238E27FC236}">
                <a16:creationId xmlns:a16="http://schemas.microsoft.com/office/drawing/2014/main" id="{3D77B520-2521-4402-BFA6-534263E10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5629" y="78629"/>
            <a:ext cx="6700741" cy="6700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6313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B5EB9E1-D02C-4BBC-9E8E-BC5A8365AB43}"/>
              </a:ext>
            </a:extLst>
          </p:cNvPr>
          <p:cNvSpPr>
            <a:spLocks noGrp="1"/>
          </p:cNvSpPr>
          <p:nvPr>
            <p:ph idx="1"/>
          </p:nvPr>
        </p:nvSpPr>
        <p:spPr>
          <a:xfrm>
            <a:off x="422223" y="338451"/>
            <a:ext cx="11347554" cy="4351338"/>
          </a:xfrm>
        </p:spPr>
        <p:txBody>
          <a:bodyPr/>
          <a:lstStyle/>
          <a:p>
            <a:pPr algn="l"/>
            <a:r>
              <a:rPr lang="es-MX" b="1" i="0" dirty="0" err="1">
                <a:solidFill>
                  <a:srgbClr val="F0F3F6"/>
                </a:solidFill>
                <a:effectLst/>
                <a:latin typeface="-apple-system"/>
              </a:rPr>
              <a:t>Frameworks</a:t>
            </a:r>
            <a:endParaRPr lang="es-MX" b="1" i="0" dirty="0">
              <a:solidFill>
                <a:srgbClr val="F0F3F6"/>
              </a:solidFill>
              <a:effectLst/>
              <a:latin typeface="-apple-system"/>
            </a:endParaRPr>
          </a:p>
          <a:p>
            <a:pPr marL="0" indent="0" algn="l">
              <a:buNone/>
            </a:pPr>
            <a:r>
              <a:rPr lang="es-MX" sz="2400" b="0" i="0" dirty="0">
                <a:solidFill>
                  <a:srgbClr val="F0F3F6"/>
                </a:solidFill>
                <a:effectLst/>
                <a:latin typeface="-apple-system"/>
              </a:rPr>
              <a:t>Los </a:t>
            </a:r>
            <a:r>
              <a:rPr lang="es-MX" sz="2400" b="0" i="0" dirty="0" err="1">
                <a:solidFill>
                  <a:srgbClr val="F0F3F6"/>
                </a:solidFill>
                <a:effectLst/>
                <a:latin typeface="-apple-system"/>
              </a:rPr>
              <a:t>Frameworks</a:t>
            </a:r>
            <a:r>
              <a:rPr lang="es-MX" sz="2400" b="0" i="0" dirty="0">
                <a:solidFill>
                  <a:srgbClr val="F0F3F6"/>
                </a:solidFill>
                <a:effectLst/>
                <a:latin typeface="-apple-system"/>
              </a:rPr>
              <a:t> son variantes de JS que nos ayudan a que nuestra programación pueda llegar a ser mucho más rápida o con algunas funcionalidades adicionales a </a:t>
            </a:r>
            <a:r>
              <a:rPr lang="es-MX" sz="2400" b="0" i="0" dirty="0" err="1">
                <a:solidFill>
                  <a:srgbClr val="F0F3F6"/>
                </a:solidFill>
                <a:effectLst/>
                <a:latin typeface="-apple-system"/>
              </a:rPr>
              <a:t>Vanilla</a:t>
            </a:r>
            <a:r>
              <a:rPr lang="es-MX" sz="2400" b="0" i="0" dirty="0">
                <a:solidFill>
                  <a:srgbClr val="F0F3F6"/>
                </a:solidFill>
                <a:effectLst/>
                <a:latin typeface="-apple-system"/>
              </a:rPr>
              <a:t> JS, esto aplica tanto para </a:t>
            </a:r>
            <a:r>
              <a:rPr lang="es-MX" sz="2400" b="0" i="0" dirty="0" err="1">
                <a:solidFill>
                  <a:srgbClr val="F0F3F6"/>
                </a:solidFill>
                <a:effectLst/>
                <a:latin typeface="-apple-system"/>
              </a:rPr>
              <a:t>FrontEnd</a:t>
            </a:r>
            <a:r>
              <a:rPr lang="es-MX" sz="2400" b="0" i="0" dirty="0">
                <a:solidFill>
                  <a:srgbClr val="F0F3F6"/>
                </a:solidFill>
                <a:effectLst/>
                <a:latin typeface="-apple-system"/>
              </a:rPr>
              <a:t> como para </a:t>
            </a:r>
            <a:r>
              <a:rPr lang="es-MX" sz="2400" b="0" i="0" dirty="0" err="1">
                <a:solidFill>
                  <a:srgbClr val="F0F3F6"/>
                </a:solidFill>
                <a:effectLst/>
                <a:latin typeface="-apple-system"/>
              </a:rPr>
              <a:t>Backend</a:t>
            </a:r>
            <a:r>
              <a:rPr lang="es-MX" sz="2400" b="0" i="0" dirty="0">
                <a:solidFill>
                  <a:srgbClr val="F0F3F6"/>
                </a:solidFill>
                <a:effectLst/>
                <a:latin typeface="-apple-system"/>
              </a:rPr>
              <a:t>.</a:t>
            </a:r>
          </a:p>
          <a:p>
            <a:pPr marL="0" indent="0" algn="l">
              <a:buNone/>
            </a:pPr>
            <a:r>
              <a:rPr lang="es-MX" sz="2400" b="0" i="0" dirty="0">
                <a:solidFill>
                  <a:srgbClr val="F0F3F6"/>
                </a:solidFill>
                <a:effectLst/>
                <a:latin typeface="-apple-system"/>
              </a:rPr>
              <a:t>El hecho de que un Framework te permita programar de forma más sencilla NO SIGNIFICA que puedes saltarte toda la parte fundamental de JS, esto es porque al ser la base de muchos de los </a:t>
            </a:r>
            <a:r>
              <a:rPr lang="es-MX" sz="2400" b="0" i="0" dirty="0" err="1">
                <a:solidFill>
                  <a:srgbClr val="F0F3F6"/>
                </a:solidFill>
                <a:effectLst/>
                <a:latin typeface="-apple-system"/>
              </a:rPr>
              <a:t>Frameworks</a:t>
            </a:r>
            <a:r>
              <a:rPr lang="es-MX" sz="2400" b="0" i="0" dirty="0">
                <a:solidFill>
                  <a:srgbClr val="F0F3F6"/>
                </a:solidFill>
                <a:effectLst/>
                <a:latin typeface="-apple-system"/>
              </a:rPr>
              <a:t> web, es bastante útil conocer como funciona desde el fondo.</a:t>
            </a:r>
          </a:p>
          <a:p>
            <a:endParaRPr lang="es-MX" dirty="0"/>
          </a:p>
        </p:txBody>
      </p:sp>
      <p:pic>
        <p:nvPicPr>
          <p:cNvPr id="3074" name="Picture 2" descr="JS Frameworks">
            <a:extLst>
              <a:ext uri="{FF2B5EF4-FFF2-40B4-BE49-F238E27FC236}">
                <a16:creationId xmlns:a16="http://schemas.microsoft.com/office/drawing/2014/main" id="{17988C93-AE4F-41C6-AEA2-7D6D6FA3D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665" y="3279099"/>
            <a:ext cx="6460518" cy="324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86755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DCC1B8-6ED7-45C2-AE6B-825BA21FB0E9}"/>
              </a:ext>
            </a:extLst>
          </p:cNvPr>
          <p:cNvSpPr>
            <a:spLocks noGrp="1"/>
          </p:cNvSpPr>
          <p:nvPr>
            <p:ph type="title"/>
          </p:nvPr>
        </p:nvSpPr>
        <p:spPr/>
        <p:txBody>
          <a:bodyPr>
            <a:normAutofit/>
          </a:bodyPr>
          <a:lstStyle/>
          <a:p>
            <a:r>
              <a:rPr lang="es-MX" b="1" i="0" dirty="0" err="1">
                <a:solidFill>
                  <a:srgbClr val="F0F3F6"/>
                </a:solidFill>
                <a:effectLst/>
                <a:latin typeface="-apple-system"/>
              </a:rPr>
              <a:t>Setup</a:t>
            </a:r>
            <a:r>
              <a:rPr lang="es-MX" b="1" i="0" dirty="0">
                <a:solidFill>
                  <a:srgbClr val="F0F3F6"/>
                </a:solidFill>
                <a:effectLst/>
                <a:latin typeface="-apple-system"/>
              </a:rPr>
              <a:t> de un programador </a:t>
            </a:r>
            <a:r>
              <a:rPr lang="es-MX" b="1" i="0" dirty="0" err="1">
                <a:solidFill>
                  <a:srgbClr val="F0F3F6"/>
                </a:solidFill>
                <a:effectLst/>
                <a:latin typeface="-apple-system"/>
              </a:rPr>
              <a:t>FrontEnd</a:t>
            </a:r>
            <a:endParaRPr lang="es-MX" dirty="0"/>
          </a:p>
        </p:txBody>
      </p:sp>
      <p:sp>
        <p:nvSpPr>
          <p:cNvPr id="3" name="Marcador de contenido 2">
            <a:extLst>
              <a:ext uri="{FF2B5EF4-FFF2-40B4-BE49-F238E27FC236}">
                <a16:creationId xmlns:a16="http://schemas.microsoft.com/office/drawing/2014/main" id="{28B39CCC-12A8-4C79-AC51-C095A78CB7EC}"/>
              </a:ext>
            </a:extLst>
          </p:cNvPr>
          <p:cNvSpPr>
            <a:spLocks noGrp="1"/>
          </p:cNvSpPr>
          <p:nvPr>
            <p:ph idx="1"/>
          </p:nvPr>
        </p:nvSpPr>
        <p:spPr>
          <a:xfrm>
            <a:off x="981635" y="2141537"/>
            <a:ext cx="10735235" cy="4351338"/>
          </a:xfrm>
        </p:spPr>
        <p:txBody>
          <a:bodyPr/>
          <a:lstStyle/>
          <a:p>
            <a:pPr marL="0" indent="0" algn="l">
              <a:buNone/>
            </a:pPr>
            <a:r>
              <a:rPr lang="es-MX" b="0" i="0" dirty="0">
                <a:solidFill>
                  <a:srgbClr val="F0F3F6"/>
                </a:solidFill>
                <a:effectLst/>
                <a:latin typeface="-apple-system"/>
              </a:rPr>
              <a:t>En el caso específico de programación web y específicamente </a:t>
            </a:r>
            <a:r>
              <a:rPr lang="es-MX" b="0" i="0" dirty="0" err="1">
                <a:solidFill>
                  <a:srgbClr val="F0F3F6"/>
                </a:solidFill>
                <a:effectLst/>
                <a:latin typeface="-apple-system"/>
              </a:rPr>
              <a:t>FrontEnd</a:t>
            </a:r>
            <a:r>
              <a:rPr lang="es-MX" b="0" i="0" dirty="0">
                <a:solidFill>
                  <a:srgbClr val="F0F3F6"/>
                </a:solidFill>
                <a:effectLst/>
                <a:latin typeface="-apple-system"/>
              </a:rPr>
              <a:t> lo que utilizaremos es lo siguiente:</a:t>
            </a:r>
          </a:p>
          <a:p>
            <a:pPr algn="l">
              <a:buFont typeface="Arial" panose="020B0604020202020204" pitchFamily="34" charset="0"/>
              <a:buChar char="•"/>
            </a:pPr>
            <a:r>
              <a:rPr lang="es-MX" b="0" i="0" dirty="0">
                <a:solidFill>
                  <a:srgbClr val="F0F3F6"/>
                </a:solidFill>
                <a:effectLst/>
                <a:latin typeface="-apple-system"/>
              </a:rPr>
              <a:t>Herramienta de diseño de aplicación</a:t>
            </a:r>
          </a:p>
          <a:p>
            <a:pPr algn="l">
              <a:buFont typeface="Arial" panose="020B0604020202020204" pitchFamily="34" charset="0"/>
              <a:buChar char="•"/>
            </a:pPr>
            <a:r>
              <a:rPr lang="es-MX" b="0" i="0" dirty="0">
                <a:solidFill>
                  <a:srgbClr val="F0F3F6"/>
                </a:solidFill>
                <a:effectLst/>
                <a:latin typeface="-apple-system"/>
              </a:rPr>
              <a:t>IDE de programación</a:t>
            </a:r>
          </a:p>
          <a:p>
            <a:pPr algn="l">
              <a:buFont typeface="Arial" panose="020B0604020202020204" pitchFamily="34" charset="0"/>
              <a:buChar char="•"/>
            </a:pPr>
            <a:r>
              <a:rPr lang="es-MX" b="0" i="0" dirty="0">
                <a:solidFill>
                  <a:srgbClr val="F0F3F6"/>
                </a:solidFill>
                <a:effectLst/>
                <a:latin typeface="-apple-system"/>
              </a:rPr>
              <a:t>Navegador web</a:t>
            </a:r>
          </a:p>
          <a:p>
            <a:pPr algn="l">
              <a:buFont typeface="Arial" panose="020B0604020202020204" pitchFamily="34" charset="0"/>
              <a:buChar char="•"/>
            </a:pPr>
            <a:r>
              <a:rPr lang="es-MX" b="0" i="0" dirty="0">
                <a:solidFill>
                  <a:srgbClr val="F0F3F6"/>
                </a:solidFill>
                <a:effectLst/>
                <a:latin typeface="-apple-system"/>
              </a:rPr>
              <a:t>Diferentes opciones de "</a:t>
            </a:r>
            <a:r>
              <a:rPr lang="es-MX" b="0" i="0" dirty="0" err="1">
                <a:solidFill>
                  <a:srgbClr val="F0F3F6"/>
                </a:solidFill>
                <a:effectLst/>
                <a:latin typeface="-apple-system"/>
              </a:rPr>
              <a:t>Developer</a:t>
            </a:r>
            <a:r>
              <a:rPr lang="es-MX" b="0" i="0" dirty="0">
                <a:solidFill>
                  <a:srgbClr val="F0F3F6"/>
                </a:solidFill>
                <a:effectLst/>
                <a:latin typeface="-apple-system"/>
              </a:rPr>
              <a:t> </a:t>
            </a:r>
            <a:r>
              <a:rPr lang="es-MX" b="0" i="0" dirty="0" err="1">
                <a:solidFill>
                  <a:srgbClr val="F0F3F6"/>
                </a:solidFill>
                <a:effectLst/>
                <a:latin typeface="-apple-system"/>
              </a:rPr>
              <a:t>tools</a:t>
            </a:r>
            <a:r>
              <a:rPr lang="es-MX" b="0" i="0" dirty="0">
                <a:solidFill>
                  <a:srgbClr val="F0F3F6"/>
                </a:solidFill>
                <a:effectLst/>
                <a:latin typeface="-apple-system"/>
              </a:rPr>
              <a:t>"</a:t>
            </a:r>
          </a:p>
          <a:p>
            <a:pPr algn="l">
              <a:buFont typeface="Arial" panose="020B0604020202020204" pitchFamily="34" charset="0"/>
              <a:buChar char="•"/>
            </a:pPr>
            <a:r>
              <a:rPr lang="es-MX" b="0" i="0" dirty="0">
                <a:solidFill>
                  <a:srgbClr val="F0F3F6"/>
                </a:solidFill>
                <a:effectLst/>
                <a:latin typeface="-apple-system"/>
              </a:rPr>
              <a:t>Herramienta de documentación</a:t>
            </a:r>
          </a:p>
          <a:p>
            <a:endParaRPr lang="es-MX" dirty="0"/>
          </a:p>
        </p:txBody>
      </p:sp>
    </p:spTree>
    <p:extLst>
      <p:ext uri="{BB962C8B-B14F-4D97-AF65-F5344CB8AC3E}">
        <p14:creationId xmlns:p14="http://schemas.microsoft.com/office/powerpoint/2010/main" val="3869684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10E0EF-9F72-4B2C-AF97-EDD5872C5B1E}"/>
              </a:ext>
            </a:extLst>
          </p:cNvPr>
          <p:cNvSpPr>
            <a:spLocks noGrp="1"/>
          </p:cNvSpPr>
          <p:nvPr>
            <p:ph type="title"/>
          </p:nvPr>
        </p:nvSpPr>
        <p:spPr/>
        <p:txBody>
          <a:bodyPr>
            <a:normAutofit/>
          </a:bodyPr>
          <a:lstStyle/>
          <a:p>
            <a:r>
              <a:rPr lang="es-MX" b="1" i="0" dirty="0">
                <a:solidFill>
                  <a:srgbClr val="F0F3F6"/>
                </a:solidFill>
                <a:effectLst/>
                <a:latin typeface="-apple-system"/>
              </a:rPr>
              <a:t>Herramienta de diseño</a:t>
            </a:r>
            <a:endParaRPr lang="es-MX" dirty="0"/>
          </a:p>
        </p:txBody>
      </p:sp>
      <p:sp>
        <p:nvSpPr>
          <p:cNvPr id="3" name="Marcador de contenido 2">
            <a:extLst>
              <a:ext uri="{FF2B5EF4-FFF2-40B4-BE49-F238E27FC236}">
                <a16:creationId xmlns:a16="http://schemas.microsoft.com/office/drawing/2014/main" id="{D87A6DE6-8C6D-4F68-B9CB-1BB86109A83F}"/>
              </a:ext>
            </a:extLst>
          </p:cNvPr>
          <p:cNvSpPr>
            <a:spLocks noGrp="1"/>
          </p:cNvSpPr>
          <p:nvPr>
            <p:ph idx="1"/>
          </p:nvPr>
        </p:nvSpPr>
        <p:spPr>
          <a:xfrm>
            <a:off x="699247" y="1566488"/>
            <a:ext cx="10654553" cy="4926387"/>
          </a:xfrm>
        </p:spPr>
        <p:txBody>
          <a:bodyPr>
            <a:normAutofit lnSpcReduction="10000"/>
          </a:bodyPr>
          <a:lstStyle/>
          <a:p>
            <a:pPr marL="0" indent="0" algn="l">
              <a:buNone/>
            </a:pPr>
            <a:r>
              <a:rPr lang="es-MX" b="0" i="0" dirty="0">
                <a:solidFill>
                  <a:srgbClr val="F0F3F6"/>
                </a:solidFill>
                <a:effectLst/>
                <a:latin typeface="-apple-system"/>
              </a:rPr>
              <a:t>Esta herramienta es la que nos da la capacidad de tener un prototipo sin poner NI UNA línea de código.</a:t>
            </a:r>
          </a:p>
          <a:p>
            <a:pPr marL="0" indent="0" algn="l">
              <a:buNone/>
            </a:pPr>
            <a:r>
              <a:rPr lang="es-MX" b="0" i="0" dirty="0">
                <a:solidFill>
                  <a:srgbClr val="F0F3F6"/>
                </a:solidFill>
                <a:effectLst/>
                <a:latin typeface="-apple-system"/>
              </a:rPr>
              <a:t>En el flujo de programación, basándonos en el SDLC (Software </a:t>
            </a:r>
            <a:r>
              <a:rPr lang="es-MX" b="0" i="0" dirty="0" err="1">
                <a:solidFill>
                  <a:srgbClr val="F0F3F6"/>
                </a:solidFill>
                <a:effectLst/>
                <a:latin typeface="-apple-system"/>
              </a:rPr>
              <a:t>Development</a:t>
            </a:r>
            <a:r>
              <a:rPr lang="es-MX" b="0" i="0" dirty="0">
                <a:solidFill>
                  <a:srgbClr val="F0F3F6"/>
                </a:solidFill>
                <a:effectLst/>
                <a:latin typeface="-apple-system"/>
              </a:rPr>
              <a:t> </a:t>
            </a:r>
            <a:r>
              <a:rPr lang="es-MX" b="0" i="0" dirty="0" err="1">
                <a:solidFill>
                  <a:srgbClr val="F0F3F6"/>
                </a:solidFill>
                <a:effectLst/>
                <a:latin typeface="-apple-system"/>
              </a:rPr>
              <a:t>Life</a:t>
            </a:r>
            <a:r>
              <a:rPr lang="es-MX" b="0" i="0" dirty="0">
                <a:solidFill>
                  <a:srgbClr val="F0F3F6"/>
                </a:solidFill>
                <a:effectLst/>
                <a:latin typeface="-apple-system"/>
              </a:rPr>
              <a:t> </a:t>
            </a:r>
            <a:r>
              <a:rPr lang="es-MX" b="0" i="0" dirty="0" err="1">
                <a:solidFill>
                  <a:srgbClr val="F0F3F6"/>
                </a:solidFill>
                <a:effectLst/>
                <a:latin typeface="-apple-system"/>
              </a:rPr>
              <a:t>Cycle</a:t>
            </a:r>
            <a:r>
              <a:rPr lang="es-MX" b="0" i="0" dirty="0">
                <a:solidFill>
                  <a:srgbClr val="F0F3F6"/>
                </a:solidFill>
                <a:effectLst/>
                <a:latin typeface="-apple-system"/>
              </a:rPr>
              <a:t>) siempre es necesario empezar con el diseño de la solución antes de irnos directo a programarla, esto se hace así porque en caso de haber un cambio o modificación es mucho más fácil y rápido cambiarla en el lado de diseño que volver a programar el módulo completo.</a:t>
            </a:r>
          </a:p>
          <a:p>
            <a:pPr algn="l"/>
            <a:r>
              <a:rPr lang="es-MX" b="0" i="0" dirty="0">
                <a:solidFill>
                  <a:srgbClr val="F0F3F6"/>
                </a:solidFill>
                <a:effectLst/>
                <a:latin typeface="-apple-system"/>
              </a:rPr>
              <a:t>El diseño tiene como objetivo poder aterrizar los requerimientos de quien nos esté pidiendo el software y para eso existen diferentes técnicas como por ejemplo: </a:t>
            </a:r>
            <a:r>
              <a:rPr lang="es-MX" b="0" i="0" dirty="0" err="1">
                <a:solidFill>
                  <a:srgbClr val="F0F3F6"/>
                </a:solidFill>
                <a:effectLst/>
                <a:latin typeface="-apple-system"/>
              </a:rPr>
              <a:t>Desing</a:t>
            </a:r>
            <a:r>
              <a:rPr lang="es-MX" b="0" i="0" dirty="0">
                <a:solidFill>
                  <a:srgbClr val="F0F3F6"/>
                </a:solidFill>
                <a:effectLst/>
                <a:latin typeface="-apple-system"/>
              </a:rPr>
              <a:t> </a:t>
            </a:r>
            <a:r>
              <a:rPr lang="es-MX" b="0" i="0" dirty="0" err="1">
                <a:solidFill>
                  <a:srgbClr val="F0F3F6"/>
                </a:solidFill>
                <a:effectLst/>
                <a:latin typeface="-apple-system"/>
              </a:rPr>
              <a:t>Thinking</a:t>
            </a:r>
            <a:r>
              <a:rPr lang="es-MX" b="0" i="0" dirty="0">
                <a:solidFill>
                  <a:srgbClr val="F0F3F6"/>
                </a:solidFill>
                <a:effectLst/>
                <a:latin typeface="-apple-system"/>
              </a:rPr>
              <a:t>, Visual </a:t>
            </a:r>
            <a:r>
              <a:rPr lang="es-MX" b="0" i="0" dirty="0" err="1">
                <a:solidFill>
                  <a:srgbClr val="F0F3F6"/>
                </a:solidFill>
                <a:effectLst/>
                <a:latin typeface="-apple-system"/>
              </a:rPr>
              <a:t>Thinking</a:t>
            </a:r>
            <a:r>
              <a:rPr lang="es-MX" b="0" i="0" dirty="0">
                <a:solidFill>
                  <a:srgbClr val="F0F3F6"/>
                </a:solidFill>
                <a:effectLst/>
                <a:latin typeface="-apple-system"/>
              </a:rPr>
              <a:t>, diagramas de flujo, o la que mejor se te acomode para poder entender lo más cercano posible a lo que tu cliente esté pidiendo.</a:t>
            </a:r>
          </a:p>
          <a:p>
            <a:endParaRPr lang="es-MX" dirty="0"/>
          </a:p>
        </p:txBody>
      </p:sp>
    </p:spTree>
    <p:extLst>
      <p:ext uri="{BB962C8B-B14F-4D97-AF65-F5344CB8AC3E}">
        <p14:creationId xmlns:p14="http://schemas.microsoft.com/office/powerpoint/2010/main" val="3025639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DEAE9-4B7C-4AB1-8DCD-F939809905E2}"/>
              </a:ext>
            </a:extLst>
          </p:cNvPr>
          <p:cNvSpPr>
            <a:spLocks noGrp="1"/>
          </p:cNvSpPr>
          <p:nvPr>
            <p:ph idx="1"/>
          </p:nvPr>
        </p:nvSpPr>
        <p:spPr>
          <a:xfrm>
            <a:off x="726141" y="510988"/>
            <a:ext cx="10627659" cy="5665975"/>
          </a:xfrm>
        </p:spPr>
        <p:txBody>
          <a:bodyPr>
            <a:normAutofit lnSpcReduction="10000"/>
          </a:bodyPr>
          <a:lstStyle/>
          <a:p>
            <a:pPr marL="0" indent="0">
              <a:buNone/>
            </a:pPr>
            <a:r>
              <a:rPr lang="es-MX" dirty="0">
                <a:solidFill>
                  <a:srgbClr val="F0F3F6"/>
                </a:solidFill>
                <a:latin typeface="-apple-system"/>
              </a:rPr>
              <a:t>E</a:t>
            </a:r>
            <a:r>
              <a:rPr lang="es-MX" b="0" i="0" dirty="0">
                <a:solidFill>
                  <a:srgbClr val="F0F3F6"/>
                </a:solidFill>
                <a:effectLst/>
                <a:latin typeface="-apple-system"/>
              </a:rPr>
              <a:t>xisten muchas herramientas de diseño; desde Paint, </a:t>
            </a:r>
            <a:r>
              <a:rPr lang="es-MX" b="0" i="0" dirty="0" err="1">
                <a:solidFill>
                  <a:srgbClr val="F0F3F6"/>
                </a:solidFill>
                <a:effectLst/>
                <a:latin typeface="-apple-system"/>
              </a:rPr>
              <a:t>Canva</a:t>
            </a:r>
            <a:r>
              <a:rPr lang="es-MX" b="0" i="0" dirty="0">
                <a:solidFill>
                  <a:srgbClr val="F0F3F6"/>
                </a:solidFill>
                <a:effectLst/>
                <a:latin typeface="-apple-system"/>
              </a:rPr>
              <a:t>, Photoshop, </a:t>
            </a:r>
            <a:r>
              <a:rPr lang="es-MX" b="0" i="0" dirty="0" err="1">
                <a:solidFill>
                  <a:srgbClr val="F0F3F6"/>
                </a:solidFill>
                <a:effectLst/>
                <a:latin typeface="-apple-system"/>
              </a:rPr>
              <a:t>Illustrator</a:t>
            </a:r>
            <a:r>
              <a:rPr lang="es-MX" b="0" i="0" dirty="0">
                <a:solidFill>
                  <a:srgbClr val="F0F3F6"/>
                </a:solidFill>
                <a:effectLst/>
                <a:latin typeface="-apple-system"/>
              </a:rPr>
              <a:t>, Publisher o cualquier cuaderno que tengamos en casa, pero existen herramientas especializadas y enfocadas al diseño de </a:t>
            </a:r>
            <a:r>
              <a:rPr lang="es-MX" b="0" i="0" dirty="0" err="1">
                <a:solidFill>
                  <a:srgbClr val="F0F3F6"/>
                </a:solidFill>
                <a:effectLst/>
                <a:latin typeface="-apple-system"/>
              </a:rPr>
              <a:t>wireframes</a:t>
            </a:r>
            <a:r>
              <a:rPr lang="es-MX" b="0" i="0" dirty="0">
                <a:solidFill>
                  <a:srgbClr val="F0F3F6"/>
                </a:solidFill>
                <a:effectLst/>
                <a:latin typeface="-apple-system"/>
              </a:rPr>
              <a:t> e interfaces gráficas las cuales idealmente deberíamos usar para este caso.</a:t>
            </a:r>
          </a:p>
          <a:p>
            <a:pPr marL="0" indent="0">
              <a:buNone/>
            </a:pPr>
            <a:r>
              <a:rPr lang="es-MX" dirty="0">
                <a:solidFill>
                  <a:srgbClr val="F0F3F6"/>
                </a:solidFill>
                <a:latin typeface="-apple-system"/>
              </a:rPr>
              <a:t>P</a:t>
            </a:r>
            <a:r>
              <a:rPr lang="es-MX" b="0" i="0" dirty="0">
                <a:solidFill>
                  <a:srgbClr val="F0F3F6"/>
                </a:solidFill>
                <a:effectLst/>
                <a:latin typeface="-apple-system"/>
              </a:rPr>
              <a:t>rimero necesitamos poder aterrizar la idea y los requerimientos, para esto existe toda una fase previa a la estética de nuestra aplicación, esta fase es fundamental, ya que si no la realizamos podríamos encontrarnos obstáculos en el camino después. Esta es la fase de diseño de flujo y de </a:t>
            </a:r>
            <a:r>
              <a:rPr lang="es-MX" b="0" i="0" dirty="0" err="1">
                <a:solidFill>
                  <a:srgbClr val="F0F3F6"/>
                </a:solidFill>
                <a:effectLst/>
                <a:latin typeface="-apple-system"/>
              </a:rPr>
              <a:t>WireFrame</a:t>
            </a:r>
            <a:r>
              <a:rPr lang="es-MX" b="0" i="0" dirty="0">
                <a:solidFill>
                  <a:srgbClr val="F0F3F6"/>
                </a:solidFill>
                <a:effectLst/>
                <a:latin typeface="-apple-system"/>
              </a:rPr>
              <a:t>, lo que haremos en esta fase es entender las necesidades y empezar a dibujar como funciona la aplicación sin darle diseño gráfico aún, esta es una fase completamente funcional para darnos cuenta de las interacciones, los botones necesarios, el número de </a:t>
            </a:r>
            <a:r>
              <a:rPr lang="es-MX" b="0" i="0" dirty="0" err="1">
                <a:solidFill>
                  <a:srgbClr val="F0F3F6"/>
                </a:solidFill>
                <a:effectLst/>
                <a:latin typeface="-apple-system"/>
              </a:rPr>
              <a:t>clicks</a:t>
            </a:r>
            <a:r>
              <a:rPr lang="es-MX" b="0" i="0" dirty="0">
                <a:solidFill>
                  <a:srgbClr val="F0F3F6"/>
                </a:solidFill>
                <a:effectLst/>
                <a:latin typeface="-apple-system"/>
              </a:rPr>
              <a:t> y los diferentes movimientos de la aplicación y nos dará muchísima información para que nuestra aplicación sea lo más fluida posible.</a:t>
            </a:r>
            <a:endParaRPr lang="es-MX" dirty="0"/>
          </a:p>
        </p:txBody>
      </p:sp>
    </p:spTree>
    <p:extLst>
      <p:ext uri="{BB962C8B-B14F-4D97-AF65-F5344CB8AC3E}">
        <p14:creationId xmlns:p14="http://schemas.microsoft.com/office/powerpoint/2010/main" val="4123582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8B6B5C1-17AA-4A23-95F4-5F6612BAB0A0}"/>
              </a:ext>
            </a:extLst>
          </p:cNvPr>
          <p:cNvSpPr>
            <a:spLocks noGrp="1"/>
          </p:cNvSpPr>
          <p:nvPr>
            <p:ph idx="1"/>
          </p:nvPr>
        </p:nvSpPr>
        <p:spPr>
          <a:xfrm>
            <a:off x="995082" y="501883"/>
            <a:ext cx="10587318" cy="5854234"/>
          </a:xfrm>
        </p:spPr>
        <p:txBody>
          <a:bodyPr>
            <a:normAutofit/>
          </a:bodyPr>
          <a:lstStyle/>
          <a:p>
            <a:pPr marL="0" indent="0" algn="l">
              <a:buNone/>
            </a:pPr>
            <a:r>
              <a:rPr lang="es-MX" b="1" i="0" dirty="0">
                <a:solidFill>
                  <a:srgbClr val="F0F3F6"/>
                </a:solidFill>
                <a:effectLst/>
                <a:latin typeface="-apple-system"/>
              </a:rPr>
              <a:t>			¿Qué significa Front?</a:t>
            </a:r>
          </a:p>
          <a:p>
            <a:pPr algn="l"/>
            <a:endParaRPr lang="es-MX" b="0" i="0" dirty="0">
              <a:solidFill>
                <a:srgbClr val="F0F3F6"/>
              </a:solidFill>
              <a:effectLst/>
              <a:latin typeface="-apple-system"/>
            </a:endParaRPr>
          </a:p>
          <a:p>
            <a:pPr marL="0" indent="0" algn="l">
              <a:buNone/>
            </a:pPr>
            <a:r>
              <a:rPr lang="es-MX" dirty="0">
                <a:solidFill>
                  <a:srgbClr val="F0F3F6"/>
                </a:solidFill>
                <a:latin typeface="-apple-system"/>
              </a:rPr>
              <a:t>P</a:t>
            </a:r>
            <a:r>
              <a:rPr lang="es-MX" b="0" i="0" dirty="0">
                <a:solidFill>
                  <a:srgbClr val="F0F3F6"/>
                </a:solidFill>
                <a:effectLst/>
                <a:latin typeface="-apple-system"/>
              </a:rPr>
              <a:t>arte de "en frente" de las aplicaciones web, la cual es la capa en la que interactúan los usuarios.</a:t>
            </a:r>
          </a:p>
          <a:p>
            <a:pPr marL="0" indent="0" algn="l">
              <a:buNone/>
            </a:pPr>
            <a:r>
              <a:rPr lang="es-MX" b="0" i="0" dirty="0">
                <a:solidFill>
                  <a:srgbClr val="F0F3F6"/>
                </a:solidFill>
                <a:effectLst/>
                <a:latin typeface="-apple-system"/>
              </a:rPr>
              <a:t>Es la parte que se visualiza en el navegador y es la que manda toda la información al </a:t>
            </a:r>
            <a:r>
              <a:rPr lang="es-MX" b="0" i="0" dirty="0" err="1">
                <a:solidFill>
                  <a:srgbClr val="F0F3F6"/>
                </a:solidFill>
                <a:effectLst/>
                <a:latin typeface="-apple-system"/>
              </a:rPr>
              <a:t>Backend</a:t>
            </a:r>
            <a:r>
              <a:rPr lang="es-MX" b="0" i="0" dirty="0">
                <a:solidFill>
                  <a:srgbClr val="F0F3F6"/>
                </a:solidFill>
                <a:effectLst/>
                <a:latin typeface="-apple-system"/>
              </a:rPr>
              <a:t> para ser procesada.</a:t>
            </a:r>
          </a:p>
          <a:p>
            <a:pPr marL="0" indent="0">
              <a:buNone/>
            </a:pPr>
            <a:r>
              <a:rPr lang="es-MX" dirty="0">
                <a:solidFill>
                  <a:srgbClr val="F0F3F6"/>
                </a:solidFill>
                <a:latin typeface="-apple-system"/>
              </a:rPr>
              <a:t>E</a:t>
            </a:r>
            <a:r>
              <a:rPr lang="es-MX" b="0" i="0" dirty="0">
                <a:solidFill>
                  <a:srgbClr val="F0F3F6"/>
                </a:solidFill>
                <a:effectLst/>
                <a:latin typeface="-apple-system"/>
              </a:rPr>
              <a:t>n el </a:t>
            </a:r>
            <a:r>
              <a:rPr lang="es-MX" b="0" i="0" dirty="0" err="1">
                <a:solidFill>
                  <a:srgbClr val="F0F3F6"/>
                </a:solidFill>
                <a:effectLst/>
                <a:latin typeface="-apple-system"/>
              </a:rPr>
              <a:t>FrontEnd</a:t>
            </a:r>
            <a:r>
              <a:rPr lang="es-MX" b="0" i="0" dirty="0">
                <a:solidFill>
                  <a:srgbClr val="F0F3F6"/>
                </a:solidFill>
                <a:effectLst/>
                <a:latin typeface="-apple-system"/>
              </a:rPr>
              <a:t> construimos todo el diseño del sitio:</a:t>
            </a:r>
          </a:p>
          <a:p>
            <a:r>
              <a:rPr lang="es-MX" b="0" i="0" dirty="0">
                <a:solidFill>
                  <a:srgbClr val="F0F3F6"/>
                </a:solidFill>
                <a:effectLst/>
                <a:latin typeface="-apple-system"/>
              </a:rPr>
              <a:t>Estructura</a:t>
            </a:r>
          </a:p>
          <a:p>
            <a:r>
              <a:rPr lang="es-MX" b="0" i="0" dirty="0">
                <a:solidFill>
                  <a:srgbClr val="F0F3F6"/>
                </a:solidFill>
                <a:effectLst/>
                <a:latin typeface="-apple-system"/>
              </a:rPr>
              <a:t>acomodo</a:t>
            </a:r>
          </a:p>
          <a:p>
            <a:r>
              <a:rPr lang="es-MX" b="0" i="0" dirty="0">
                <a:solidFill>
                  <a:srgbClr val="F0F3F6"/>
                </a:solidFill>
                <a:effectLst/>
                <a:latin typeface="-apple-system"/>
              </a:rPr>
              <a:t>distribución de contenido</a:t>
            </a:r>
          </a:p>
          <a:p>
            <a:r>
              <a:rPr lang="es-MX" b="0" i="0" dirty="0">
                <a:solidFill>
                  <a:srgbClr val="F0F3F6"/>
                </a:solidFill>
                <a:effectLst/>
                <a:latin typeface="-apple-system"/>
              </a:rPr>
              <a:t>estilos que se muestran </a:t>
            </a:r>
          </a:p>
          <a:p>
            <a:r>
              <a:rPr lang="es-MX" b="0" i="0" dirty="0">
                <a:solidFill>
                  <a:srgbClr val="F0F3F6"/>
                </a:solidFill>
                <a:effectLst/>
                <a:latin typeface="-apple-system"/>
              </a:rPr>
              <a:t>flujos de interacción con nuestros usuarios.</a:t>
            </a:r>
            <a:endParaRPr lang="es-MX" dirty="0"/>
          </a:p>
        </p:txBody>
      </p:sp>
    </p:spTree>
    <p:extLst>
      <p:ext uri="{BB962C8B-B14F-4D97-AF65-F5344CB8AC3E}">
        <p14:creationId xmlns:p14="http://schemas.microsoft.com/office/powerpoint/2010/main" val="20659628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DEAE9-4B7C-4AB1-8DCD-F939809905E2}"/>
              </a:ext>
            </a:extLst>
          </p:cNvPr>
          <p:cNvSpPr>
            <a:spLocks noGrp="1"/>
          </p:cNvSpPr>
          <p:nvPr>
            <p:ph idx="1"/>
          </p:nvPr>
        </p:nvSpPr>
        <p:spPr>
          <a:xfrm>
            <a:off x="726141" y="510988"/>
            <a:ext cx="10627659" cy="5665975"/>
          </a:xfrm>
        </p:spPr>
        <p:txBody>
          <a:bodyPr>
            <a:normAutofit lnSpcReduction="10000"/>
          </a:bodyPr>
          <a:lstStyle/>
          <a:p>
            <a:pPr algn="l"/>
            <a:r>
              <a:rPr lang="es-MX" b="0" i="0" dirty="0">
                <a:solidFill>
                  <a:srgbClr val="F0F3F6"/>
                </a:solidFill>
                <a:effectLst/>
                <a:latin typeface="-apple-system"/>
              </a:rPr>
              <a:t>Para esta fase de flujos y </a:t>
            </a:r>
            <a:r>
              <a:rPr lang="es-MX" b="0" i="0" dirty="0" err="1">
                <a:solidFill>
                  <a:srgbClr val="F0F3F6"/>
                </a:solidFill>
                <a:effectLst/>
                <a:latin typeface="-apple-system"/>
              </a:rPr>
              <a:t>Wireframe</a:t>
            </a:r>
            <a:r>
              <a:rPr lang="es-MX" b="0" i="0" dirty="0">
                <a:solidFill>
                  <a:srgbClr val="F0F3F6"/>
                </a:solidFill>
                <a:effectLst/>
                <a:latin typeface="-apple-system"/>
              </a:rPr>
              <a:t> existen diferentes herramientas como las siguientes:</a:t>
            </a:r>
          </a:p>
          <a:p>
            <a:pPr algn="l">
              <a:buFont typeface="Arial" panose="020B0604020202020204" pitchFamily="34" charset="0"/>
              <a:buChar char="•"/>
            </a:pPr>
            <a:r>
              <a:rPr lang="es-MX" b="0" i="0" dirty="0">
                <a:solidFill>
                  <a:srgbClr val="F0F3F6"/>
                </a:solidFill>
                <a:effectLst/>
                <a:latin typeface="-apple-system"/>
              </a:rPr>
              <a:t>Miro (</a:t>
            </a:r>
            <a:r>
              <a:rPr lang="es-MX" b="0" i="0" u="none" strike="noStrike" dirty="0">
                <a:solidFill>
                  <a:srgbClr val="F0F3F6"/>
                </a:solidFill>
                <a:effectLst/>
                <a:latin typeface="-apple-system"/>
                <a:hlinkClick r:id="rId2"/>
              </a:rPr>
              <a:t>https://miro.com/es/</a:t>
            </a:r>
            <a:r>
              <a:rPr lang="es-MX" b="0" i="0" dirty="0">
                <a:solidFill>
                  <a:srgbClr val="F0F3F6"/>
                </a:solidFill>
                <a:effectLst/>
                <a:latin typeface="-apple-system"/>
              </a:rPr>
              <a:t>) Esta herramienta te permitirá crear flujos de información y flujos de negocio.</a:t>
            </a:r>
          </a:p>
          <a:p>
            <a:pPr algn="l">
              <a:buFont typeface="Arial" panose="020B0604020202020204" pitchFamily="34" charset="0"/>
              <a:buChar char="•"/>
            </a:pPr>
            <a:r>
              <a:rPr lang="es-MX" b="0" i="0" dirty="0" err="1">
                <a:solidFill>
                  <a:srgbClr val="F0F3F6"/>
                </a:solidFill>
                <a:effectLst/>
                <a:latin typeface="-apple-system"/>
              </a:rPr>
              <a:t>Balsamic</a:t>
            </a:r>
            <a:r>
              <a:rPr lang="es-MX" b="0" i="0" dirty="0">
                <a:solidFill>
                  <a:srgbClr val="F0F3F6"/>
                </a:solidFill>
                <a:effectLst/>
                <a:latin typeface="-apple-system"/>
              </a:rPr>
              <a:t> mockups (</a:t>
            </a:r>
            <a:r>
              <a:rPr lang="es-MX" b="0" i="0" u="none" strike="noStrike" dirty="0">
                <a:solidFill>
                  <a:srgbClr val="F0F3F6"/>
                </a:solidFill>
                <a:effectLst/>
                <a:latin typeface="-apple-system"/>
                <a:hlinkClick r:id="rId3"/>
              </a:rPr>
              <a:t>https://balsamiq.com/wireframes/</a:t>
            </a:r>
            <a:r>
              <a:rPr lang="es-MX" b="0" i="0" dirty="0">
                <a:solidFill>
                  <a:srgbClr val="F0F3F6"/>
                </a:solidFill>
                <a:effectLst/>
                <a:latin typeface="-apple-system"/>
              </a:rPr>
              <a:t>) Nos da elementos para poder crear interfaces rápidas y que nos dejan representar la idea.</a:t>
            </a:r>
          </a:p>
          <a:p>
            <a:pPr algn="l">
              <a:buFont typeface="Arial" panose="020B0604020202020204" pitchFamily="34" charset="0"/>
              <a:buChar char="•"/>
            </a:pPr>
            <a:r>
              <a:rPr lang="es-MX" b="0" i="0" dirty="0">
                <a:solidFill>
                  <a:srgbClr val="F0F3F6"/>
                </a:solidFill>
                <a:effectLst/>
                <a:latin typeface="-apple-system"/>
              </a:rPr>
              <a:t>Dibujos a mano alzada --&gt; a veces un </a:t>
            </a:r>
            <a:r>
              <a:rPr lang="es-MX" b="0" i="0" dirty="0" err="1">
                <a:solidFill>
                  <a:srgbClr val="F0F3F6"/>
                </a:solidFill>
                <a:effectLst/>
                <a:latin typeface="-apple-system"/>
              </a:rPr>
              <a:t>wireframe</a:t>
            </a:r>
            <a:r>
              <a:rPr lang="es-MX" b="0" i="0" dirty="0">
                <a:solidFill>
                  <a:srgbClr val="F0F3F6"/>
                </a:solidFill>
                <a:effectLst/>
                <a:latin typeface="-apple-system"/>
              </a:rPr>
              <a:t> también puede ser en una servilleta o en cualquier forma escrita. </a:t>
            </a:r>
          </a:p>
          <a:p>
            <a:pPr algn="l">
              <a:buFont typeface="Arial" panose="020B0604020202020204" pitchFamily="34" charset="0"/>
              <a:buChar char="•"/>
            </a:pPr>
            <a:r>
              <a:rPr lang="es-MX" dirty="0">
                <a:solidFill>
                  <a:srgbClr val="F0F3F6"/>
                </a:solidFill>
                <a:latin typeface="-apple-system"/>
              </a:rPr>
              <a:t>Proto.io</a:t>
            </a:r>
          </a:p>
          <a:p>
            <a:pPr marL="0" indent="0" algn="l">
              <a:buNone/>
            </a:pPr>
            <a:endParaRPr lang="es-MX" b="0" i="0" dirty="0">
              <a:solidFill>
                <a:srgbClr val="F0F3F6"/>
              </a:solidFill>
              <a:effectLst/>
              <a:latin typeface="-apple-system"/>
            </a:endParaRPr>
          </a:p>
          <a:p>
            <a:pPr marL="0" indent="0" algn="l">
              <a:buNone/>
            </a:pPr>
            <a:r>
              <a:rPr lang="es-MX" dirty="0">
                <a:hlinkClick r:id="rId4"/>
              </a:rPr>
              <a:t>10 herramientas para crear mockups que no puedes perderte | Creativos Online</a:t>
            </a:r>
            <a:endParaRPr lang="es-MX" dirty="0"/>
          </a:p>
          <a:p>
            <a:pPr marL="0" indent="0" algn="l">
              <a:buNone/>
            </a:pPr>
            <a:endParaRPr lang="es-MX" b="0" i="0" dirty="0">
              <a:solidFill>
                <a:srgbClr val="F0F3F6"/>
              </a:solidFill>
              <a:effectLst/>
              <a:latin typeface="-apple-system"/>
            </a:endParaRPr>
          </a:p>
        </p:txBody>
      </p:sp>
    </p:spTree>
    <p:extLst>
      <p:ext uri="{BB962C8B-B14F-4D97-AF65-F5344CB8AC3E}">
        <p14:creationId xmlns:p14="http://schemas.microsoft.com/office/powerpoint/2010/main" val="98260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DEAE9-4B7C-4AB1-8DCD-F939809905E2}"/>
              </a:ext>
            </a:extLst>
          </p:cNvPr>
          <p:cNvSpPr>
            <a:spLocks noGrp="1"/>
          </p:cNvSpPr>
          <p:nvPr>
            <p:ph idx="1"/>
          </p:nvPr>
        </p:nvSpPr>
        <p:spPr>
          <a:xfrm>
            <a:off x="726141" y="510988"/>
            <a:ext cx="10824883" cy="6118412"/>
          </a:xfrm>
        </p:spPr>
        <p:txBody>
          <a:bodyPr>
            <a:normAutofit fontScale="85000" lnSpcReduction="20000"/>
          </a:bodyPr>
          <a:lstStyle/>
          <a:p>
            <a:pPr marL="0" indent="0" algn="l">
              <a:buNone/>
            </a:pPr>
            <a:r>
              <a:rPr lang="es-MX" b="0" i="0" dirty="0">
                <a:solidFill>
                  <a:srgbClr val="F0F3F6"/>
                </a:solidFill>
                <a:effectLst/>
                <a:latin typeface="-apple-system"/>
              </a:rPr>
              <a:t>Una vez realizado tu </a:t>
            </a:r>
            <a:r>
              <a:rPr lang="es-MX" b="0" i="0" dirty="0" err="1">
                <a:solidFill>
                  <a:srgbClr val="F0F3F6"/>
                </a:solidFill>
                <a:effectLst/>
                <a:latin typeface="-apple-system"/>
              </a:rPr>
              <a:t>wireframe</a:t>
            </a:r>
            <a:r>
              <a:rPr lang="es-MX" b="0" i="0" dirty="0">
                <a:solidFill>
                  <a:srgbClr val="F0F3F6"/>
                </a:solidFill>
                <a:effectLst/>
                <a:latin typeface="-apple-system"/>
              </a:rPr>
              <a:t> pasaremos a la parte de UI/UX, en este momento comenzaremos con toda la parte gráfica, de identidad y de uso de colores, formas e interacciones a lo largo de nuestra aplicación, para eso podemos usar cualquiera de las siguientes herramientas.</a:t>
            </a:r>
          </a:p>
          <a:p>
            <a:pPr algn="l">
              <a:buFont typeface="Arial" panose="020B0604020202020204" pitchFamily="34" charset="0"/>
              <a:buChar char="•"/>
            </a:pPr>
            <a:r>
              <a:rPr lang="es-MX" b="0" i="0" dirty="0">
                <a:solidFill>
                  <a:srgbClr val="F0F3F6"/>
                </a:solidFill>
                <a:effectLst/>
                <a:latin typeface="-apple-system"/>
              </a:rPr>
              <a:t>Sketch (</a:t>
            </a:r>
            <a:r>
              <a:rPr lang="es-MX" b="0" i="0" u="none" strike="noStrike" dirty="0">
                <a:solidFill>
                  <a:srgbClr val="F0F3F6"/>
                </a:solidFill>
                <a:effectLst/>
                <a:latin typeface="-apple-system"/>
                <a:hlinkClick r:id="rId2"/>
              </a:rPr>
              <a:t>https://www.sketch.com/</a:t>
            </a:r>
            <a:r>
              <a:rPr lang="es-MX" b="0" i="0" dirty="0">
                <a:solidFill>
                  <a:srgbClr val="F0F3F6"/>
                </a:solidFill>
                <a:effectLst/>
                <a:latin typeface="-apple-system"/>
              </a:rPr>
              <a:t>) Esta herramienta solo aplica si tienes una computadora MacOS, pero cuenta con una amplia gama de características enfocadas a diseñadores, lo que hace que se puedan crear cosas muy grandes y escalables.</a:t>
            </a:r>
          </a:p>
          <a:p>
            <a:pPr algn="l">
              <a:buFont typeface="Arial" panose="020B0604020202020204" pitchFamily="34" charset="0"/>
              <a:buChar char="•"/>
            </a:pPr>
            <a:r>
              <a:rPr lang="es-MX" b="0" i="0" dirty="0" err="1">
                <a:solidFill>
                  <a:srgbClr val="F0F3F6"/>
                </a:solidFill>
                <a:effectLst/>
                <a:latin typeface="-apple-system"/>
              </a:rPr>
              <a:t>Figma</a:t>
            </a:r>
            <a:r>
              <a:rPr lang="es-MX" b="0" i="0" dirty="0">
                <a:solidFill>
                  <a:srgbClr val="F0F3F6"/>
                </a:solidFill>
                <a:effectLst/>
                <a:latin typeface="-apple-system"/>
              </a:rPr>
              <a:t> (</a:t>
            </a:r>
            <a:r>
              <a:rPr lang="es-MX" b="0" i="0" u="none" strike="noStrike" dirty="0">
                <a:solidFill>
                  <a:srgbClr val="F0F3F6"/>
                </a:solidFill>
                <a:effectLst/>
                <a:latin typeface="-apple-system"/>
                <a:hlinkClick r:id="rId3"/>
              </a:rPr>
              <a:t>https://www.figma.com/</a:t>
            </a:r>
            <a:r>
              <a:rPr lang="es-MX" b="0" i="0" dirty="0">
                <a:solidFill>
                  <a:srgbClr val="F0F3F6"/>
                </a:solidFill>
                <a:effectLst/>
                <a:latin typeface="-apple-system"/>
              </a:rPr>
              <a:t>) Esta herramienta es gratuita en muchas de sus características y permite colaboración entre usuarios, lo que es muy útil cuando se trabaja en equipo, tanto en equipos de diseño como en equipos de desarrollo.</a:t>
            </a:r>
          </a:p>
          <a:p>
            <a:pPr algn="l">
              <a:buFont typeface="Arial" panose="020B0604020202020204" pitchFamily="34" charset="0"/>
              <a:buChar char="•"/>
            </a:pPr>
            <a:r>
              <a:rPr lang="es-MX" b="0" i="0" dirty="0">
                <a:solidFill>
                  <a:srgbClr val="F0F3F6"/>
                </a:solidFill>
                <a:effectLst/>
                <a:latin typeface="-apple-system"/>
              </a:rPr>
              <a:t>Adobe XD (</a:t>
            </a:r>
            <a:r>
              <a:rPr lang="es-MX" b="0" i="0" u="none" strike="noStrike" dirty="0">
                <a:solidFill>
                  <a:srgbClr val="F0F3F6"/>
                </a:solidFill>
                <a:effectLst/>
                <a:latin typeface="-apple-system"/>
                <a:hlinkClick r:id="rId4"/>
              </a:rPr>
              <a:t>https://www.adobe.com/mx/products/xd.html</a:t>
            </a:r>
            <a:r>
              <a:rPr lang="es-MX" b="0" i="0" dirty="0">
                <a:solidFill>
                  <a:srgbClr val="F0F3F6"/>
                </a:solidFill>
                <a:effectLst/>
                <a:latin typeface="-apple-system"/>
              </a:rPr>
              <a:t>) Existe su versión de prueba gratuita que te dejará ocupar la herramienta completa para crear todos tus diseños y el costo para tener un plan pro no es muy alto, tiene la ventaja de estar basado en las herramientas de Adobe, por lo que si ya tienes experiencia con alguna de estas herramientas, la curva de aprendizaje podría ser más corta.</a:t>
            </a:r>
          </a:p>
          <a:p>
            <a:pPr marL="0" indent="0" algn="l">
              <a:buNone/>
            </a:pPr>
            <a:r>
              <a:rPr lang="es-MX" b="0" i="0" dirty="0">
                <a:solidFill>
                  <a:srgbClr val="F0F3F6"/>
                </a:solidFill>
                <a:effectLst/>
                <a:latin typeface="-apple-system"/>
              </a:rPr>
              <a:t>Cualquiera de estas 3 últimas nos sirven también para la fase de </a:t>
            </a:r>
            <a:r>
              <a:rPr lang="es-MX" b="0" i="0" dirty="0" err="1">
                <a:solidFill>
                  <a:srgbClr val="F0F3F6"/>
                </a:solidFill>
                <a:effectLst/>
                <a:latin typeface="-apple-system"/>
              </a:rPr>
              <a:t>wireframe</a:t>
            </a:r>
            <a:r>
              <a:rPr lang="es-MX" b="0" i="0" dirty="0">
                <a:solidFill>
                  <a:srgbClr val="F0F3F6"/>
                </a:solidFill>
                <a:effectLst/>
                <a:latin typeface="-apple-system"/>
              </a:rPr>
              <a:t> y diseños de flujo, pero están más enfocadas hacia la parte de agregar diseño gráfico a los flujos realizados.</a:t>
            </a:r>
          </a:p>
          <a:p>
            <a:pPr marL="0" indent="0" algn="l">
              <a:buNone/>
            </a:pPr>
            <a:endParaRPr lang="es-MX" b="0" i="0" dirty="0">
              <a:solidFill>
                <a:srgbClr val="F0F3F6"/>
              </a:solidFill>
              <a:effectLst/>
              <a:latin typeface="-apple-system"/>
            </a:endParaRPr>
          </a:p>
        </p:txBody>
      </p:sp>
    </p:spTree>
    <p:extLst>
      <p:ext uri="{BB962C8B-B14F-4D97-AF65-F5344CB8AC3E}">
        <p14:creationId xmlns:p14="http://schemas.microsoft.com/office/powerpoint/2010/main" val="28006136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39485B-970F-4B7A-BB8D-D6FEFD83E208}"/>
              </a:ext>
            </a:extLst>
          </p:cNvPr>
          <p:cNvSpPr>
            <a:spLocks noGrp="1"/>
          </p:cNvSpPr>
          <p:nvPr>
            <p:ph type="title"/>
          </p:nvPr>
        </p:nvSpPr>
        <p:spPr>
          <a:xfrm>
            <a:off x="2344271" y="-13447"/>
            <a:ext cx="6477000" cy="1183341"/>
          </a:xfrm>
        </p:spPr>
        <p:txBody>
          <a:bodyPr>
            <a:normAutofit/>
          </a:bodyPr>
          <a:lstStyle/>
          <a:p>
            <a:r>
              <a:rPr lang="es-MX" b="1" i="0" dirty="0">
                <a:solidFill>
                  <a:srgbClr val="F0F3F6"/>
                </a:solidFill>
                <a:effectLst/>
                <a:latin typeface="-apple-system"/>
              </a:rPr>
              <a:t>IDE de programación</a:t>
            </a:r>
            <a:endParaRPr lang="es-MX" dirty="0"/>
          </a:p>
        </p:txBody>
      </p:sp>
      <p:sp>
        <p:nvSpPr>
          <p:cNvPr id="3" name="Marcador de contenido 2">
            <a:extLst>
              <a:ext uri="{FF2B5EF4-FFF2-40B4-BE49-F238E27FC236}">
                <a16:creationId xmlns:a16="http://schemas.microsoft.com/office/drawing/2014/main" id="{D30E43AA-1BE6-4613-A1B9-4529552F2C62}"/>
              </a:ext>
            </a:extLst>
          </p:cNvPr>
          <p:cNvSpPr>
            <a:spLocks noGrp="1"/>
          </p:cNvSpPr>
          <p:nvPr>
            <p:ph idx="1"/>
          </p:nvPr>
        </p:nvSpPr>
        <p:spPr>
          <a:xfrm>
            <a:off x="549088" y="1169894"/>
            <a:ext cx="11093824" cy="5230906"/>
          </a:xfrm>
        </p:spPr>
        <p:txBody>
          <a:bodyPr>
            <a:noAutofit/>
          </a:bodyPr>
          <a:lstStyle/>
          <a:p>
            <a:pPr marL="0" indent="0" algn="l">
              <a:buNone/>
            </a:pPr>
            <a:r>
              <a:rPr lang="es-MX" sz="2100" b="0" i="0" dirty="0">
                <a:solidFill>
                  <a:srgbClr val="F0F3F6"/>
                </a:solidFill>
                <a:effectLst/>
                <a:latin typeface="-apple-system"/>
              </a:rPr>
              <a:t>Un IDE (</a:t>
            </a:r>
            <a:r>
              <a:rPr lang="es-MX" sz="2100" b="0" i="0" dirty="0" err="1">
                <a:solidFill>
                  <a:srgbClr val="F0F3F6"/>
                </a:solidFill>
                <a:effectLst/>
                <a:latin typeface="-apple-system"/>
              </a:rPr>
              <a:t>Integrated</a:t>
            </a:r>
            <a:r>
              <a:rPr lang="es-MX" sz="2100" b="0" i="0" dirty="0">
                <a:solidFill>
                  <a:srgbClr val="F0F3F6"/>
                </a:solidFill>
                <a:effectLst/>
                <a:latin typeface="-apple-system"/>
              </a:rPr>
              <a:t> </a:t>
            </a:r>
            <a:r>
              <a:rPr lang="es-MX" sz="2100" b="0" i="0" dirty="0" err="1">
                <a:solidFill>
                  <a:srgbClr val="F0F3F6"/>
                </a:solidFill>
                <a:effectLst/>
                <a:latin typeface="-apple-system"/>
              </a:rPr>
              <a:t>Development</a:t>
            </a:r>
            <a:r>
              <a:rPr lang="es-MX" sz="2100" b="0" i="0" dirty="0">
                <a:solidFill>
                  <a:srgbClr val="F0F3F6"/>
                </a:solidFill>
                <a:effectLst/>
                <a:latin typeface="-apple-system"/>
              </a:rPr>
              <a:t> </a:t>
            </a:r>
            <a:r>
              <a:rPr lang="es-MX" sz="2100" b="0" i="0" dirty="0" err="1">
                <a:solidFill>
                  <a:srgbClr val="F0F3F6"/>
                </a:solidFill>
                <a:effectLst/>
                <a:latin typeface="-apple-system"/>
              </a:rPr>
              <a:t>Environment</a:t>
            </a:r>
            <a:r>
              <a:rPr lang="es-MX" sz="2100" b="0" i="0" dirty="0">
                <a:solidFill>
                  <a:srgbClr val="F0F3F6"/>
                </a:solidFill>
                <a:effectLst/>
                <a:latin typeface="-apple-system"/>
              </a:rPr>
              <a:t>) es un software que nos ayuda a los desarrolladores a poder construir aplicaciones de forma más sencilla, esto es porque combina diferentes herramientas de desarrollo en una sola interfaz gráfica.</a:t>
            </a:r>
          </a:p>
          <a:p>
            <a:pPr algn="l">
              <a:buFont typeface="Arial" panose="020B0604020202020204" pitchFamily="34" charset="0"/>
              <a:buChar char="•"/>
            </a:pPr>
            <a:r>
              <a:rPr lang="es-MX" sz="2100" b="0" i="0" dirty="0">
                <a:solidFill>
                  <a:srgbClr val="F0F3F6"/>
                </a:solidFill>
                <a:effectLst/>
                <a:latin typeface="-apple-system"/>
              </a:rPr>
              <a:t>Editor de código: Un simple editor de texto que te ayuda a escribir software, tiene características útiles como: resaltar la sintaxis, encontrar algunos problemas dependiendo del lenguaje o autocompletando para que tu experiencia sea mejor.</a:t>
            </a:r>
          </a:p>
          <a:p>
            <a:pPr algn="l">
              <a:buFont typeface="Arial" panose="020B0604020202020204" pitchFamily="34" charset="0"/>
              <a:buChar char="•"/>
            </a:pPr>
            <a:r>
              <a:rPr lang="es-MX" sz="2100" b="0" i="0" dirty="0">
                <a:solidFill>
                  <a:srgbClr val="F0F3F6"/>
                </a:solidFill>
                <a:effectLst/>
                <a:latin typeface="-apple-system"/>
              </a:rPr>
              <a:t>Automatización: Algunos </a:t>
            </a:r>
            <a:r>
              <a:rPr lang="es-MX" sz="2100" b="0" i="0" dirty="0" err="1">
                <a:solidFill>
                  <a:srgbClr val="F0F3F6"/>
                </a:solidFill>
                <a:effectLst/>
                <a:latin typeface="-apple-system"/>
              </a:rPr>
              <a:t>IDEs</a:t>
            </a:r>
            <a:r>
              <a:rPr lang="es-MX" sz="2100" b="0" i="0" dirty="0">
                <a:solidFill>
                  <a:srgbClr val="F0F3F6"/>
                </a:solidFill>
                <a:effectLst/>
                <a:latin typeface="-apple-system"/>
              </a:rPr>
              <a:t> tienen la posibilidad de automatizar tareas repetitivas como el despliegue de tu programa, la compilación o incluso la actualización de versiones.</a:t>
            </a:r>
          </a:p>
          <a:p>
            <a:pPr algn="l">
              <a:buFont typeface="Arial" panose="020B0604020202020204" pitchFamily="34" charset="0"/>
              <a:buChar char="•"/>
            </a:pPr>
            <a:r>
              <a:rPr lang="es-MX" sz="2100" b="0" i="0" dirty="0">
                <a:solidFill>
                  <a:srgbClr val="F0F3F6"/>
                </a:solidFill>
                <a:effectLst/>
                <a:latin typeface="-apple-system"/>
              </a:rPr>
              <a:t>Depuración: Al tener toda la experiencia con lenguajes de programación, hay algunos </a:t>
            </a:r>
            <a:r>
              <a:rPr lang="es-MX" sz="2100" b="0" i="0" dirty="0" err="1">
                <a:solidFill>
                  <a:srgbClr val="F0F3F6"/>
                </a:solidFill>
                <a:effectLst/>
                <a:latin typeface="-apple-system"/>
              </a:rPr>
              <a:t>IDEs</a:t>
            </a:r>
            <a:r>
              <a:rPr lang="es-MX" sz="2100" b="0" i="0" dirty="0">
                <a:solidFill>
                  <a:srgbClr val="F0F3F6"/>
                </a:solidFill>
                <a:effectLst/>
                <a:latin typeface="-apple-system"/>
              </a:rPr>
              <a:t> que te ayudan a identificar errores o bugs antes de que se compile, e incluso hay algunos que te dan la solución o recomendaciones para que eso no pase.</a:t>
            </a:r>
          </a:p>
          <a:p>
            <a:pPr algn="l">
              <a:buFont typeface="Arial" panose="020B0604020202020204" pitchFamily="34" charset="0"/>
              <a:buChar char="•"/>
            </a:pPr>
            <a:r>
              <a:rPr lang="es-MX" sz="2100" b="0" i="0" dirty="0">
                <a:solidFill>
                  <a:srgbClr val="F0F3F6"/>
                </a:solidFill>
                <a:effectLst/>
                <a:latin typeface="-apple-system"/>
              </a:rPr>
              <a:t>Integración: Existen herramientas que nos permiten integrar nuestro IDE de forma directa con su aplicación como lo son las interfaces, </a:t>
            </a:r>
            <a:r>
              <a:rPr lang="es-MX" sz="2100" b="0" i="0" dirty="0" err="1">
                <a:solidFill>
                  <a:srgbClr val="F0F3F6"/>
                </a:solidFill>
                <a:effectLst/>
                <a:latin typeface="-apple-system"/>
              </a:rPr>
              <a:t>versionamientos</a:t>
            </a:r>
            <a:r>
              <a:rPr lang="es-MX" sz="2100" b="0" i="0" dirty="0">
                <a:solidFill>
                  <a:srgbClr val="F0F3F6"/>
                </a:solidFill>
                <a:effectLst/>
                <a:latin typeface="-apple-system"/>
              </a:rPr>
              <a:t> de código o herramientas de despliegue.</a:t>
            </a:r>
          </a:p>
          <a:p>
            <a:pPr marL="0" indent="0" algn="l">
              <a:buNone/>
            </a:pPr>
            <a:r>
              <a:rPr lang="es-MX" sz="2100" b="0" i="0" dirty="0">
                <a:solidFill>
                  <a:srgbClr val="F0F3F6"/>
                </a:solidFill>
                <a:effectLst/>
                <a:latin typeface="-apple-system"/>
              </a:rPr>
              <a:t>Existen muchas y diferentes opciones, algunas enfocadas a un solo lenguaje y otras que son más abiertas y debes de utilizar el que se adapte mejor a la necesidad que se te presente.</a:t>
            </a:r>
          </a:p>
          <a:p>
            <a:endParaRPr lang="es-MX" sz="2100" dirty="0"/>
          </a:p>
        </p:txBody>
      </p:sp>
    </p:spTree>
    <p:extLst>
      <p:ext uri="{BB962C8B-B14F-4D97-AF65-F5344CB8AC3E}">
        <p14:creationId xmlns:p14="http://schemas.microsoft.com/office/powerpoint/2010/main" val="2717813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s estilos básicos de codificación en equipos multidisciplinarios | by  Hector Miuler M. G. | Technology &amp;amp; My Life">
            <a:extLst>
              <a:ext uri="{FF2B5EF4-FFF2-40B4-BE49-F238E27FC236}">
                <a16:creationId xmlns:a16="http://schemas.microsoft.com/office/drawing/2014/main" id="{FB2B31BC-5E41-4AFB-B9DD-82B8932B5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6703" y="215153"/>
            <a:ext cx="6898594" cy="642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00842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C96161-75AF-49CA-A6D4-E6EF863E152C}"/>
              </a:ext>
            </a:extLst>
          </p:cNvPr>
          <p:cNvSpPr>
            <a:spLocks noGrp="1"/>
          </p:cNvSpPr>
          <p:nvPr>
            <p:ph type="title"/>
          </p:nvPr>
        </p:nvSpPr>
        <p:spPr/>
        <p:txBody>
          <a:bodyPr>
            <a:normAutofit/>
          </a:bodyPr>
          <a:lstStyle/>
          <a:p>
            <a:r>
              <a:rPr lang="es-MX" b="1" i="0" dirty="0">
                <a:solidFill>
                  <a:srgbClr val="F0F3F6"/>
                </a:solidFill>
                <a:effectLst/>
                <a:latin typeface="-apple-system"/>
              </a:rPr>
              <a:t>Navegador web</a:t>
            </a:r>
            <a:endParaRPr lang="es-MX" dirty="0"/>
          </a:p>
        </p:txBody>
      </p:sp>
      <p:sp>
        <p:nvSpPr>
          <p:cNvPr id="3" name="Marcador de contenido 2">
            <a:extLst>
              <a:ext uri="{FF2B5EF4-FFF2-40B4-BE49-F238E27FC236}">
                <a16:creationId xmlns:a16="http://schemas.microsoft.com/office/drawing/2014/main" id="{1F4B395A-C5CE-4892-B5EC-D2EE5947E514}"/>
              </a:ext>
            </a:extLst>
          </p:cNvPr>
          <p:cNvSpPr>
            <a:spLocks noGrp="1"/>
          </p:cNvSpPr>
          <p:nvPr>
            <p:ph idx="1"/>
          </p:nvPr>
        </p:nvSpPr>
        <p:spPr>
          <a:xfrm>
            <a:off x="838200" y="1993619"/>
            <a:ext cx="10233800" cy="4351338"/>
          </a:xfrm>
        </p:spPr>
        <p:txBody>
          <a:bodyPr/>
          <a:lstStyle/>
          <a:p>
            <a:pPr algn="l"/>
            <a:r>
              <a:rPr lang="es-MX" b="0" i="0" dirty="0">
                <a:solidFill>
                  <a:srgbClr val="F0F3F6"/>
                </a:solidFill>
                <a:effectLst/>
                <a:latin typeface="-apple-system"/>
              </a:rPr>
              <a:t>Al ser programadores web todo lo que programemos se desplegará en un navegador web, aquí hay que tener mucho cuidado y revisar que la tecnología que estemos utilizando es compatible y se despliega de forma igual o similar en todos los navegadores.</a:t>
            </a:r>
          </a:p>
          <a:p>
            <a:pPr algn="l"/>
            <a:r>
              <a:rPr lang="es-MX" b="0" i="0" dirty="0">
                <a:solidFill>
                  <a:srgbClr val="F0F3F6"/>
                </a:solidFill>
                <a:effectLst/>
                <a:latin typeface="-apple-system"/>
              </a:rPr>
              <a:t>Recordemos que todo lo que hacemos es para nuestro usuario y si a nuestro usuario le gusta usar un navegador u otro, nuestra aplicación deberá de ser capaz de brindarle los servicios, independientemente del navegador en el que se encuentre.</a:t>
            </a:r>
          </a:p>
          <a:p>
            <a:endParaRPr lang="es-MX" dirty="0"/>
          </a:p>
        </p:txBody>
      </p:sp>
    </p:spTree>
    <p:extLst>
      <p:ext uri="{BB962C8B-B14F-4D97-AF65-F5344CB8AC3E}">
        <p14:creationId xmlns:p14="http://schemas.microsoft.com/office/powerpoint/2010/main" val="3578219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858647C-7BEB-45AE-8CE6-23EC2D460568}"/>
              </a:ext>
            </a:extLst>
          </p:cNvPr>
          <p:cNvSpPr>
            <a:spLocks noGrp="1"/>
          </p:cNvSpPr>
          <p:nvPr>
            <p:ph idx="1"/>
          </p:nvPr>
        </p:nvSpPr>
        <p:spPr>
          <a:xfrm>
            <a:off x="618565" y="548154"/>
            <a:ext cx="10986247" cy="5852646"/>
          </a:xfrm>
        </p:spPr>
        <p:txBody>
          <a:bodyPr>
            <a:normAutofit fontScale="92500" lnSpcReduction="20000"/>
          </a:bodyPr>
          <a:lstStyle/>
          <a:p>
            <a:pPr marL="0" indent="0" algn="l">
              <a:buNone/>
            </a:pPr>
            <a:r>
              <a:rPr lang="es-MX" b="0" i="0" dirty="0">
                <a:solidFill>
                  <a:srgbClr val="F0F3F6"/>
                </a:solidFill>
                <a:effectLst/>
                <a:latin typeface="-apple-system"/>
              </a:rPr>
              <a:t>Tenemos Navegadores desde Internet Explorer, Chrome, Brave, Safari, Firefox, Edge, Opera y muchísimos más que hacen diferentes interpretaciones al código que nosotros programemos, es por eso que siempre es importante revisar la compatibilidad.</a:t>
            </a:r>
          </a:p>
          <a:p>
            <a:pPr algn="l"/>
            <a:endParaRPr lang="es-MX" dirty="0">
              <a:solidFill>
                <a:srgbClr val="F0F3F6"/>
              </a:solidFill>
              <a:latin typeface="-apple-system"/>
            </a:endParaRPr>
          </a:p>
          <a:p>
            <a:pPr algn="l"/>
            <a:endParaRPr lang="es-MX" b="0" i="0" dirty="0">
              <a:solidFill>
                <a:srgbClr val="F0F3F6"/>
              </a:solidFill>
              <a:effectLst/>
              <a:latin typeface="-apple-system"/>
            </a:endParaRPr>
          </a:p>
          <a:p>
            <a:pPr algn="l"/>
            <a:endParaRPr lang="es-MX" dirty="0">
              <a:solidFill>
                <a:srgbClr val="F0F3F6"/>
              </a:solidFill>
              <a:latin typeface="-apple-system"/>
            </a:endParaRPr>
          </a:p>
          <a:p>
            <a:pPr algn="l"/>
            <a:endParaRPr lang="es-MX" b="0" i="0" dirty="0">
              <a:solidFill>
                <a:srgbClr val="F0F3F6"/>
              </a:solidFill>
              <a:effectLst/>
              <a:latin typeface="-apple-system"/>
            </a:endParaRPr>
          </a:p>
          <a:p>
            <a:pPr algn="l"/>
            <a:endParaRPr lang="es-MX" b="0" i="0" dirty="0">
              <a:solidFill>
                <a:srgbClr val="F0F3F6"/>
              </a:solidFill>
              <a:effectLst/>
              <a:latin typeface="-apple-system"/>
            </a:endParaRPr>
          </a:p>
          <a:p>
            <a:pPr algn="l"/>
            <a:endParaRPr lang="es-MX" b="0" i="0" dirty="0">
              <a:solidFill>
                <a:srgbClr val="F0F3F6"/>
              </a:solidFill>
              <a:effectLst/>
              <a:latin typeface="-apple-system"/>
            </a:endParaRPr>
          </a:p>
          <a:p>
            <a:pPr marL="0" indent="0" algn="l">
              <a:buNone/>
            </a:pPr>
            <a:r>
              <a:rPr lang="es-MX" b="0" i="0" dirty="0">
                <a:solidFill>
                  <a:srgbClr val="F0F3F6"/>
                </a:solidFill>
                <a:effectLst/>
                <a:latin typeface="-apple-system"/>
              </a:rPr>
              <a:t>Para eso existen plataformas como "Can I use" </a:t>
            </a:r>
            <a:r>
              <a:rPr lang="es-MX" b="0" i="0" u="none" strike="noStrike" dirty="0">
                <a:solidFill>
                  <a:srgbClr val="F0F3F6"/>
                </a:solidFill>
                <a:effectLst/>
                <a:latin typeface="-apple-system"/>
                <a:hlinkClick r:id="rId2"/>
              </a:rPr>
              <a:t>https://caniuse.com/</a:t>
            </a:r>
            <a:r>
              <a:rPr lang="es-MX" b="0" i="0" dirty="0">
                <a:solidFill>
                  <a:srgbClr val="F0F3F6"/>
                </a:solidFill>
                <a:effectLst/>
                <a:latin typeface="-apple-system"/>
              </a:rPr>
              <a:t>, la cual nos dice en que navegadores podemos utilizar la tecnología de HTML, CSS y JS que queramos utilizar.</a:t>
            </a:r>
          </a:p>
          <a:p>
            <a:pPr marL="0" indent="0" algn="l">
              <a:buNone/>
            </a:pPr>
            <a:r>
              <a:rPr lang="es-MX" b="0" i="0" dirty="0">
                <a:solidFill>
                  <a:srgbClr val="F0F3F6"/>
                </a:solidFill>
                <a:effectLst/>
                <a:latin typeface="-apple-system"/>
              </a:rPr>
              <a:t>Antes de decidir que tecnología vamos a implementar es importante saber a que usuarios vamos dirigidos y poder conocer los navegadores más utilizados por ellos, tanto en ambientes de escritorio como móviles</a:t>
            </a:r>
          </a:p>
        </p:txBody>
      </p:sp>
      <p:pic>
        <p:nvPicPr>
          <p:cNvPr id="2050" name="Picture 2" descr="▷ Navegadores de Internet: qué son, cómo funcionan y más【2022】">
            <a:extLst>
              <a:ext uri="{FF2B5EF4-FFF2-40B4-BE49-F238E27FC236}">
                <a16:creationId xmlns:a16="http://schemas.microsoft.com/office/drawing/2014/main" id="{EB03B012-7A7B-4F35-A145-F2C46E24B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17068" y="1728618"/>
            <a:ext cx="5789239" cy="2056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148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865C24-EA0B-4F91-9A0D-42682F0A5A4D}"/>
              </a:ext>
            </a:extLst>
          </p:cNvPr>
          <p:cNvSpPr>
            <a:spLocks noGrp="1"/>
          </p:cNvSpPr>
          <p:nvPr>
            <p:ph type="title"/>
          </p:nvPr>
        </p:nvSpPr>
        <p:spPr/>
        <p:txBody>
          <a:bodyPr>
            <a:normAutofit/>
          </a:bodyPr>
          <a:lstStyle/>
          <a:p>
            <a:r>
              <a:rPr lang="es-MX" b="1" i="0" dirty="0" err="1">
                <a:solidFill>
                  <a:srgbClr val="F0F3F6"/>
                </a:solidFill>
                <a:effectLst/>
                <a:latin typeface="-apple-system"/>
              </a:rPr>
              <a:t>Developer</a:t>
            </a:r>
            <a:r>
              <a:rPr lang="es-MX" b="1" i="0" dirty="0">
                <a:solidFill>
                  <a:srgbClr val="F0F3F6"/>
                </a:solidFill>
                <a:effectLst/>
                <a:latin typeface="-apple-system"/>
              </a:rPr>
              <a:t> </a:t>
            </a:r>
            <a:r>
              <a:rPr lang="es-MX" b="1" i="0" dirty="0" err="1">
                <a:solidFill>
                  <a:srgbClr val="F0F3F6"/>
                </a:solidFill>
                <a:effectLst/>
                <a:latin typeface="-apple-system"/>
              </a:rPr>
              <a:t>tools</a:t>
            </a:r>
            <a:endParaRPr lang="es-MX" dirty="0"/>
          </a:p>
        </p:txBody>
      </p:sp>
      <p:sp>
        <p:nvSpPr>
          <p:cNvPr id="3" name="Marcador de contenido 2">
            <a:extLst>
              <a:ext uri="{FF2B5EF4-FFF2-40B4-BE49-F238E27FC236}">
                <a16:creationId xmlns:a16="http://schemas.microsoft.com/office/drawing/2014/main" id="{80640081-FB64-4A0F-9BCB-3EEE2C181BC4}"/>
              </a:ext>
            </a:extLst>
          </p:cNvPr>
          <p:cNvSpPr>
            <a:spLocks noGrp="1"/>
          </p:cNvSpPr>
          <p:nvPr>
            <p:ph idx="1"/>
          </p:nvPr>
        </p:nvSpPr>
        <p:spPr>
          <a:xfrm>
            <a:off x="703141" y="1546411"/>
            <a:ext cx="10515600" cy="4711234"/>
          </a:xfrm>
        </p:spPr>
        <p:txBody>
          <a:bodyPr>
            <a:normAutofit/>
          </a:bodyPr>
          <a:lstStyle/>
          <a:p>
            <a:pPr marL="0" indent="0" algn="l">
              <a:buNone/>
            </a:pPr>
            <a:r>
              <a:rPr lang="es-MX" b="0" i="0" dirty="0">
                <a:solidFill>
                  <a:srgbClr val="F0F3F6"/>
                </a:solidFill>
                <a:effectLst/>
                <a:latin typeface="-apple-system"/>
              </a:rPr>
              <a:t>Cuando hablamos de las </a:t>
            </a:r>
            <a:r>
              <a:rPr lang="es-MX" b="0" i="0" dirty="0" err="1">
                <a:solidFill>
                  <a:srgbClr val="F0F3F6"/>
                </a:solidFill>
                <a:effectLst/>
                <a:latin typeface="-apple-system"/>
              </a:rPr>
              <a:t>Developer</a:t>
            </a:r>
            <a:r>
              <a:rPr lang="es-MX" b="0" i="0" dirty="0">
                <a:solidFill>
                  <a:srgbClr val="F0F3F6"/>
                </a:solidFill>
                <a:effectLst/>
                <a:latin typeface="-apple-system"/>
              </a:rPr>
              <a:t> </a:t>
            </a:r>
            <a:r>
              <a:rPr lang="es-MX" b="0" i="0" dirty="0" err="1">
                <a:solidFill>
                  <a:srgbClr val="F0F3F6"/>
                </a:solidFill>
                <a:effectLst/>
                <a:latin typeface="-apple-system"/>
              </a:rPr>
              <a:t>tools</a:t>
            </a:r>
            <a:r>
              <a:rPr lang="es-MX" b="0" i="0" dirty="0">
                <a:solidFill>
                  <a:srgbClr val="F0F3F6"/>
                </a:solidFill>
                <a:effectLst/>
                <a:latin typeface="-apple-system"/>
              </a:rPr>
              <a:t> ya </a:t>
            </a:r>
            <a:r>
              <a:rPr lang="es-MX" b="0" i="1" dirty="0">
                <a:solidFill>
                  <a:srgbClr val="F0F3F6"/>
                </a:solidFill>
                <a:effectLst/>
                <a:latin typeface="-apple-system"/>
              </a:rPr>
              <a:t>no</a:t>
            </a:r>
            <a:r>
              <a:rPr lang="es-MX" b="0" i="0" dirty="0">
                <a:solidFill>
                  <a:srgbClr val="F0F3F6"/>
                </a:solidFill>
                <a:effectLst/>
                <a:latin typeface="-apple-system"/>
              </a:rPr>
              <a:t> nos referimos a todo lo que estamos viendo como parte del </a:t>
            </a:r>
            <a:r>
              <a:rPr lang="es-MX" b="0" i="0" dirty="0" err="1">
                <a:solidFill>
                  <a:srgbClr val="F0F3F6"/>
                </a:solidFill>
                <a:effectLst/>
                <a:latin typeface="-apple-system"/>
              </a:rPr>
              <a:t>SetUp</a:t>
            </a:r>
            <a:r>
              <a:rPr lang="es-MX" b="0" i="0" dirty="0">
                <a:solidFill>
                  <a:srgbClr val="F0F3F6"/>
                </a:solidFill>
                <a:effectLst/>
                <a:latin typeface="-apple-system"/>
              </a:rPr>
              <a:t> que necesitamos para programar y desarrollar nuestras aplicaciones.</a:t>
            </a:r>
          </a:p>
          <a:p>
            <a:pPr marL="0" indent="0" algn="l">
              <a:buNone/>
            </a:pPr>
            <a:r>
              <a:rPr lang="es-MX" b="0" i="0" dirty="0">
                <a:solidFill>
                  <a:srgbClr val="F0F3F6"/>
                </a:solidFill>
                <a:effectLst/>
                <a:latin typeface="-apple-system"/>
              </a:rPr>
              <a:t>En este caso nos referimos a herramientas adicionales que nos dan información sobre nuestra aplicación y mejoras que podemos implementarle.</a:t>
            </a:r>
          </a:p>
          <a:p>
            <a:pPr marL="0" indent="0" algn="l">
              <a:buNone/>
            </a:pPr>
            <a:r>
              <a:rPr lang="es-MX" b="0" i="0" dirty="0">
                <a:solidFill>
                  <a:srgbClr val="F0F3F6"/>
                </a:solidFill>
                <a:effectLst/>
                <a:latin typeface="-apple-system"/>
              </a:rPr>
              <a:t>Una de las más conocidas y usadas es </a:t>
            </a:r>
            <a:r>
              <a:rPr lang="es-MX" b="0" i="0" dirty="0" err="1">
                <a:solidFill>
                  <a:srgbClr val="F0F3F6"/>
                </a:solidFill>
                <a:effectLst/>
                <a:latin typeface="-apple-system"/>
              </a:rPr>
              <a:t>Lighthouse</a:t>
            </a:r>
            <a:r>
              <a:rPr lang="es-MX" b="0" i="0" dirty="0">
                <a:solidFill>
                  <a:srgbClr val="F0F3F6"/>
                </a:solidFill>
                <a:effectLst/>
                <a:latin typeface="-apple-system"/>
              </a:rPr>
              <a:t> de Google (</a:t>
            </a:r>
            <a:r>
              <a:rPr lang="es-MX" b="0" i="0" u="none" strike="noStrike" dirty="0">
                <a:solidFill>
                  <a:srgbClr val="F0F3F6"/>
                </a:solidFill>
                <a:effectLst/>
                <a:latin typeface="-apple-system"/>
                <a:hlinkClick r:id="rId2"/>
              </a:rPr>
              <a:t>https://developers.google.com/web/tools/lighthouse?hl=es</a:t>
            </a:r>
            <a:r>
              <a:rPr lang="es-MX" b="0" i="0" dirty="0">
                <a:solidFill>
                  <a:srgbClr val="F0F3F6"/>
                </a:solidFill>
                <a:effectLst/>
                <a:latin typeface="-apple-system"/>
              </a:rPr>
              <a:t>) , la podemos encontrar directamente en el navegador y nos dará una auditoría del status de nuestro sitio en diferentes áreas como rendimiento, accesibilidad, buenas prácticas y SEO.</a:t>
            </a:r>
          </a:p>
          <a:p>
            <a:endParaRPr lang="es-MX" dirty="0"/>
          </a:p>
        </p:txBody>
      </p:sp>
    </p:spTree>
    <p:extLst>
      <p:ext uri="{BB962C8B-B14F-4D97-AF65-F5344CB8AC3E}">
        <p14:creationId xmlns:p14="http://schemas.microsoft.com/office/powerpoint/2010/main" val="332539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1F1F328-8344-4C10-92DF-BCB4AA5352E1}"/>
              </a:ext>
            </a:extLst>
          </p:cNvPr>
          <p:cNvSpPr>
            <a:spLocks noGrp="1"/>
          </p:cNvSpPr>
          <p:nvPr>
            <p:ph idx="1"/>
          </p:nvPr>
        </p:nvSpPr>
        <p:spPr>
          <a:xfrm>
            <a:off x="768723" y="555671"/>
            <a:ext cx="10654553" cy="5746657"/>
          </a:xfrm>
        </p:spPr>
        <p:txBody>
          <a:bodyPr>
            <a:normAutofit fontScale="92500" lnSpcReduction="20000"/>
          </a:bodyPr>
          <a:lstStyle/>
          <a:p>
            <a:pPr algn="l"/>
            <a:r>
              <a:rPr lang="es-MX" b="0" i="0" dirty="0">
                <a:solidFill>
                  <a:srgbClr val="F0F3F6"/>
                </a:solidFill>
                <a:effectLst/>
                <a:latin typeface="-apple-system"/>
              </a:rPr>
              <a:t>Si bien es de las más conocidas, no es la única y algo que debemos de tomar muy en cuenta es la parte de Accesibilidad en nuestros desarrollos, la democratización de la tecnología no solo significa que todos puedan tener acceso a ella, sino que también la puedas aprovechar independientemente de si tienes alguna condición física que no te permita interactuar con ella.</a:t>
            </a:r>
          </a:p>
          <a:p>
            <a:pPr algn="l"/>
            <a:r>
              <a:rPr lang="es-MX" b="0" i="0" dirty="0">
                <a:solidFill>
                  <a:srgbClr val="F0F3F6"/>
                </a:solidFill>
                <a:effectLst/>
                <a:latin typeface="-apple-system"/>
              </a:rPr>
              <a:t>Pensemos en las personas que tienen debilidad visual o que son completamente ciegas usando nuestra aplicación web o personas que tienen algún problema motriz y que no pueden tocar todos los botones de nuestro sitio.</a:t>
            </a:r>
          </a:p>
          <a:p>
            <a:pPr algn="l"/>
            <a:r>
              <a:rPr lang="es-MX" b="0" i="0" dirty="0">
                <a:solidFill>
                  <a:srgbClr val="F0F3F6"/>
                </a:solidFill>
                <a:effectLst/>
                <a:latin typeface="-apple-system"/>
              </a:rPr>
              <a:t>Estas personas también pueden ser nuestros usuarios y es nuestro deber como desarrolladores integrar las facilidades de accesibilidad a nuestras plataformas ayudando así a la democratización de la tecnología.</a:t>
            </a:r>
          </a:p>
          <a:p>
            <a:pPr algn="l"/>
            <a:r>
              <a:rPr lang="es-MX" b="0" i="0" dirty="0">
                <a:solidFill>
                  <a:srgbClr val="F0F3F6"/>
                </a:solidFill>
                <a:effectLst/>
                <a:latin typeface="-apple-system"/>
              </a:rPr>
              <a:t>Para esto existen herramientas específicas que nos darán todas las guías y usos adecuados de accesibilidad para los usuarios como </a:t>
            </a:r>
            <a:r>
              <a:rPr lang="es-MX" b="0" i="0" dirty="0" err="1">
                <a:solidFill>
                  <a:srgbClr val="F0F3F6"/>
                </a:solidFill>
                <a:effectLst/>
                <a:latin typeface="-apple-system"/>
              </a:rPr>
              <a:t>axe</a:t>
            </a:r>
            <a:r>
              <a:rPr lang="es-MX" b="0" i="0" dirty="0">
                <a:solidFill>
                  <a:srgbClr val="F0F3F6"/>
                </a:solidFill>
                <a:effectLst/>
                <a:latin typeface="-apple-system"/>
              </a:rPr>
              <a:t> </a:t>
            </a:r>
            <a:r>
              <a:rPr lang="es-MX" b="0" i="0" dirty="0" err="1">
                <a:solidFill>
                  <a:srgbClr val="F0F3F6"/>
                </a:solidFill>
                <a:effectLst/>
                <a:latin typeface="-apple-system"/>
              </a:rPr>
              <a:t>DevTools</a:t>
            </a:r>
            <a:r>
              <a:rPr lang="es-MX" b="0" i="0" dirty="0">
                <a:solidFill>
                  <a:srgbClr val="F0F3F6"/>
                </a:solidFill>
                <a:effectLst/>
                <a:latin typeface="-apple-system"/>
              </a:rPr>
              <a:t> (</a:t>
            </a:r>
            <a:r>
              <a:rPr lang="es-MX" b="0" i="0" u="none" strike="noStrike" dirty="0">
                <a:solidFill>
                  <a:srgbClr val="F0F3F6"/>
                </a:solidFill>
                <a:effectLst/>
                <a:latin typeface="-apple-system"/>
                <a:hlinkClick r:id="rId2"/>
              </a:rPr>
              <a:t>https://www.deque.com/axe/devtools/</a:t>
            </a:r>
            <a:r>
              <a:rPr lang="es-MX" b="0" i="0" dirty="0">
                <a:solidFill>
                  <a:srgbClr val="F0F3F6"/>
                </a:solidFill>
                <a:effectLst/>
                <a:latin typeface="-apple-system"/>
              </a:rPr>
              <a:t>) que puedes instalar como una extensión en tu navegador y te dará mucha información sobre cuales son los problemas en tu desarrollo, pero lo más importante, información sobre como solucionarlos.</a:t>
            </a:r>
          </a:p>
          <a:p>
            <a:endParaRPr lang="es-MX" dirty="0"/>
          </a:p>
        </p:txBody>
      </p:sp>
    </p:spTree>
    <p:extLst>
      <p:ext uri="{BB962C8B-B14F-4D97-AF65-F5344CB8AC3E}">
        <p14:creationId xmlns:p14="http://schemas.microsoft.com/office/powerpoint/2010/main" val="1268881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0892B7-B753-47F0-95DD-CCED60EB6F29}"/>
              </a:ext>
            </a:extLst>
          </p:cNvPr>
          <p:cNvSpPr>
            <a:spLocks noGrp="1"/>
          </p:cNvSpPr>
          <p:nvPr>
            <p:ph type="title"/>
          </p:nvPr>
        </p:nvSpPr>
        <p:spPr/>
        <p:txBody>
          <a:bodyPr>
            <a:normAutofit/>
          </a:bodyPr>
          <a:lstStyle/>
          <a:p>
            <a:r>
              <a:rPr lang="es-MX" b="1" i="0" dirty="0">
                <a:solidFill>
                  <a:srgbClr val="F0F3F6"/>
                </a:solidFill>
                <a:effectLst/>
                <a:latin typeface="-apple-system"/>
              </a:rPr>
              <a:t>Documentación</a:t>
            </a:r>
            <a:endParaRPr lang="es-MX" dirty="0"/>
          </a:p>
        </p:txBody>
      </p:sp>
      <p:sp>
        <p:nvSpPr>
          <p:cNvPr id="3" name="Marcador de contenido 2">
            <a:extLst>
              <a:ext uri="{FF2B5EF4-FFF2-40B4-BE49-F238E27FC236}">
                <a16:creationId xmlns:a16="http://schemas.microsoft.com/office/drawing/2014/main" id="{E6F581BE-C055-42AB-BAD6-C649DC89A4C1}"/>
              </a:ext>
            </a:extLst>
          </p:cNvPr>
          <p:cNvSpPr>
            <a:spLocks noGrp="1"/>
          </p:cNvSpPr>
          <p:nvPr>
            <p:ph idx="1"/>
          </p:nvPr>
        </p:nvSpPr>
        <p:spPr>
          <a:xfrm>
            <a:off x="649941" y="1671545"/>
            <a:ext cx="10789024" cy="4617104"/>
          </a:xfrm>
        </p:spPr>
        <p:txBody>
          <a:bodyPr>
            <a:normAutofit fontScale="85000" lnSpcReduction="10000"/>
          </a:bodyPr>
          <a:lstStyle/>
          <a:p>
            <a:pPr algn="l"/>
            <a:r>
              <a:rPr lang="es-MX" b="0" i="0" dirty="0">
                <a:solidFill>
                  <a:srgbClr val="F0F3F6"/>
                </a:solidFill>
                <a:effectLst/>
                <a:latin typeface="-apple-system"/>
              </a:rPr>
              <a:t>Una de las fallas más grandes que me ha tocado ver a lo largo de mi carrera es que no se documentan los desarrollos, esto es bastante grave, ya que en caso de que se cambie de desarrollador o de que sea un programa que tiene mucho tiempo que no mueves, necesitas conocer y entender como fue desarrollado.</a:t>
            </a:r>
          </a:p>
          <a:p>
            <a:pPr algn="l"/>
            <a:r>
              <a:rPr lang="es-MX" b="0" i="0" dirty="0">
                <a:solidFill>
                  <a:srgbClr val="F0F3F6"/>
                </a:solidFill>
                <a:effectLst/>
                <a:latin typeface="-apple-system"/>
              </a:rPr>
              <a:t>En el ámbito profesional tu proyecto no será considerado a menos que esté bien documentado y cuando eres parte de un equipo de desarrollo la documentación es la forma más sana de comunicarte con todo el equipo.</a:t>
            </a:r>
          </a:p>
          <a:p>
            <a:pPr algn="l"/>
            <a:r>
              <a:rPr lang="es-MX" b="0" i="0" dirty="0">
                <a:solidFill>
                  <a:srgbClr val="F0F3F6"/>
                </a:solidFill>
                <a:effectLst/>
                <a:latin typeface="-apple-system"/>
              </a:rPr>
              <a:t>La falta de documentación hace que la mantenibilidad del código sea mucho más complicada y que muchas veces se tenga que reprogramar los módulos ya que en promedio si no usas el código en aproximadamente 6 meses, dejarás de comprender su funcionalidad.</a:t>
            </a:r>
          </a:p>
          <a:p>
            <a:pPr algn="l"/>
            <a:r>
              <a:rPr lang="es-MX" b="0" i="0" dirty="0">
                <a:solidFill>
                  <a:srgbClr val="F0F3F6"/>
                </a:solidFill>
                <a:effectLst/>
                <a:latin typeface="-apple-system"/>
              </a:rPr>
              <a:t>Para esto existen librerías como API </a:t>
            </a:r>
            <a:r>
              <a:rPr lang="es-MX" b="0" i="0" dirty="0" err="1">
                <a:solidFill>
                  <a:srgbClr val="F0F3F6"/>
                </a:solidFill>
                <a:effectLst/>
                <a:latin typeface="-apple-system"/>
              </a:rPr>
              <a:t>Doc</a:t>
            </a:r>
            <a:r>
              <a:rPr lang="es-MX" b="0" i="0" dirty="0">
                <a:solidFill>
                  <a:srgbClr val="F0F3F6"/>
                </a:solidFill>
                <a:effectLst/>
                <a:latin typeface="-apple-system"/>
              </a:rPr>
              <a:t> (</a:t>
            </a:r>
            <a:r>
              <a:rPr lang="es-MX" b="0" i="0" u="none" strike="noStrike" dirty="0">
                <a:solidFill>
                  <a:srgbClr val="F0F3F6"/>
                </a:solidFill>
                <a:effectLst/>
                <a:latin typeface="-apple-system"/>
                <a:hlinkClick r:id="rId2"/>
              </a:rPr>
              <a:t>https://apidocjs.com/</a:t>
            </a:r>
            <a:r>
              <a:rPr lang="es-MX" b="0" i="0" dirty="0">
                <a:solidFill>
                  <a:srgbClr val="F0F3F6"/>
                </a:solidFill>
                <a:effectLst/>
                <a:latin typeface="-apple-system"/>
              </a:rPr>
              <a:t>) o como </a:t>
            </a:r>
            <a:r>
              <a:rPr lang="es-MX" b="0" i="0" dirty="0" err="1">
                <a:solidFill>
                  <a:srgbClr val="F0F3F6"/>
                </a:solidFill>
                <a:effectLst/>
                <a:latin typeface="-apple-system"/>
              </a:rPr>
              <a:t>rails</a:t>
            </a:r>
            <a:r>
              <a:rPr lang="es-MX" b="0" i="0" dirty="0">
                <a:solidFill>
                  <a:srgbClr val="F0F3F6"/>
                </a:solidFill>
                <a:effectLst/>
                <a:latin typeface="-apple-system"/>
              </a:rPr>
              <a:t> </a:t>
            </a:r>
            <a:r>
              <a:rPr lang="es-MX" b="0" i="0" dirty="0" err="1">
                <a:solidFill>
                  <a:srgbClr val="F0F3F6"/>
                </a:solidFill>
                <a:effectLst/>
                <a:latin typeface="-apple-system"/>
              </a:rPr>
              <a:t>Admin</a:t>
            </a:r>
            <a:r>
              <a:rPr lang="es-MX" b="0" i="0" dirty="0">
                <a:solidFill>
                  <a:srgbClr val="F0F3F6"/>
                </a:solidFill>
                <a:effectLst/>
                <a:latin typeface="-apple-system"/>
              </a:rPr>
              <a:t> (</a:t>
            </a:r>
            <a:r>
              <a:rPr lang="es-MX" b="0" i="0" u="none" strike="noStrike" dirty="0">
                <a:solidFill>
                  <a:srgbClr val="F0F3F6"/>
                </a:solidFill>
                <a:effectLst/>
                <a:latin typeface="-apple-system"/>
                <a:hlinkClick r:id="rId3"/>
              </a:rPr>
              <a:t>https://github.com/railsadminteam/rails_admin</a:t>
            </a:r>
            <a:r>
              <a:rPr lang="es-MX" b="0" i="0" dirty="0">
                <a:solidFill>
                  <a:srgbClr val="F0F3F6"/>
                </a:solidFill>
                <a:effectLst/>
                <a:latin typeface="-apple-system"/>
              </a:rPr>
              <a:t>) que nos dan facilidades para documentar mientras programamos.</a:t>
            </a:r>
          </a:p>
          <a:p>
            <a:endParaRPr lang="es-MX" dirty="0"/>
          </a:p>
        </p:txBody>
      </p:sp>
    </p:spTree>
    <p:extLst>
      <p:ext uri="{BB962C8B-B14F-4D97-AF65-F5344CB8AC3E}">
        <p14:creationId xmlns:p14="http://schemas.microsoft.com/office/powerpoint/2010/main" val="3958264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726DA96-D076-4982-91BC-030E43298705}"/>
              </a:ext>
            </a:extLst>
          </p:cNvPr>
          <p:cNvSpPr>
            <a:spLocks noGrp="1"/>
          </p:cNvSpPr>
          <p:nvPr>
            <p:ph idx="1"/>
          </p:nvPr>
        </p:nvSpPr>
        <p:spPr>
          <a:xfrm>
            <a:off x="793376" y="443753"/>
            <a:ext cx="10560424" cy="5733210"/>
          </a:xfrm>
        </p:spPr>
        <p:txBody>
          <a:bodyPr>
            <a:normAutofit fontScale="92500" lnSpcReduction="10000"/>
          </a:bodyPr>
          <a:lstStyle/>
          <a:p>
            <a:pPr marL="0" indent="0" algn="l">
              <a:buNone/>
            </a:pPr>
            <a:r>
              <a:rPr lang="es-MX" b="0" i="0" dirty="0">
                <a:solidFill>
                  <a:srgbClr val="F0F3F6"/>
                </a:solidFill>
                <a:effectLst/>
                <a:latin typeface="-apple-system"/>
              </a:rPr>
              <a:t>Lo que es importante considerar al momento de documentar tu código es lo siguiente:</a:t>
            </a:r>
          </a:p>
          <a:p>
            <a:pPr marL="0" indent="0" algn="l">
              <a:buNone/>
            </a:pPr>
            <a:endParaRPr lang="es-MX" b="0" i="0" dirty="0">
              <a:solidFill>
                <a:srgbClr val="F0F3F6"/>
              </a:solidFill>
              <a:effectLst/>
              <a:latin typeface="-apple-system"/>
            </a:endParaRPr>
          </a:p>
          <a:p>
            <a:pPr algn="l">
              <a:buFont typeface="Arial" panose="020B0604020202020204" pitchFamily="34" charset="0"/>
              <a:buChar char="•"/>
            </a:pPr>
            <a:r>
              <a:rPr lang="es-MX" b="0" i="0" dirty="0">
                <a:solidFill>
                  <a:srgbClr val="F0F3F6"/>
                </a:solidFill>
                <a:effectLst/>
                <a:latin typeface="-apple-system"/>
              </a:rPr>
              <a:t>Definir tu audiencia: A quien va a ir dirigida tu documentación, si es para otros desarrolladores, de que nivel o si es para alguien administrativo o si incluso es para ti mismo en un futuro.</a:t>
            </a:r>
          </a:p>
          <a:p>
            <a:pPr algn="l">
              <a:buFont typeface="Arial" panose="020B0604020202020204" pitchFamily="34" charset="0"/>
              <a:buChar char="•"/>
            </a:pPr>
            <a:r>
              <a:rPr lang="es-MX" b="0" i="0" dirty="0">
                <a:solidFill>
                  <a:srgbClr val="F0F3F6"/>
                </a:solidFill>
                <a:effectLst/>
                <a:latin typeface="-apple-system"/>
              </a:rPr>
              <a:t>Qué problemática soluciona tu código: Todo lo que programamos tiene una funcionalidad por módulo y necesitamos definir que parte de la aplicación afecta, en que forma y cuales son las opciones de entrada y salida de nuestras funciones.</a:t>
            </a:r>
          </a:p>
          <a:p>
            <a:pPr algn="l">
              <a:buFont typeface="Arial" panose="020B0604020202020204" pitchFamily="34" charset="0"/>
              <a:buChar char="•"/>
            </a:pPr>
            <a:r>
              <a:rPr lang="es-MX" b="0" i="0" dirty="0">
                <a:solidFill>
                  <a:srgbClr val="F0F3F6"/>
                </a:solidFill>
                <a:effectLst/>
                <a:latin typeface="-apple-system"/>
              </a:rPr>
              <a:t>Estructura de aplicación: Cuando documentamos todo un proyecto tendremos diferentes secciones, funcionalidades, páginas o incluso otros sitios que se conecten al nuestro, para esto es recomendable documentar desde lo más general a lo particular, un ejemplo muy bueno lo podemos encontrar en la documentación de </a:t>
            </a:r>
            <a:r>
              <a:rPr lang="es-MX" b="0" i="0" dirty="0" err="1">
                <a:solidFill>
                  <a:srgbClr val="F0F3F6"/>
                </a:solidFill>
                <a:effectLst/>
                <a:latin typeface="-apple-system"/>
              </a:rPr>
              <a:t>Firebase</a:t>
            </a:r>
            <a:r>
              <a:rPr lang="es-MX" b="0" i="0" dirty="0">
                <a:solidFill>
                  <a:srgbClr val="F0F3F6"/>
                </a:solidFill>
                <a:effectLst/>
                <a:latin typeface="-apple-system"/>
              </a:rPr>
              <a:t> (</a:t>
            </a:r>
            <a:r>
              <a:rPr lang="es-MX" b="0" i="0" u="none" strike="noStrike" dirty="0">
                <a:solidFill>
                  <a:srgbClr val="F0F3F6"/>
                </a:solidFill>
                <a:effectLst/>
                <a:latin typeface="-apple-system"/>
                <a:hlinkClick r:id="rId2"/>
              </a:rPr>
              <a:t>https://firebase.google.com/docs/build</a:t>
            </a:r>
            <a:r>
              <a:rPr lang="es-MX" b="0" i="0" dirty="0">
                <a:solidFill>
                  <a:srgbClr val="F0F3F6"/>
                </a:solidFill>
                <a:effectLst/>
                <a:latin typeface="-apple-system"/>
              </a:rPr>
              <a:t>)</a:t>
            </a:r>
          </a:p>
          <a:p>
            <a:endParaRPr lang="es-MX" dirty="0"/>
          </a:p>
        </p:txBody>
      </p:sp>
    </p:spTree>
    <p:extLst>
      <p:ext uri="{BB962C8B-B14F-4D97-AF65-F5344CB8AC3E}">
        <p14:creationId xmlns:p14="http://schemas.microsoft.com/office/powerpoint/2010/main" val="47660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F53BD17-C7F2-4124-ACAF-AF00B1FB8FA2}"/>
              </a:ext>
            </a:extLst>
          </p:cNvPr>
          <p:cNvSpPr>
            <a:spLocks noGrp="1"/>
          </p:cNvSpPr>
          <p:nvPr>
            <p:ph idx="1"/>
          </p:nvPr>
        </p:nvSpPr>
        <p:spPr>
          <a:xfrm>
            <a:off x="979100" y="860612"/>
            <a:ext cx="10233800" cy="5177117"/>
          </a:xfrm>
        </p:spPr>
        <p:txBody>
          <a:bodyPr>
            <a:normAutofit/>
          </a:bodyPr>
          <a:lstStyle/>
          <a:p>
            <a:pPr marL="0" indent="0" algn="l">
              <a:buNone/>
            </a:pPr>
            <a:r>
              <a:rPr lang="es-MX" b="1" i="0" dirty="0">
                <a:solidFill>
                  <a:srgbClr val="F0F3F6"/>
                </a:solidFill>
                <a:effectLst/>
                <a:latin typeface="-apple-system"/>
              </a:rPr>
              <a:t>				El usuario</a:t>
            </a:r>
          </a:p>
          <a:p>
            <a:pPr marL="0" indent="0" algn="l">
              <a:buNone/>
            </a:pPr>
            <a:r>
              <a:rPr lang="es-MX" dirty="0">
                <a:solidFill>
                  <a:srgbClr val="F0F3F6"/>
                </a:solidFill>
                <a:latin typeface="-apple-system"/>
              </a:rPr>
              <a:t>T</a:t>
            </a:r>
            <a:r>
              <a:rPr lang="es-MX" b="0" i="0" dirty="0">
                <a:solidFill>
                  <a:srgbClr val="F0F3F6"/>
                </a:solidFill>
                <a:effectLst/>
                <a:latin typeface="-apple-system"/>
              </a:rPr>
              <a:t>odo lo que hacemos será lo que la persona al otro lado de la pantalla usará, y esta persona es en la que nos tenemos que enfocar.</a:t>
            </a:r>
          </a:p>
          <a:p>
            <a:pPr marL="0" indent="0" algn="l">
              <a:buNone/>
            </a:pPr>
            <a:r>
              <a:rPr lang="es-MX" b="0" i="0" dirty="0">
                <a:solidFill>
                  <a:srgbClr val="F0F3F6"/>
                </a:solidFill>
                <a:effectLst/>
                <a:latin typeface="-apple-system"/>
              </a:rPr>
              <a:t>Para eso existe el UI/UX</a:t>
            </a:r>
          </a:p>
          <a:p>
            <a:pPr algn="l"/>
            <a:r>
              <a:rPr lang="es-MX" b="0" i="0" dirty="0" err="1">
                <a:solidFill>
                  <a:srgbClr val="F0F3F6"/>
                </a:solidFill>
                <a:effectLst/>
                <a:latin typeface="-apple-system"/>
              </a:rPr>
              <a:t>User</a:t>
            </a:r>
            <a:r>
              <a:rPr lang="es-MX" b="0" i="0" dirty="0">
                <a:solidFill>
                  <a:srgbClr val="F0F3F6"/>
                </a:solidFill>
                <a:effectLst/>
                <a:latin typeface="-apple-system"/>
              </a:rPr>
              <a:t> Interface (Interfaz de usuario) </a:t>
            </a:r>
          </a:p>
          <a:p>
            <a:pPr algn="l"/>
            <a:r>
              <a:rPr lang="es-MX" b="0" i="0" dirty="0" err="1">
                <a:solidFill>
                  <a:srgbClr val="F0F3F6"/>
                </a:solidFill>
                <a:effectLst/>
                <a:latin typeface="-apple-system"/>
              </a:rPr>
              <a:t>User</a:t>
            </a:r>
            <a:r>
              <a:rPr lang="es-MX" b="0" i="0" dirty="0">
                <a:solidFill>
                  <a:srgbClr val="F0F3F6"/>
                </a:solidFill>
                <a:effectLst/>
                <a:latin typeface="-apple-system"/>
              </a:rPr>
              <a:t> </a:t>
            </a:r>
            <a:r>
              <a:rPr lang="es-MX" b="0" i="0" dirty="0" err="1">
                <a:solidFill>
                  <a:srgbClr val="F0F3F6"/>
                </a:solidFill>
                <a:effectLst/>
                <a:latin typeface="-apple-system"/>
              </a:rPr>
              <a:t>experience</a:t>
            </a:r>
            <a:r>
              <a:rPr lang="es-MX" b="0" i="0" dirty="0">
                <a:solidFill>
                  <a:srgbClr val="F0F3F6"/>
                </a:solidFill>
                <a:effectLst/>
                <a:latin typeface="-apple-system"/>
              </a:rPr>
              <a:t> (Experiencia de usuario)</a:t>
            </a:r>
          </a:p>
          <a:p>
            <a:pPr marL="0" indent="0" algn="l">
              <a:buNone/>
            </a:pPr>
            <a:endParaRPr lang="es-MX" dirty="0">
              <a:solidFill>
                <a:srgbClr val="F0F3F6"/>
              </a:solidFill>
              <a:latin typeface="-apple-system"/>
            </a:endParaRPr>
          </a:p>
          <a:p>
            <a:pPr marL="0" indent="0" algn="l">
              <a:buNone/>
            </a:pPr>
            <a:r>
              <a:rPr lang="es-MX" b="0" i="0" dirty="0">
                <a:solidFill>
                  <a:srgbClr val="F0F3F6"/>
                </a:solidFill>
                <a:effectLst/>
                <a:latin typeface="-apple-system"/>
              </a:rPr>
              <a:t>estas son las partes más importantes del diseño de una web, y SIEMPRE se tienen que realizar antes de empezar a programar.</a:t>
            </a:r>
          </a:p>
          <a:p>
            <a:endParaRPr lang="es-MX" dirty="0"/>
          </a:p>
        </p:txBody>
      </p:sp>
    </p:spTree>
    <p:extLst>
      <p:ext uri="{BB962C8B-B14F-4D97-AF65-F5344CB8AC3E}">
        <p14:creationId xmlns:p14="http://schemas.microsoft.com/office/powerpoint/2010/main" val="3324240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5BAEB6D-4265-487C-A0C7-ED2720925583}"/>
              </a:ext>
            </a:extLst>
          </p:cNvPr>
          <p:cNvSpPr>
            <a:spLocks noGrp="1"/>
          </p:cNvSpPr>
          <p:nvPr>
            <p:ph idx="1"/>
          </p:nvPr>
        </p:nvSpPr>
        <p:spPr>
          <a:xfrm>
            <a:off x="1120000" y="564776"/>
            <a:ext cx="10233800" cy="5612187"/>
          </a:xfrm>
        </p:spPr>
        <p:txBody>
          <a:bodyPr/>
          <a:lstStyle/>
          <a:p>
            <a:r>
              <a:rPr lang="es-MX" b="0" i="0" dirty="0">
                <a:solidFill>
                  <a:srgbClr val="F0F3F6"/>
                </a:solidFill>
                <a:effectLst/>
                <a:latin typeface="-apple-system"/>
              </a:rPr>
              <a:t>Una herramienta muy útil para poder lograr esta estructura es </a:t>
            </a:r>
            <a:r>
              <a:rPr lang="es-MX" b="0" i="0" dirty="0" err="1">
                <a:solidFill>
                  <a:srgbClr val="F0F3F6"/>
                </a:solidFill>
                <a:effectLst/>
                <a:latin typeface="-apple-system"/>
              </a:rPr>
              <a:t>Notion</a:t>
            </a:r>
            <a:r>
              <a:rPr lang="es-MX" b="0" i="0" dirty="0">
                <a:solidFill>
                  <a:srgbClr val="F0F3F6"/>
                </a:solidFill>
                <a:effectLst/>
                <a:latin typeface="-apple-system"/>
              </a:rPr>
              <a:t> (</a:t>
            </a:r>
            <a:r>
              <a:rPr lang="es-MX" b="0" i="0" u="none" strike="noStrike" dirty="0">
                <a:solidFill>
                  <a:srgbClr val="F0F3F6"/>
                </a:solidFill>
                <a:effectLst/>
                <a:latin typeface="-apple-system"/>
                <a:hlinkClick r:id="rId2"/>
              </a:rPr>
              <a:t>https://www.notion.so/</a:t>
            </a:r>
            <a:r>
              <a:rPr lang="es-MX" b="0" i="0" dirty="0">
                <a:solidFill>
                  <a:srgbClr val="F0F3F6"/>
                </a:solidFill>
                <a:effectLst/>
                <a:latin typeface="-apple-system"/>
              </a:rPr>
              <a:t>)</a:t>
            </a:r>
          </a:p>
          <a:p>
            <a:r>
              <a:rPr lang="es-MX" b="0" i="0" dirty="0">
                <a:solidFill>
                  <a:srgbClr val="F0F3F6"/>
                </a:solidFill>
                <a:effectLst/>
                <a:latin typeface="-apple-system"/>
              </a:rPr>
              <a:t>Otra herramienta que igualmente es adaptable y está enfocada hacia desarrolladores por la parte de seguimiento de </a:t>
            </a:r>
            <a:r>
              <a:rPr lang="es-MX" b="0" i="0" dirty="0" err="1">
                <a:solidFill>
                  <a:srgbClr val="F0F3F6"/>
                </a:solidFill>
                <a:effectLst/>
                <a:latin typeface="-apple-system"/>
              </a:rPr>
              <a:t>sprints</a:t>
            </a:r>
            <a:r>
              <a:rPr lang="es-MX" b="0" i="0" dirty="0">
                <a:solidFill>
                  <a:srgbClr val="F0F3F6"/>
                </a:solidFill>
                <a:effectLst/>
                <a:latin typeface="-apple-system"/>
              </a:rPr>
              <a:t> por parte de </a:t>
            </a:r>
            <a:r>
              <a:rPr lang="es-MX" b="0" i="0" dirty="0" err="1">
                <a:solidFill>
                  <a:srgbClr val="F0F3F6"/>
                </a:solidFill>
                <a:effectLst/>
                <a:latin typeface="-apple-system"/>
              </a:rPr>
              <a:t>Atlassian</a:t>
            </a:r>
            <a:r>
              <a:rPr lang="es-MX" b="0" i="0" dirty="0">
                <a:solidFill>
                  <a:srgbClr val="F0F3F6"/>
                </a:solidFill>
                <a:effectLst/>
                <a:latin typeface="-apple-system"/>
              </a:rPr>
              <a:t> es </a:t>
            </a:r>
            <a:r>
              <a:rPr lang="es-MX" b="0" i="0" dirty="0" err="1">
                <a:solidFill>
                  <a:srgbClr val="F0F3F6"/>
                </a:solidFill>
                <a:effectLst/>
                <a:latin typeface="-apple-system"/>
              </a:rPr>
              <a:t>Confluence</a:t>
            </a:r>
            <a:r>
              <a:rPr lang="es-MX" b="0" i="0" dirty="0">
                <a:solidFill>
                  <a:srgbClr val="F0F3F6"/>
                </a:solidFill>
                <a:effectLst/>
                <a:latin typeface="-apple-system"/>
              </a:rPr>
              <a:t> (</a:t>
            </a:r>
            <a:r>
              <a:rPr lang="es-MX" b="0" i="0" u="none" strike="noStrike" dirty="0">
                <a:effectLst/>
                <a:latin typeface="-apple-system"/>
                <a:hlinkClick r:id="rId3"/>
              </a:rPr>
              <a:t>https://www.atlassian.com/es/software/confluence</a:t>
            </a:r>
            <a:r>
              <a:rPr lang="es-MX" b="0" i="0" dirty="0">
                <a:solidFill>
                  <a:srgbClr val="F0F3F6"/>
                </a:solidFill>
                <a:effectLst/>
                <a:latin typeface="-apple-system"/>
              </a:rPr>
              <a:t>)</a:t>
            </a:r>
          </a:p>
          <a:p>
            <a:pPr marL="0" indent="0">
              <a:buNone/>
            </a:pPr>
            <a:endParaRPr lang="es-MX" b="0" i="0" dirty="0">
              <a:solidFill>
                <a:srgbClr val="F0F3F6"/>
              </a:solidFill>
              <a:effectLst/>
              <a:latin typeface="-apple-system"/>
            </a:endParaRPr>
          </a:p>
          <a:p>
            <a:pPr marL="0" indent="0">
              <a:buNone/>
            </a:pPr>
            <a:r>
              <a:rPr lang="es-MX" b="0" i="0" dirty="0">
                <a:solidFill>
                  <a:srgbClr val="F0F3F6"/>
                </a:solidFill>
                <a:effectLst/>
                <a:latin typeface="-apple-system"/>
              </a:rPr>
              <a:t>Estas son herramientas que te pueden servir a darle mucha más formalidad a tu proyecto y que hará que tengas más orden en todos tus proyectos y en lo profesional tu valor aumentará de forma muy relevante.</a:t>
            </a:r>
          </a:p>
          <a:p>
            <a:endParaRPr lang="es-MX" dirty="0"/>
          </a:p>
        </p:txBody>
      </p:sp>
    </p:spTree>
    <p:extLst>
      <p:ext uri="{BB962C8B-B14F-4D97-AF65-F5344CB8AC3E}">
        <p14:creationId xmlns:p14="http://schemas.microsoft.com/office/powerpoint/2010/main" val="14698727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8AED3A-61BF-456F-8550-4E919C35DEF1}"/>
              </a:ext>
            </a:extLst>
          </p:cNvPr>
          <p:cNvSpPr>
            <a:spLocks noGrp="1"/>
          </p:cNvSpPr>
          <p:nvPr>
            <p:ph type="title"/>
          </p:nvPr>
        </p:nvSpPr>
        <p:spPr/>
        <p:txBody>
          <a:bodyPr>
            <a:normAutofit/>
          </a:bodyPr>
          <a:lstStyle/>
          <a:p>
            <a:r>
              <a:rPr lang="es-MX" b="1" i="0" dirty="0">
                <a:solidFill>
                  <a:srgbClr val="F0F3F6"/>
                </a:solidFill>
                <a:effectLst/>
                <a:latin typeface="-apple-system"/>
              </a:rPr>
              <a:t>Estructura Web</a:t>
            </a:r>
            <a:endParaRPr lang="es-MX" dirty="0"/>
          </a:p>
        </p:txBody>
      </p:sp>
      <p:sp>
        <p:nvSpPr>
          <p:cNvPr id="3" name="Marcador de contenido 2">
            <a:extLst>
              <a:ext uri="{FF2B5EF4-FFF2-40B4-BE49-F238E27FC236}">
                <a16:creationId xmlns:a16="http://schemas.microsoft.com/office/drawing/2014/main" id="{A2F59080-FF19-4C6E-BC04-949C2805D6D3}"/>
              </a:ext>
            </a:extLst>
          </p:cNvPr>
          <p:cNvSpPr>
            <a:spLocks noGrp="1"/>
          </p:cNvSpPr>
          <p:nvPr>
            <p:ph idx="1"/>
          </p:nvPr>
        </p:nvSpPr>
        <p:spPr/>
        <p:txBody>
          <a:bodyPr>
            <a:normAutofit fontScale="92500"/>
          </a:bodyPr>
          <a:lstStyle/>
          <a:p>
            <a:pPr algn="l"/>
            <a:r>
              <a:rPr lang="es-MX" b="0" i="0" dirty="0">
                <a:solidFill>
                  <a:srgbClr val="F0F3F6"/>
                </a:solidFill>
                <a:effectLst/>
                <a:latin typeface="-apple-system"/>
              </a:rPr>
              <a:t>La estructura de tu sitio o aplicación web es el cómo están ligadas las diferentes páginas, visto desde como </a:t>
            </a:r>
            <a:r>
              <a:rPr lang="es-MX" b="0" i="0" dirty="0" err="1">
                <a:solidFill>
                  <a:srgbClr val="F0F3F6"/>
                </a:solidFill>
                <a:effectLst/>
                <a:latin typeface="-apple-system"/>
              </a:rPr>
              <a:t>interactuan</a:t>
            </a:r>
            <a:r>
              <a:rPr lang="es-MX" b="0" i="0" dirty="0">
                <a:solidFill>
                  <a:srgbClr val="F0F3F6"/>
                </a:solidFill>
                <a:effectLst/>
                <a:latin typeface="-apple-system"/>
              </a:rPr>
              <a:t> con los links y llamados internos, así como su jerarquía.</a:t>
            </a:r>
          </a:p>
          <a:p>
            <a:pPr algn="l"/>
            <a:r>
              <a:rPr lang="es-MX" b="0" i="0" dirty="0">
                <a:solidFill>
                  <a:srgbClr val="F0F3F6"/>
                </a:solidFill>
                <a:effectLst/>
                <a:latin typeface="-apple-system"/>
              </a:rPr>
              <a:t>Esto es importante porque define la organización de la información, lo cual afecta tanto a tus usuarios, como a los navegadores para poder leer bien tu contenido y que eso le ayude a la navegación para las personas, pero también a darte una mejor calificación de SEO.</a:t>
            </a:r>
          </a:p>
          <a:p>
            <a:r>
              <a:rPr lang="es-MX" dirty="0" err="1"/>
              <a:t>Search</a:t>
            </a:r>
            <a:r>
              <a:rPr lang="es-MX" dirty="0"/>
              <a:t> </a:t>
            </a:r>
            <a:r>
              <a:rPr lang="es-MX" dirty="0" err="1"/>
              <a:t>Engine</a:t>
            </a:r>
            <a:r>
              <a:rPr lang="es-MX" dirty="0"/>
              <a:t> </a:t>
            </a:r>
            <a:r>
              <a:rPr lang="es-MX" dirty="0" err="1"/>
              <a:t>Optimization</a:t>
            </a:r>
            <a:r>
              <a:rPr lang="es-MX" dirty="0"/>
              <a:t> (</a:t>
            </a:r>
            <a:r>
              <a:rPr lang="es-MX" dirty="0" err="1"/>
              <a:t>Optimizacion</a:t>
            </a:r>
            <a:r>
              <a:rPr lang="es-MX" dirty="0"/>
              <a:t> en Motores de Búsqueda)  es un conjunto de técnicas y de herramientas que sirven para optimizar tanto las paginas webs como </a:t>
            </a:r>
            <a:r>
              <a:rPr lang="es-MX" dirty="0" err="1"/>
              <a:t>landing</a:t>
            </a:r>
            <a:r>
              <a:rPr lang="es-MX" dirty="0"/>
              <a:t> </a:t>
            </a:r>
            <a:r>
              <a:rPr lang="es-MX" dirty="0" err="1"/>
              <a:t>pages</a:t>
            </a:r>
            <a:r>
              <a:rPr lang="es-MX" dirty="0"/>
              <a:t>, para que los buscadores, como Google,  puedan leerlas de forma mas fácil y rápida.</a:t>
            </a:r>
          </a:p>
        </p:txBody>
      </p:sp>
    </p:spTree>
    <p:extLst>
      <p:ext uri="{BB962C8B-B14F-4D97-AF65-F5344CB8AC3E}">
        <p14:creationId xmlns:p14="http://schemas.microsoft.com/office/powerpoint/2010/main" val="29811667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8A9403-26C7-4436-AC54-A96C8E8AF3F1}"/>
              </a:ext>
            </a:extLst>
          </p:cNvPr>
          <p:cNvSpPr>
            <a:spLocks noGrp="1"/>
          </p:cNvSpPr>
          <p:nvPr>
            <p:ph type="title"/>
          </p:nvPr>
        </p:nvSpPr>
        <p:spPr>
          <a:xfrm>
            <a:off x="838200" y="182469"/>
            <a:ext cx="10515600" cy="1325563"/>
          </a:xfrm>
        </p:spPr>
        <p:txBody>
          <a:bodyPr>
            <a:normAutofit/>
          </a:bodyPr>
          <a:lstStyle/>
          <a:p>
            <a:r>
              <a:rPr lang="es-MX" b="1" i="0" dirty="0">
                <a:solidFill>
                  <a:srgbClr val="F0F3F6"/>
                </a:solidFill>
                <a:effectLst/>
                <a:latin typeface="-apple-system"/>
              </a:rPr>
              <a:t>Contenido Jerárquico</a:t>
            </a:r>
            <a:endParaRPr lang="es-MX" dirty="0"/>
          </a:p>
        </p:txBody>
      </p:sp>
      <p:sp>
        <p:nvSpPr>
          <p:cNvPr id="3" name="Marcador de contenido 2">
            <a:extLst>
              <a:ext uri="{FF2B5EF4-FFF2-40B4-BE49-F238E27FC236}">
                <a16:creationId xmlns:a16="http://schemas.microsoft.com/office/drawing/2014/main" id="{34ACD38A-6C1D-483B-BF3F-3A393634C68A}"/>
              </a:ext>
            </a:extLst>
          </p:cNvPr>
          <p:cNvSpPr>
            <a:spLocks noGrp="1"/>
          </p:cNvSpPr>
          <p:nvPr>
            <p:ph idx="1"/>
          </p:nvPr>
        </p:nvSpPr>
        <p:spPr>
          <a:xfrm>
            <a:off x="578224" y="1406478"/>
            <a:ext cx="10775576" cy="2581369"/>
          </a:xfrm>
        </p:spPr>
        <p:txBody>
          <a:bodyPr>
            <a:normAutofit fontScale="92500"/>
          </a:bodyPr>
          <a:lstStyle/>
          <a:p>
            <a:pPr algn="l"/>
            <a:r>
              <a:rPr lang="es-MX" b="0" i="0" dirty="0">
                <a:solidFill>
                  <a:srgbClr val="F0F3F6"/>
                </a:solidFill>
                <a:effectLst/>
                <a:latin typeface="-apple-system"/>
              </a:rPr>
              <a:t>Esta es una de las estructuras web más utilizadas y conocidas por los diseñadores y desarrolladores, ya que utiliza una categorización de contenido de lo general a lo particular. Esto se refiere a que tenemos una raíz y de ahí se desprende todo el contenido informativo y de uso en el sitio.</a:t>
            </a:r>
          </a:p>
          <a:p>
            <a:pPr marL="0" indent="0">
              <a:buNone/>
            </a:pPr>
            <a:br>
              <a:rPr lang="es-MX" dirty="0"/>
            </a:br>
            <a:endParaRPr lang="es-MX" dirty="0"/>
          </a:p>
        </p:txBody>
      </p:sp>
      <p:pic>
        <p:nvPicPr>
          <p:cNvPr id="5" name="Imagen 4">
            <a:extLst>
              <a:ext uri="{FF2B5EF4-FFF2-40B4-BE49-F238E27FC236}">
                <a16:creationId xmlns:a16="http://schemas.microsoft.com/office/drawing/2014/main" id="{4D93ABA8-1904-4342-82E6-671552A09460}"/>
              </a:ext>
            </a:extLst>
          </p:cNvPr>
          <p:cNvPicPr>
            <a:picLocks noChangeAspect="1"/>
          </p:cNvPicPr>
          <p:nvPr/>
        </p:nvPicPr>
        <p:blipFill rotWithShape="1">
          <a:blip r:embed="rId2"/>
          <a:srcRect l="10860" t="10068" r="5965" b="8959"/>
          <a:stretch/>
        </p:blipFill>
        <p:spPr>
          <a:xfrm>
            <a:off x="3080823" y="3130695"/>
            <a:ext cx="5310792" cy="3488153"/>
          </a:xfrm>
          <a:prstGeom prst="rect">
            <a:avLst/>
          </a:prstGeom>
        </p:spPr>
      </p:pic>
    </p:spTree>
    <p:extLst>
      <p:ext uri="{BB962C8B-B14F-4D97-AF65-F5344CB8AC3E}">
        <p14:creationId xmlns:p14="http://schemas.microsoft.com/office/powerpoint/2010/main" val="39242509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7CDD01-20CB-44BB-9B0A-3B2BEC0F50E5}"/>
              </a:ext>
            </a:extLst>
          </p:cNvPr>
          <p:cNvSpPr>
            <a:spLocks noGrp="1"/>
          </p:cNvSpPr>
          <p:nvPr>
            <p:ph idx="1"/>
          </p:nvPr>
        </p:nvSpPr>
        <p:spPr>
          <a:xfrm>
            <a:off x="820271" y="309282"/>
            <a:ext cx="10533529" cy="5867681"/>
          </a:xfrm>
        </p:spPr>
        <p:txBody>
          <a:bodyPr>
            <a:normAutofit/>
          </a:bodyPr>
          <a:lstStyle/>
          <a:p>
            <a:pPr marL="0" indent="0" algn="l">
              <a:buNone/>
            </a:pPr>
            <a:r>
              <a:rPr lang="es-MX" b="1" i="0" dirty="0">
                <a:solidFill>
                  <a:srgbClr val="F0F3F6"/>
                </a:solidFill>
                <a:effectLst/>
                <a:latin typeface="-apple-system"/>
              </a:rPr>
              <a:t>		</a:t>
            </a:r>
          </a:p>
          <a:p>
            <a:pPr marL="0" indent="0" algn="l">
              <a:buNone/>
            </a:pPr>
            <a:r>
              <a:rPr lang="es-MX" b="1" dirty="0">
                <a:solidFill>
                  <a:srgbClr val="F0F3F6"/>
                </a:solidFill>
                <a:latin typeface="-apple-system"/>
              </a:rPr>
              <a:t>		</a:t>
            </a:r>
            <a:r>
              <a:rPr lang="es-MX" b="1" i="0" dirty="0" err="1">
                <a:solidFill>
                  <a:srgbClr val="F0F3F6"/>
                </a:solidFill>
                <a:effectLst/>
                <a:latin typeface="-apple-system"/>
              </a:rPr>
              <a:t>Homepage</a:t>
            </a:r>
            <a:endParaRPr lang="es-MX" b="1" i="0" dirty="0">
              <a:solidFill>
                <a:srgbClr val="F0F3F6"/>
              </a:solidFill>
              <a:effectLst/>
              <a:latin typeface="-apple-system"/>
            </a:endParaRPr>
          </a:p>
          <a:p>
            <a:pPr algn="l"/>
            <a:r>
              <a:rPr lang="es-MX" b="0" i="0" dirty="0">
                <a:solidFill>
                  <a:srgbClr val="F0F3F6"/>
                </a:solidFill>
                <a:effectLst/>
                <a:latin typeface="-apple-system"/>
              </a:rPr>
              <a:t>Esta es la página inicial y en donde mostrarás la información más importante, todas las páginas importantes de tu sitio deben de estar ligadas a esta para que la navegación sea mucho más sencilla e intuitiva para los usuarios.</a:t>
            </a:r>
          </a:p>
          <a:p>
            <a:pPr algn="l"/>
            <a:r>
              <a:rPr lang="es-MX" b="0" i="0" dirty="0">
                <a:solidFill>
                  <a:srgbClr val="F0F3F6"/>
                </a:solidFill>
                <a:effectLst/>
                <a:latin typeface="-apple-system"/>
              </a:rPr>
              <a:t>Esta navegación puede ser representada en forma de menú, botones o diferentes tipos de interacciones dentro de la página inicial, aquí podemos ver elementos como sliders, </a:t>
            </a:r>
            <a:r>
              <a:rPr lang="es-MX" b="0" i="0" dirty="0" err="1">
                <a:solidFill>
                  <a:srgbClr val="F0F3F6"/>
                </a:solidFill>
                <a:effectLst/>
                <a:latin typeface="-apple-system"/>
              </a:rPr>
              <a:t>cards</a:t>
            </a:r>
            <a:r>
              <a:rPr lang="es-MX" b="0" i="0" dirty="0">
                <a:solidFill>
                  <a:srgbClr val="F0F3F6"/>
                </a:solidFill>
                <a:effectLst/>
                <a:latin typeface="-apple-system"/>
              </a:rPr>
              <a:t>, enlaces, imágenes y más elementos que hagan alusión al movimiento y lo que tenemos que cuidar aquí es que para el usuario sea muy sencillo encontrar todas las demás páginas.</a:t>
            </a:r>
          </a:p>
          <a:p>
            <a:endParaRPr lang="es-MX" dirty="0"/>
          </a:p>
        </p:txBody>
      </p:sp>
    </p:spTree>
    <p:extLst>
      <p:ext uri="{BB962C8B-B14F-4D97-AF65-F5344CB8AC3E}">
        <p14:creationId xmlns:p14="http://schemas.microsoft.com/office/powerpoint/2010/main" val="14964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7CDD01-20CB-44BB-9B0A-3B2BEC0F50E5}"/>
              </a:ext>
            </a:extLst>
          </p:cNvPr>
          <p:cNvSpPr>
            <a:spLocks noGrp="1"/>
          </p:cNvSpPr>
          <p:nvPr>
            <p:ph idx="1"/>
          </p:nvPr>
        </p:nvSpPr>
        <p:spPr>
          <a:xfrm>
            <a:off x="726141" y="309282"/>
            <a:ext cx="11214847" cy="6373906"/>
          </a:xfrm>
        </p:spPr>
        <p:txBody>
          <a:bodyPr>
            <a:normAutofit fontScale="77500" lnSpcReduction="20000"/>
          </a:bodyPr>
          <a:lstStyle/>
          <a:p>
            <a:pPr marL="0" indent="0" algn="l">
              <a:buNone/>
            </a:pPr>
            <a:r>
              <a:rPr lang="es-MX" b="1" i="0" dirty="0">
                <a:solidFill>
                  <a:srgbClr val="F0F3F6"/>
                </a:solidFill>
                <a:effectLst/>
                <a:latin typeface="-apple-system"/>
              </a:rPr>
              <a:t>		</a:t>
            </a:r>
          </a:p>
          <a:p>
            <a:pPr marL="0" indent="0" algn="l">
              <a:buNone/>
            </a:pPr>
            <a:r>
              <a:rPr lang="es-MX" b="1" dirty="0">
                <a:solidFill>
                  <a:srgbClr val="F0F3F6"/>
                </a:solidFill>
                <a:latin typeface="-apple-system"/>
              </a:rPr>
              <a:t>		          </a:t>
            </a:r>
            <a:r>
              <a:rPr lang="es-MX" b="1" i="0" dirty="0">
                <a:solidFill>
                  <a:srgbClr val="F0F3F6"/>
                </a:solidFill>
                <a:effectLst/>
                <a:latin typeface="-apple-system"/>
              </a:rPr>
              <a:t>Navegación / Menú</a:t>
            </a:r>
          </a:p>
          <a:p>
            <a:pPr marL="0" indent="0" algn="l">
              <a:buNone/>
            </a:pPr>
            <a:r>
              <a:rPr lang="es-MX" b="0" i="0" dirty="0">
                <a:solidFill>
                  <a:srgbClr val="F0F3F6"/>
                </a:solidFill>
                <a:effectLst/>
                <a:latin typeface="-apple-system"/>
              </a:rPr>
              <a:t>Esta es la forma en como tu usuario identificará como está organizada toda tu información y así encontrar lo que esté buscando.</a:t>
            </a:r>
          </a:p>
          <a:p>
            <a:pPr marL="0" indent="0" algn="l">
              <a:buNone/>
            </a:pPr>
            <a:r>
              <a:rPr lang="es-MX" b="0" i="0" dirty="0">
                <a:solidFill>
                  <a:srgbClr val="F0F3F6"/>
                </a:solidFill>
                <a:effectLst/>
                <a:latin typeface="-apple-system"/>
              </a:rPr>
              <a:t>Necesitamos asegurarnos de que la información más importante y las categorías principales estén representadas en el menú principal o como parte de la navegación del sitio considerando lo siguiente:</a:t>
            </a:r>
          </a:p>
          <a:p>
            <a:pPr algn="l">
              <a:buFont typeface="Arial" panose="020B0604020202020204" pitchFamily="34" charset="0"/>
              <a:buChar char="•"/>
            </a:pPr>
            <a:r>
              <a:rPr lang="es-MX" b="0" i="0" dirty="0">
                <a:solidFill>
                  <a:srgbClr val="F0F3F6"/>
                </a:solidFill>
                <a:effectLst/>
                <a:latin typeface="-apple-system"/>
              </a:rPr>
              <a:t>Usa frases cortas o en todo caso una sola palabra para cada elemento y poder moverte de un lado a otro.</a:t>
            </a:r>
          </a:p>
          <a:p>
            <a:pPr algn="l">
              <a:buFont typeface="Arial" panose="020B0604020202020204" pitchFamily="34" charset="0"/>
              <a:buChar char="•"/>
            </a:pPr>
            <a:r>
              <a:rPr lang="es-MX" b="0" i="0" dirty="0">
                <a:solidFill>
                  <a:srgbClr val="F0F3F6"/>
                </a:solidFill>
                <a:effectLst/>
                <a:latin typeface="-apple-system"/>
              </a:rPr>
              <a:t>Usa lenguaje simple para que seas claro con tus usuarios.</a:t>
            </a:r>
          </a:p>
          <a:p>
            <a:pPr algn="l">
              <a:buFont typeface="Arial" panose="020B0604020202020204" pitchFamily="34" charset="0"/>
              <a:buChar char="•"/>
            </a:pPr>
            <a:r>
              <a:rPr lang="es-MX" b="0" i="0" dirty="0">
                <a:solidFill>
                  <a:srgbClr val="F0F3F6"/>
                </a:solidFill>
                <a:effectLst/>
                <a:latin typeface="-apple-system"/>
              </a:rPr>
              <a:t>No revuelvas la información, busca el orden de prioridad y sigue ese orden en tu navegación.</a:t>
            </a:r>
          </a:p>
          <a:p>
            <a:pPr algn="l">
              <a:buFont typeface="Arial" panose="020B0604020202020204" pitchFamily="34" charset="0"/>
              <a:buChar char="•"/>
            </a:pPr>
            <a:r>
              <a:rPr lang="es-MX" b="0" i="0" dirty="0">
                <a:solidFill>
                  <a:srgbClr val="F0F3F6"/>
                </a:solidFill>
                <a:effectLst/>
                <a:latin typeface="-apple-system"/>
              </a:rPr>
              <a:t>Las </a:t>
            </a:r>
            <a:r>
              <a:rPr lang="es-MX" b="0" i="0" dirty="0" err="1">
                <a:solidFill>
                  <a:srgbClr val="F0F3F6"/>
                </a:solidFill>
                <a:effectLst/>
                <a:latin typeface="-apple-system"/>
              </a:rPr>
              <a:t>URLs</a:t>
            </a:r>
            <a:r>
              <a:rPr lang="es-MX" b="0" i="0" dirty="0">
                <a:solidFill>
                  <a:srgbClr val="F0F3F6"/>
                </a:solidFill>
                <a:effectLst/>
                <a:latin typeface="-apple-system"/>
              </a:rPr>
              <a:t> de tu aplicación deben de ser intuitivas y no confusas (</a:t>
            </a:r>
            <a:r>
              <a:rPr lang="es-MX" b="0" i="0" dirty="0" err="1">
                <a:solidFill>
                  <a:srgbClr val="F0F3F6"/>
                </a:solidFill>
                <a:effectLst/>
                <a:latin typeface="-apple-system"/>
              </a:rPr>
              <a:t>iE</a:t>
            </a:r>
            <a:r>
              <a:rPr lang="es-MX" b="0" i="0" dirty="0">
                <a:solidFill>
                  <a:srgbClr val="F0F3F6"/>
                </a:solidFill>
                <a:effectLst/>
                <a:latin typeface="-apple-system"/>
              </a:rPr>
              <a:t>. tusitio.com/contacto)</a:t>
            </a:r>
          </a:p>
          <a:p>
            <a:pPr algn="l">
              <a:buFont typeface="Arial" panose="020B0604020202020204" pitchFamily="34" charset="0"/>
              <a:buChar char="•"/>
            </a:pPr>
            <a:r>
              <a:rPr lang="es-MX" b="0" i="0" dirty="0">
                <a:solidFill>
                  <a:srgbClr val="F0F3F6"/>
                </a:solidFill>
                <a:effectLst/>
                <a:latin typeface="-apple-system"/>
              </a:rPr>
              <a:t>Muestra la jerarquía como parte de tu sitio con las </a:t>
            </a:r>
            <a:r>
              <a:rPr lang="es-MX" b="0" i="0" dirty="0" err="1">
                <a:solidFill>
                  <a:srgbClr val="F0F3F6"/>
                </a:solidFill>
                <a:effectLst/>
                <a:latin typeface="-apple-system"/>
              </a:rPr>
              <a:t>subCategorías</a:t>
            </a:r>
            <a:r>
              <a:rPr lang="es-MX" b="0" i="0" dirty="0">
                <a:solidFill>
                  <a:srgbClr val="F0F3F6"/>
                </a:solidFill>
                <a:effectLst/>
                <a:latin typeface="-apple-system"/>
              </a:rPr>
              <a:t> desplegadas con su categoría padre.</a:t>
            </a:r>
          </a:p>
          <a:p>
            <a:pPr algn="l">
              <a:buFont typeface="Arial" panose="020B0604020202020204" pitchFamily="34" charset="0"/>
              <a:buChar char="•"/>
            </a:pPr>
            <a:r>
              <a:rPr lang="es-MX" b="0" i="0" dirty="0">
                <a:solidFill>
                  <a:srgbClr val="F0F3F6"/>
                </a:solidFill>
                <a:effectLst/>
                <a:latin typeface="-apple-system"/>
              </a:rPr>
              <a:t>Secciones como los términos y condiciones, política de privacidad o secciones que no son muy utilizadas </a:t>
            </a:r>
            <a:r>
              <a:rPr lang="es-MX" b="0" i="0" dirty="0" err="1">
                <a:solidFill>
                  <a:srgbClr val="F0F3F6"/>
                </a:solidFill>
                <a:effectLst/>
                <a:latin typeface="-apple-system"/>
              </a:rPr>
              <a:t>llevalas</a:t>
            </a:r>
            <a:r>
              <a:rPr lang="es-MX" b="0" i="0" dirty="0">
                <a:solidFill>
                  <a:srgbClr val="F0F3F6"/>
                </a:solidFill>
                <a:effectLst/>
                <a:latin typeface="-apple-system"/>
              </a:rPr>
              <a:t> al </a:t>
            </a:r>
            <a:r>
              <a:rPr lang="es-MX" b="0" i="0" dirty="0" err="1">
                <a:solidFill>
                  <a:srgbClr val="F0F3F6"/>
                </a:solidFill>
                <a:effectLst/>
                <a:latin typeface="-apple-system"/>
              </a:rPr>
              <a:t>footer</a:t>
            </a:r>
            <a:r>
              <a:rPr lang="es-MX" b="0" i="0" dirty="0">
                <a:solidFill>
                  <a:srgbClr val="F0F3F6"/>
                </a:solidFill>
                <a:effectLst/>
                <a:latin typeface="-apple-system"/>
              </a:rPr>
              <a:t> para que no sea tanta información por procesar para el usuario.</a:t>
            </a:r>
          </a:p>
          <a:p>
            <a:pPr marL="0" indent="0" algn="l">
              <a:buNone/>
            </a:pPr>
            <a:r>
              <a:rPr lang="es-MX" b="0" i="0" dirty="0">
                <a:solidFill>
                  <a:srgbClr val="F0F3F6"/>
                </a:solidFill>
                <a:effectLst/>
                <a:latin typeface="-apple-system"/>
              </a:rPr>
              <a:t>Este menú puede tener diferentes formas e incluso se puede modificar la forma de interacción incluso si cambias de tamaño de pantalla, pero los más comunes son </a:t>
            </a:r>
            <a:r>
              <a:rPr lang="es-MX" b="0" i="0" dirty="0" err="1">
                <a:solidFill>
                  <a:srgbClr val="F0F3F6"/>
                </a:solidFill>
                <a:effectLst/>
                <a:latin typeface="-apple-system"/>
              </a:rPr>
              <a:t>NavBar</a:t>
            </a:r>
            <a:r>
              <a:rPr lang="es-MX" b="0" i="0" dirty="0">
                <a:solidFill>
                  <a:srgbClr val="F0F3F6"/>
                </a:solidFill>
                <a:effectLst/>
                <a:latin typeface="-apple-system"/>
              </a:rPr>
              <a:t> que es la barra de navegación en la parte de arriba de las páginas o los </a:t>
            </a:r>
            <a:r>
              <a:rPr lang="es-MX" b="0" i="0" dirty="0" err="1">
                <a:solidFill>
                  <a:srgbClr val="F0F3F6"/>
                </a:solidFill>
                <a:effectLst/>
                <a:latin typeface="-apple-system"/>
              </a:rPr>
              <a:t>SideBar</a:t>
            </a:r>
            <a:r>
              <a:rPr lang="es-MX" b="0" i="0" dirty="0">
                <a:solidFill>
                  <a:srgbClr val="F0F3F6"/>
                </a:solidFill>
                <a:effectLst/>
                <a:latin typeface="-apple-system"/>
              </a:rPr>
              <a:t> que significa que el menú se encuentra a un costado de la página o aplicación.</a:t>
            </a:r>
          </a:p>
          <a:p>
            <a:endParaRPr lang="es-MX" dirty="0"/>
          </a:p>
        </p:txBody>
      </p:sp>
    </p:spTree>
    <p:extLst>
      <p:ext uri="{BB962C8B-B14F-4D97-AF65-F5344CB8AC3E}">
        <p14:creationId xmlns:p14="http://schemas.microsoft.com/office/powerpoint/2010/main" val="4113512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7CDD01-20CB-44BB-9B0A-3B2BEC0F50E5}"/>
              </a:ext>
            </a:extLst>
          </p:cNvPr>
          <p:cNvSpPr>
            <a:spLocks noGrp="1"/>
          </p:cNvSpPr>
          <p:nvPr>
            <p:ph idx="1"/>
          </p:nvPr>
        </p:nvSpPr>
        <p:spPr>
          <a:xfrm>
            <a:off x="981636" y="1136276"/>
            <a:ext cx="10533529" cy="4585447"/>
          </a:xfrm>
        </p:spPr>
        <p:txBody>
          <a:bodyPr>
            <a:normAutofit lnSpcReduction="10000"/>
          </a:bodyPr>
          <a:lstStyle/>
          <a:p>
            <a:pPr marL="0" indent="0" algn="l">
              <a:buNone/>
            </a:pPr>
            <a:r>
              <a:rPr lang="es-MX" b="1" i="0" dirty="0">
                <a:solidFill>
                  <a:srgbClr val="F0F3F6"/>
                </a:solidFill>
                <a:effectLst/>
                <a:latin typeface="-apple-system"/>
              </a:rPr>
              <a:t>	   		Categorías y subcategorías</a:t>
            </a:r>
          </a:p>
          <a:p>
            <a:pPr marL="0" indent="0" algn="l">
              <a:buNone/>
            </a:pPr>
            <a:endParaRPr lang="es-MX" b="1" i="0" dirty="0">
              <a:solidFill>
                <a:srgbClr val="F0F3F6"/>
              </a:solidFill>
              <a:effectLst/>
              <a:latin typeface="-apple-system"/>
            </a:endParaRPr>
          </a:p>
          <a:p>
            <a:pPr algn="l"/>
            <a:r>
              <a:rPr lang="es-MX" b="0" i="0" dirty="0">
                <a:solidFill>
                  <a:srgbClr val="F0F3F6"/>
                </a:solidFill>
                <a:effectLst/>
                <a:latin typeface="-apple-system"/>
              </a:rPr>
              <a:t>Las categorías sirven para poder agrupar los contenidos e información pensando en hacerlo fácil para que los usuarios accedan al contenido.</a:t>
            </a:r>
          </a:p>
          <a:p>
            <a:pPr algn="l"/>
            <a:r>
              <a:rPr lang="es-MX" b="0" i="0" dirty="0">
                <a:solidFill>
                  <a:srgbClr val="F0F3F6"/>
                </a:solidFill>
                <a:effectLst/>
                <a:latin typeface="-apple-system"/>
              </a:rPr>
              <a:t>Las categorías puedes considerarlas como tu menú principal y de ahí desplegar la información adicional como </a:t>
            </a:r>
            <a:r>
              <a:rPr lang="es-MX" b="0" i="0" dirty="0" err="1">
                <a:solidFill>
                  <a:srgbClr val="F0F3F6"/>
                </a:solidFill>
                <a:effectLst/>
                <a:latin typeface="-apple-system"/>
              </a:rPr>
              <a:t>submenu</a:t>
            </a:r>
            <a:r>
              <a:rPr lang="es-MX" b="0" i="0" dirty="0">
                <a:solidFill>
                  <a:srgbClr val="F0F3F6"/>
                </a:solidFill>
                <a:effectLst/>
                <a:latin typeface="-apple-system"/>
              </a:rPr>
              <a:t>, recuerda que las categorías principales deben de darle el "mapa" a tu usuario para poder navegar por todo tu sitio, mientras que las subcategorías le dan la información detallada de lo que está buscando.</a:t>
            </a:r>
          </a:p>
          <a:p>
            <a:br>
              <a:rPr lang="es-MX" dirty="0"/>
            </a:br>
            <a:endParaRPr lang="es-MX" dirty="0"/>
          </a:p>
        </p:txBody>
      </p:sp>
    </p:spTree>
    <p:extLst>
      <p:ext uri="{BB962C8B-B14F-4D97-AF65-F5344CB8AC3E}">
        <p14:creationId xmlns:p14="http://schemas.microsoft.com/office/powerpoint/2010/main" val="39574879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C7CDD01-20CB-44BB-9B0A-3B2BEC0F50E5}"/>
              </a:ext>
            </a:extLst>
          </p:cNvPr>
          <p:cNvSpPr>
            <a:spLocks noGrp="1"/>
          </p:cNvSpPr>
          <p:nvPr>
            <p:ph idx="1"/>
          </p:nvPr>
        </p:nvSpPr>
        <p:spPr>
          <a:xfrm>
            <a:off x="820271" y="309282"/>
            <a:ext cx="10533529" cy="5867681"/>
          </a:xfrm>
        </p:spPr>
        <p:txBody>
          <a:bodyPr>
            <a:normAutofit/>
          </a:bodyPr>
          <a:lstStyle/>
          <a:p>
            <a:pPr marL="0" indent="0" algn="l">
              <a:buNone/>
            </a:pPr>
            <a:r>
              <a:rPr lang="es-MX" b="1" i="0" dirty="0">
                <a:solidFill>
                  <a:srgbClr val="F0F3F6"/>
                </a:solidFill>
                <a:effectLst/>
                <a:latin typeface="-apple-system"/>
              </a:rPr>
              <a:t>		</a:t>
            </a:r>
          </a:p>
          <a:p>
            <a:pPr marL="0" indent="0" algn="l">
              <a:buNone/>
            </a:pPr>
            <a:r>
              <a:rPr lang="es-MX" b="1" dirty="0">
                <a:solidFill>
                  <a:srgbClr val="F0F3F6"/>
                </a:solidFill>
                <a:latin typeface="-apple-system"/>
              </a:rPr>
              <a:t>		</a:t>
            </a:r>
            <a:r>
              <a:rPr lang="es-MX" b="1" i="0" dirty="0">
                <a:solidFill>
                  <a:srgbClr val="F0F3F6"/>
                </a:solidFill>
                <a:effectLst/>
                <a:latin typeface="-apple-system"/>
              </a:rPr>
              <a:t>Páginas individuales / finales</a:t>
            </a:r>
          </a:p>
          <a:p>
            <a:pPr marL="0" indent="0" algn="l">
              <a:buNone/>
            </a:pPr>
            <a:r>
              <a:rPr lang="es-MX" b="0" i="0" dirty="0">
                <a:solidFill>
                  <a:srgbClr val="F0F3F6"/>
                </a:solidFill>
                <a:effectLst/>
                <a:latin typeface="-apple-system"/>
              </a:rPr>
              <a:t>Estas son las páginas finales a donde puede llegar tu usuario, a partir de aquí ya no hay más jerarquía y es en donde descansa la mayor parte de la información valiosa de tu plataforma.</a:t>
            </a:r>
          </a:p>
          <a:p>
            <a:pPr marL="0" indent="0" algn="l">
              <a:buNone/>
            </a:pPr>
            <a:r>
              <a:rPr lang="es-MX" b="0" i="0" dirty="0">
                <a:solidFill>
                  <a:srgbClr val="F0F3F6"/>
                </a:solidFill>
                <a:effectLst/>
                <a:latin typeface="-apple-system"/>
              </a:rPr>
              <a:t>Estas páginas deben de tener contenido significativo, </a:t>
            </a:r>
          </a:p>
          <a:p>
            <a:pPr marL="0" indent="0" algn="l">
              <a:buNone/>
            </a:pPr>
            <a:r>
              <a:rPr lang="es-MX" b="0" i="0" dirty="0">
                <a:solidFill>
                  <a:srgbClr val="F0F3F6"/>
                </a:solidFill>
                <a:effectLst/>
                <a:latin typeface="-apple-system"/>
              </a:rPr>
              <a:t>Alguna información adicional que puedes poner aquí puede ser con respecto a contenido similar como links a otras partes de tu sitio o en algunos casos de productos, y un formulario de contacto por si necesitan soporte.</a:t>
            </a:r>
          </a:p>
          <a:p>
            <a:pPr marL="0" indent="0" algn="l">
              <a:buNone/>
            </a:pPr>
            <a:r>
              <a:rPr lang="es-MX" b="0" i="0" dirty="0">
                <a:solidFill>
                  <a:srgbClr val="F0F3F6"/>
                </a:solidFill>
                <a:effectLst/>
                <a:latin typeface="-apple-system"/>
              </a:rPr>
              <a:t>La finalidad de estas páginas es darle al usuario lo que necesita, así que debes de ser muy claro al darle las instrucciones necesarias para que llegue sin problemas a tus páginas finales.</a:t>
            </a:r>
          </a:p>
          <a:p>
            <a:endParaRPr lang="es-MX" dirty="0"/>
          </a:p>
        </p:txBody>
      </p:sp>
    </p:spTree>
    <p:extLst>
      <p:ext uri="{BB962C8B-B14F-4D97-AF65-F5344CB8AC3E}">
        <p14:creationId xmlns:p14="http://schemas.microsoft.com/office/powerpoint/2010/main" val="2728275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3415C9-B562-42C4-A044-91D1B34AE6C6}"/>
              </a:ext>
            </a:extLst>
          </p:cNvPr>
          <p:cNvSpPr>
            <a:spLocks noGrp="1"/>
          </p:cNvSpPr>
          <p:nvPr>
            <p:ph type="title"/>
          </p:nvPr>
        </p:nvSpPr>
        <p:spPr>
          <a:xfrm>
            <a:off x="914400" y="28949"/>
            <a:ext cx="10515600" cy="1325563"/>
          </a:xfrm>
        </p:spPr>
        <p:txBody>
          <a:bodyPr>
            <a:normAutofit/>
          </a:bodyPr>
          <a:lstStyle/>
          <a:p>
            <a:r>
              <a:rPr lang="es-MX" b="1" i="0" dirty="0">
                <a:solidFill>
                  <a:srgbClr val="F0F3F6"/>
                </a:solidFill>
                <a:effectLst/>
                <a:latin typeface="-apple-system"/>
              </a:rPr>
              <a:t>Otros tipos de estructuras de sitios</a:t>
            </a:r>
            <a:endParaRPr lang="es-MX" dirty="0"/>
          </a:p>
        </p:txBody>
      </p:sp>
      <p:sp>
        <p:nvSpPr>
          <p:cNvPr id="3" name="Marcador de contenido 2">
            <a:extLst>
              <a:ext uri="{FF2B5EF4-FFF2-40B4-BE49-F238E27FC236}">
                <a16:creationId xmlns:a16="http://schemas.microsoft.com/office/drawing/2014/main" id="{8ECA0E72-1313-46F8-8F01-F55B12C53418}"/>
              </a:ext>
            </a:extLst>
          </p:cNvPr>
          <p:cNvSpPr>
            <a:spLocks noGrp="1"/>
          </p:cNvSpPr>
          <p:nvPr>
            <p:ph idx="1"/>
          </p:nvPr>
        </p:nvSpPr>
        <p:spPr>
          <a:xfrm>
            <a:off x="376518" y="1492624"/>
            <a:ext cx="11591364" cy="5000251"/>
          </a:xfrm>
        </p:spPr>
        <p:txBody>
          <a:bodyPr>
            <a:normAutofit/>
          </a:bodyPr>
          <a:lstStyle/>
          <a:p>
            <a:pPr algn="l"/>
            <a:r>
              <a:rPr lang="es-MX" b="1" i="0" dirty="0">
                <a:solidFill>
                  <a:srgbClr val="F0F3F6"/>
                </a:solidFill>
                <a:effectLst/>
                <a:latin typeface="-apple-system"/>
              </a:rPr>
              <a:t>Modelo Secuencial</a:t>
            </a:r>
          </a:p>
          <a:p>
            <a:pPr marL="0" indent="0" algn="l">
              <a:buNone/>
            </a:pPr>
            <a:r>
              <a:rPr lang="es-MX" b="0" i="0" dirty="0">
                <a:solidFill>
                  <a:srgbClr val="F0F3F6"/>
                </a:solidFill>
                <a:effectLst/>
                <a:latin typeface="-apple-system"/>
              </a:rPr>
              <a:t>Este modelo es popular por dirigir al usuario por diferentes pasos secuenciales los cuales tienen un orden de finalización antes de poder pasar al siguiente.</a:t>
            </a:r>
          </a:p>
          <a:p>
            <a:pPr marL="0" indent="0" algn="l">
              <a:buNone/>
            </a:pPr>
            <a:r>
              <a:rPr lang="es-MX" b="0" i="0" dirty="0">
                <a:solidFill>
                  <a:srgbClr val="F0F3F6"/>
                </a:solidFill>
                <a:effectLst/>
                <a:latin typeface="-apple-system"/>
              </a:rPr>
              <a:t>Este modelo se utiliza cuando necesitas que tu usuario vaya por un flujo de información sin salirse del carril.</a:t>
            </a:r>
          </a:p>
          <a:p>
            <a:endParaRPr lang="es-MX" dirty="0"/>
          </a:p>
          <a:p>
            <a:pPr algn="l"/>
            <a:r>
              <a:rPr lang="es-MX" b="1" i="0" dirty="0">
                <a:solidFill>
                  <a:srgbClr val="F0F3F6"/>
                </a:solidFill>
                <a:effectLst/>
                <a:latin typeface="-apple-system"/>
              </a:rPr>
              <a:t>Modelo de matriz</a:t>
            </a:r>
          </a:p>
          <a:p>
            <a:pPr marL="0" indent="0" algn="l">
              <a:buNone/>
            </a:pPr>
            <a:r>
              <a:rPr lang="es-MX" b="0" i="0" dirty="0">
                <a:solidFill>
                  <a:srgbClr val="F0F3F6"/>
                </a:solidFill>
                <a:effectLst/>
                <a:latin typeface="-apple-system"/>
              </a:rPr>
              <a:t>Este modelo te permite una navegación general por todo el sitio, en la que normalmente se tienen muchas opciones de información específica, la cual es compleja de agrupar en categorías, estos sitios por lo general utilizan links internos del mismo sitio para poder dirigirte a las secciones deseadas.</a:t>
            </a:r>
          </a:p>
          <a:p>
            <a:endParaRPr lang="es-MX" dirty="0"/>
          </a:p>
        </p:txBody>
      </p:sp>
    </p:spTree>
    <p:extLst>
      <p:ext uri="{BB962C8B-B14F-4D97-AF65-F5344CB8AC3E}">
        <p14:creationId xmlns:p14="http://schemas.microsoft.com/office/powerpoint/2010/main" val="33966518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A332E0-2A85-4E20-87DC-73BE8A1FA850}"/>
              </a:ext>
            </a:extLst>
          </p:cNvPr>
          <p:cNvSpPr>
            <a:spLocks noGrp="1"/>
          </p:cNvSpPr>
          <p:nvPr>
            <p:ph type="title"/>
          </p:nvPr>
        </p:nvSpPr>
        <p:spPr/>
        <p:txBody>
          <a:bodyPr>
            <a:normAutofit/>
          </a:bodyPr>
          <a:lstStyle/>
          <a:p>
            <a:r>
              <a:rPr lang="es-MX" b="1" i="0" dirty="0">
                <a:solidFill>
                  <a:srgbClr val="F0F3F6"/>
                </a:solidFill>
                <a:effectLst/>
                <a:latin typeface="-apple-system"/>
              </a:rPr>
              <a:t>Estructura Código</a:t>
            </a:r>
            <a:endParaRPr lang="es-MX" dirty="0"/>
          </a:p>
        </p:txBody>
      </p:sp>
      <p:sp>
        <p:nvSpPr>
          <p:cNvPr id="3" name="Marcador de contenido 2">
            <a:extLst>
              <a:ext uri="{FF2B5EF4-FFF2-40B4-BE49-F238E27FC236}">
                <a16:creationId xmlns:a16="http://schemas.microsoft.com/office/drawing/2014/main" id="{D9AD886B-862C-486F-A112-7ABED5E7F4A2}"/>
              </a:ext>
            </a:extLst>
          </p:cNvPr>
          <p:cNvSpPr>
            <a:spLocks noGrp="1"/>
          </p:cNvSpPr>
          <p:nvPr>
            <p:ph idx="1"/>
          </p:nvPr>
        </p:nvSpPr>
        <p:spPr/>
        <p:txBody>
          <a:bodyPr/>
          <a:lstStyle/>
          <a:p>
            <a:pPr marL="0" indent="0" algn="l">
              <a:buNone/>
            </a:pPr>
            <a:r>
              <a:rPr lang="es-MX" dirty="0">
                <a:solidFill>
                  <a:srgbClr val="F0F3F6"/>
                </a:solidFill>
                <a:latin typeface="-apple-system"/>
              </a:rPr>
              <a:t>N</a:t>
            </a:r>
            <a:r>
              <a:rPr lang="es-MX" b="0" i="0" dirty="0">
                <a:solidFill>
                  <a:srgbClr val="F0F3F6"/>
                </a:solidFill>
                <a:effectLst/>
                <a:latin typeface="-apple-system"/>
              </a:rPr>
              <a:t>os referimos a la estructura y limpieza de código.</a:t>
            </a:r>
          </a:p>
          <a:p>
            <a:pPr marL="0" indent="0" algn="l">
              <a:buNone/>
            </a:pPr>
            <a:r>
              <a:rPr lang="es-MX" b="0" i="0" dirty="0">
                <a:solidFill>
                  <a:srgbClr val="F0F3F6"/>
                </a:solidFill>
                <a:effectLst/>
                <a:latin typeface="-apple-system"/>
              </a:rPr>
              <a:t>Esto es COMPLETAMENTE NECESARIO, ya que debemos de aprender las buenas prácticas de programación desde el inicio.</a:t>
            </a:r>
          </a:p>
          <a:p>
            <a:pPr marL="0" indent="0" algn="l">
              <a:buNone/>
            </a:pPr>
            <a:r>
              <a:rPr lang="es-MX" b="0" i="0" dirty="0">
                <a:solidFill>
                  <a:srgbClr val="F0F3F6"/>
                </a:solidFill>
                <a:effectLst/>
                <a:latin typeface="-apple-system"/>
              </a:rPr>
              <a:t>La limpieza de código es una de las mejores cosas que puedes hacer mientras estés desarrollando tu proyecto y esto es porque ayuda muchísimo con la </a:t>
            </a:r>
            <a:r>
              <a:rPr lang="es-MX" b="1" i="0" dirty="0">
                <a:solidFill>
                  <a:srgbClr val="F0F3F6"/>
                </a:solidFill>
                <a:effectLst/>
                <a:latin typeface="-apple-system"/>
              </a:rPr>
              <a:t>mantenibilidad</a:t>
            </a:r>
            <a:r>
              <a:rPr lang="es-MX" b="0" i="0" dirty="0">
                <a:solidFill>
                  <a:srgbClr val="F0F3F6"/>
                </a:solidFill>
                <a:effectLst/>
                <a:latin typeface="-apple-system"/>
              </a:rPr>
              <a:t> y la </a:t>
            </a:r>
            <a:r>
              <a:rPr lang="es-MX" b="1" i="0" dirty="0">
                <a:solidFill>
                  <a:srgbClr val="F0F3F6"/>
                </a:solidFill>
                <a:effectLst/>
                <a:latin typeface="-apple-system"/>
              </a:rPr>
              <a:t>continuidad</a:t>
            </a:r>
            <a:r>
              <a:rPr lang="es-MX" b="0" i="0" dirty="0">
                <a:solidFill>
                  <a:srgbClr val="F0F3F6"/>
                </a:solidFill>
                <a:effectLst/>
                <a:latin typeface="-apple-system"/>
              </a:rPr>
              <a:t> del código.</a:t>
            </a:r>
          </a:p>
          <a:p>
            <a:pPr marL="0" indent="0">
              <a:buNone/>
            </a:pPr>
            <a:endParaRPr lang="es-MX" dirty="0"/>
          </a:p>
        </p:txBody>
      </p:sp>
    </p:spTree>
    <p:extLst>
      <p:ext uri="{BB962C8B-B14F-4D97-AF65-F5344CB8AC3E}">
        <p14:creationId xmlns:p14="http://schemas.microsoft.com/office/powerpoint/2010/main" val="7095602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3B61571-D077-4653-9668-8113058509CE}"/>
              </a:ext>
            </a:extLst>
          </p:cNvPr>
          <p:cNvSpPr>
            <a:spLocks noGrp="1"/>
          </p:cNvSpPr>
          <p:nvPr>
            <p:ph idx="1"/>
          </p:nvPr>
        </p:nvSpPr>
        <p:spPr>
          <a:xfrm>
            <a:off x="968188" y="537882"/>
            <a:ext cx="10385612" cy="5639081"/>
          </a:xfrm>
        </p:spPr>
        <p:txBody>
          <a:bodyPr/>
          <a:lstStyle/>
          <a:p>
            <a:r>
              <a:rPr lang="es-MX" b="0" i="0" dirty="0">
                <a:solidFill>
                  <a:srgbClr val="F0F3F6"/>
                </a:solidFill>
                <a:effectLst/>
                <a:latin typeface="-apple-system"/>
              </a:rPr>
              <a:t>Es una forma intuitiva de hacer que tu programa sea legible, para ti mismo dentro de unos meses o para otros desarrolladores.</a:t>
            </a:r>
          </a:p>
          <a:p>
            <a:endParaRPr lang="es-MX" dirty="0"/>
          </a:p>
        </p:txBody>
      </p:sp>
      <p:pic>
        <p:nvPicPr>
          <p:cNvPr id="4098" name="Picture 2" descr="mantenibilidad">
            <a:extLst>
              <a:ext uri="{FF2B5EF4-FFF2-40B4-BE49-F238E27FC236}">
                <a16:creationId xmlns:a16="http://schemas.microsoft.com/office/drawing/2014/main" id="{1630EFD8-0786-4766-8655-2BEE946C0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851" y="1666594"/>
            <a:ext cx="11018791" cy="46538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77440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26" name="Picture 2" descr="UI/UX">
            <a:extLst>
              <a:ext uri="{FF2B5EF4-FFF2-40B4-BE49-F238E27FC236}">
                <a16:creationId xmlns:a16="http://schemas.microsoft.com/office/drawing/2014/main" id="{10672F74-23AC-4F90-8192-A27617C552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764852" y="943649"/>
            <a:ext cx="8682448" cy="4970702"/>
          </a:xfrm>
          <a:prstGeom prst="rect">
            <a:avLst/>
          </a:prstGeom>
          <a:noFill/>
          <a:ln w="190500" cap="flat" cmpd="thinThick">
            <a:solidFill>
              <a:srgbClr val="FFFFFF"/>
            </a:solidFill>
            <a:prstDash val="solid"/>
            <a:rou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202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CAFF62-1F34-4A5C-9F12-1381C2E6B5F1}"/>
              </a:ext>
            </a:extLst>
          </p:cNvPr>
          <p:cNvSpPr>
            <a:spLocks noGrp="1"/>
          </p:cNvSpPr>
          <p:nvPr>
            <p:ph idx="1"/>
          </p:nvPr>
        </p:nvSpPr>
        <p:spPr>
          <a:xfrm>
            <a:off x="1295400" y="255495"/>
            <a:ext cx="9601200" cy="6104964"/>
          </a:xfrm>
        </p:spPr>
        <p:txBody>
          <a:bodyPr>
            <a:normAutofit/>
          </a:bodyPr>
          <a:lstStyle/>
          <a:p>
            <a:pPr algn="l"/>
            <a:endParaRPr lang="es-MX" b="1" i="0" dirty="0">
              <a:solidFill>
                <a:srgbClr val="F0F3F6"/>
              </a:solidFill>
              <a:effectLst/>
              <a:latin typeface="-apple-system"/>
            </a:endParaRPr>
          </a:p>
          <a:p>
            <a:pPr algn="l"/>
            <a:endParaRPr lang="es-MX" b="1" dirty="0">
              <a:solidFill>
                <a:srgbClr val="F0F3F6"/>
              </a:solidFill>
              <a:latin typeface="-apple-system"/>
            </a:endParaRPr>
          </a:p>
          <a:p>
            <a:pPr marL="0" indent="0" algn="l">
              <a:buNone/>
            </a:pPr>
            <a:r>
              <a:rPr lang="es-MX" b="1" i="0" dirty="0">
                <a:solidFill>
                  <a:srgbClr val="F0F3F6"/>
                </a:solidFill>
                <a:effectLst/>
                <a:latin typeface="-apple-system"/>
              </a:rPr>
              <a:t>	                Estructura de proyecto</a:t>
            </a:r>
          </a:p>
          <a:p>
            <a:pPr marL="0" indent="0" algn="l">
              <a:buNone/>
            </a:pPr>
            <a:endParaRPr lang="es-MX" dirty="0">
              <a:solidFill>
                <a:srgbClr val="F0F3F6"/>
              </a:solidFill>
              <a:latin typeface="-apple-system"/>
            </a:endParaRPr>
          </a:p>
          <a:p>
            <a:pPr marL="0" indent="0" algn="just">
              <a:buNone/>
            </a:pPr>
            <a:r>
              <a:rPr lang="es-MX" dirty="0">
                <a:solidFill>
                  <a:srgbClr val="F0F3F6"/>
                </a:solidFill>
                <a:latin typeface="-apple-system"/>
              </a:rPr>
              <a:t>E</a:t>
            </a:r>
            <a:r>
              <a:rPr lang="es-MX" b="0" i="0" dirty="0">
                <a:solidFill>
                  <a:srgbClr val="F0F3F6"/>
                </a:solidFill>
                <a:effectLst/>
                <a:latin typeface="-apple-system"/>
              </a:rPr>
              <a:t>xisten algunas formas de hacerlo que ayudarán a la organización y limpieza de tu programación.</a:t>
            </a:r>
          </a:p>
          <a:p>
            <a:pPr marL="0" indent="0" algn="just">
              <a:buNone/>
            </a:pPr>
            <a:endParaRPr lang="es-MX" b="0" i="0" dirty="0">
              <a:solidFill>
                <a:srgbClr val="F0F3F6"/>
              </a:solidFill>
              <a:effectLst/>
              <a:latin typeface="-apple-system"/>
            </a:endParaRPr>
          </a:p>
          <a:p>
            <a:pPr marL="0" indent="0" algn="just">
              <a:buNone/>
            </a:pPr>
            <a:r>
              <a:rPr lang="es-MX" b="0" i="0" dirty="0">
                <a:solidFill>
                  <a:srgbClr val="F0F3F6"/>
                </a:solidFill>
                <a:effectLst/>
                <a:latin typeface="-apple-system"/>
              </a:rPr>
              <a:t>La estructura en los folders de tu proyecto ayuda mucho a ubicar los archivos y aquí tienes algunas opciones  de ejemplos de estructura.</a:t>
            </a:r>
          </a:p>
        </p:txBody>
      </p:sp>
    </p:spTree>
    <p:extLst>
      <p:ext uri="{BB962C8B-B14F-4D97-AF65-F5344CB8AC3E}">
        <p14:creationId xmlns:p14="http://schemas.microsoft.com/office/powerpoint/2010/main" val="21689871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CAFF62-1F34-4A5C-9F12-1381C2E6B5F1}"/>
              </a:ext>
            </a:extLst>
          </p:cNvPr>
          <p:cNvSpPr>
            <a:spLocks noGrp="1"/>
          </p:cNvSpPr>
          <p:nvPr>
            <p:ph idx="1"/>
          </p:nvPr>
        </p:nvSpPr>
        <p:spPr>
          <a:xfrm>
            <a:off x="416859" y="658906"/>
            <a:ext cx="11134165" cy="5795681"/>
          </a:xfrm>
        </p:spPr>
        <p:txBody>
          <a:bodyPr>
            <a:normAutofit/>
          </a:bodyPr>
          <a:lstStyle/>
          <a:p>
            <a:pPr algn="l"/>
            <a:r>
              <a:rPr lang="es-MX" sz="2400" b="1" i="0" dirty="0">
                <a:solidFill>
                  <a:srgbClr val="F0F3F6"/>
                </a:solidFill>
                <a:effectLst/>
                <a:latin typeface="-apple-system"/>
              </a:rPr>
              <a:t>Por tipo de archivo: </a:t>
            </a:r>
          </a:p>
          <a:p>
            <a:pPr marL="0" indent="0" algn="l">
              <a:buNone/>
            </a:pPr>
            <a:r>
              <a:rPr lang="es-MX" sz="2400" b="0" i="0" dirty="0">
                <a:solidFill>
                  <a:srgbClr val="F0F3F6"/>
                </a:solidFill>
                <a:effectLst/>
                <a:latin typeface="-apple-system"/>
              </a:rPr>
              <a:t>Esta forma de estructurar tu proyecto divide los diferentes archivos por tipo y ayuda para cuando tienes proyectos pequeños para organizar y ubicar donde esté lo que necesitas.</a:t>
            </a:r>
            <a:endParaRPr lang="es-MX" sz="2400" b="1" i="0" dirty="0">
              <a:solidFill>
                <a:srgbClr val="F0F3F6"/>
              </a:solidFill>
              <a:effectLst/>
              <a:latin typeface="-apple-system"/>
            </a:endParaRPr>
          </a:p>
          <a:p>
            <a:pPr algn="l"/>
            <a:r>
              <a:rPr lang="es-MX" sz="2400" b="1" i="0" dirty="0">
                <a:solidFill>
                  <a:srgbClr val="F0F3F6"/>
                </a:solidFill>
                <a:effectLst/>
                <a:latin typeface="-apple-system"/>
              </a:rPr>
              <a:t>Por funcionalidad:</a:t>
            </a:r>
          </a:p>
          <a:p>
            <a:pPr marL="0" indent="0" algn="l">
              <a:buNone/>
            </a:pPr>
            <a:r>
              <a:rPr lang="es-MX" sz="2400" b="0" i="0" dirty="0">
                <a:solidFill>
                  <a:srgbClr val="F0F3F6"/>
                </a:solidFill>
                <a:effectLst/>
                <a:latin typeface="-apple-system"/>
              </a:rPr>
              <a:t>Este tipo de organización funciona mucho con proyectos más grandes, los cuales tienen varias páginas como parte de su funcionalidad, en este tipo de proyectos ya se utilizan componentes, rutas, librerías externas, etc.</a:t>
            </a:r>
            <a:endParaRPr lang="es-MX" sz="2400" b="1" i="0" dirty="0">
              <a:solidFill>
                <a:srgbClr val="F0F3F6"/>
              </a:solidFill>
              <a:effectLst/>
              <a:latin typeface="-apple-system"/>
            </a:endParaRPr>
          </a:p>
          <a:p>
            <a:pPr algn="l"/>
            <a:r>
              <a:rPr lang="es-MX" sz="2400" b="1" i="0" dirty="0">
                <a:solidFill>
                  <a:srgbClr val="F0F3F6"/>
                </a:solidFill>
                <a:effectLst/>
                <a:latin typeface="-apple-system"/>
              </a:rPr>
              <a:t>Por ruta:</a:t>
            </a:r>
          </a:p>
          <a:p>
            <a:pPr marL="0" indent="0" algn="l">
              <a:buNone/>
            </a:pPr>
            <a:r>
              <a:rPr lang="es-MX" sz="2400" b="0" i="0" dirty="0">
                <a:solidFill>
                  <a:srgbClr val="F0F3F6"/>
                </a:solidFill>
                <a:effectLst/>
                <a:latin typeface="-apple-system"/>
              </a:rPr>
              <a:t>Este tipo de estructura sirve para cuando se programa en equipos que tienen desarrollos independientes, pero que son todos parte de un mismo proyecto, ya que separa los archivos de forma que cada carpeta tenga sus propios archivos.</a:t>
            </a:r>
            <a:endParaRPr lang="es-MX" sz="2400" b="1" i="0" dirty="0">
              <a:solidFill>
                <a:srgbClr val="F0F3F6"/>
              </a:solidFill>
              <a:effectLst/>
              <a:latin typeface="-apple-system"/>
            </a:endParaRPr>
          </a:p>
        </p:txBody>
      </p:sp>
    </p:spTree>
    <p:extLst>
      <p:ext uri="{BB962C8B-B14F-4D97-AF65-F5344CB8AC3E}">
        <p14:creationId xmlns:p14="http://schemas.microsoft.com/office/powerpoint/2010/main" val="35418634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CAFF62-1F34-4A5C-9F12-1381C2E6B5F1}"/>
              </a:ext>
            </a:extLst>
          </p:cNvPr>
          <p:cNvSpPr>
            <a:spLocks noGrp="1"/>
          </p:cNvSpPr>
          <p:nvPr>
            <p:ph idx="1"/>
          </p:nvPr>
        </p:nvSpPr>
        <p:spPr>
          <a:xfrm>
            <a:off x="416859" y="658906"/>
            <a:ext cx="11134165" cy="5795681"/>
          </a:xfrm>
        </p:spPr>
        <p:txBody>
          <a:bodyPr>
            <a:normAutofit/>
          </a:bodyPr>
          <a:lstStyle/>
          <a:p>
            <a:pPr marL="0" indent="0" algn="l">
              <a:buNone/>
            </a:pPr>
            <a:r>
              <a:rPr lang="es-MX" sz="2400" b="1" i="0" dirty="0">
                <a:solidFill>
                  <a:srgbClr val="F0F3F6"/>
                </a:solidFill>
                <a:effectLst/>
                <a:latin typeface="-apple-system"/>
              </a:rPr>
              <a:t>			</a:t>
            </a:r>
            <a:r>
              <a:rPr lang="es-MX" sz="4000" b="1" i="0" dirty="0">
                <a:solidFill>
                  <a:srgbClr val="F0F3F6"/>
                </a:solidFill>
                <a:effectLst/>
                <a:latin typeface="-apple-system"/>
              </a:rPr>
              <a:t>Buenas Prácticas de código.</a:t>
            </a:r>
          </a:p>
          <a:p>
            <a:pPr marL="0" indent="0" algn="l">
              <a:buNone/>
            </a:pPr>
            <a:endParaRPr lang="es-MX" b="1" i="0" dirty="0">
              <a:solidFill>
                <a:srgbClr val="F0F3F6"/>
              </a:solidFill>
              <a:effectLst/>
              <a:latin typeface="-apple-system"/>
            </a:endParaRPr>
          </a:p>
          <a:p>
            <a:pPr marL="0" indent="0" algn="l">
              <a:buNone/>
            </a:pPr>
            <a:r>
              <a:rPr lang="es-MX" b="0" i="0" dirty="0">
                <a:solidFill>
                  <a:srgbClr val="F0F3F6"/>
                </a:solidFill>
                <a:effectLst/>
                <a:latin typeface="-apple-system"/>
              </a:rPr>
              <a:t>Ya vimos como estructurar nuestros proyectos, pero ahora siguen cuales son las recomendaciones al momento de escribir código y evitar cosas como el código espagueti, que así se le llama por estar enredado y nadie lo entienda.</a:t>
            </a:r>
          </a:p>
          <a:p>
            <a:pPr marL="0" indent="0" algn="l">
              <a:buNone/>
            </a:pPr>
            <a:endParaRPr lang="es-MX" dirty="0">
              <a:solidFill>
                <a:srgbClr val="F0F3F6"/>
              </a:solidFill>
              <a:latin typeface="-apple-system"/>
            </a:endParaRPr>
          </a:p>
          <a:p>
            <a:pPr marL="0" indent="0" algn="l">
              <a:buNone/>
            </a:pPr>
            <a:r>
              <a:rPr lang="es-MX" b="0" i="0" dirty="0">
                <a:solidFill>
                  <a:srgbClr val="F0F3F6"/>
                </a:solidFill>
                <a:effectLst/>
                <a:latin typeface="-apple-system"/>
              </a:rPr>
              <a:t>Para eso aquí te dejo varias recomendaciones para que tu código tenga una buena legibilidad y por lo tanto sea mucho más fácil de comprender.</a:t>
            </a:r>
          </a:p>
        </p:txBody>
      </p:sp>
    </p:spTree>
    <p:extLst>
      <p:ext uri="{BB962C8B-B14F-4D97-AF65-F5344CB8AC3E}">
        <p14:creationId xmlns:p14="http://schemas.microsoft.com/office/powerpoint/2010/main" val="8704860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CAFF62-1F34-4A5C-9F12-1381C2E6B5F1}"/>
              </a:ext>
            </a:extLst>
          </p:cNvPr>
          <p:cNvSpPr>
            <a:spLocks noGrp="1"/>
          </p:cNvSpPr>
          <p:nvPr>
            <p:ph idx="1"/>
          </p:nvPr>
        </p:nvSpPr>
        <p:spPr>
          <a:xfrm>
            <a:off x="416859" y="658906"/>
            <a:ext cx="11134165" cy="5795681"/>
          </a:xfrm>
        </p:spPr>
        <p:txBody>
          <a:bodyPr>
            <a:normAutofit fontScale="92500" lnSpcReduction="20000"/>
          </a:bodyPr>
          <a:lstStyle/>
          <a:p>
            <a:pPr algn="l">
              <a:buFont typeface="Arial" panose="020B0604020202020204" pitchFamily="34" charset="0"/>
              <a:buChar char="•"/>
            </a:pPr>
            <a:r>
              <a:rPr lang="es-MX" sz="1600" b="1" i="0" dirty="0">
                <a:solidFill>
                  <a:srgbClr val="F0F3F6"/>
                </a:solidFill>
                <a:effectLst/>
                <a:latin typeface="-apple-system"/>
              </a:rPr>
              <a:t>	</a:t>
            </a:r>
            <a:r>
              <a:rPr lang="es-MX" b="0" i="0" dirty="0">
                <a:solidFill>
                  <a:srgbClr val="F0F3F6"/>
                </a:solidFill>
                <a:effectLst/>
                <a:latin typeface="-apple-system"/>
              </a:rPr>
              <a:t>Enfócate en la legibilidad: Para ayudar al seguimiento y que sea fácil de leer ayudará mucho a optimizar tiempo.</a:t>
            </a:r>
          </a:p>
          <a:p>
            <a:pPr marL="742950" lvl="1" indent="-285750" algn="l">
              <a:buFont typeface="Arial" panose="020B0604020202020204" pitchFamily="34" charset="0"/>
              <a:buChar char="•"/>
            </a:pPr>
            <a:r>
              <a:rPr lang="es-MX" b="0" i="0" dirty="0">
                <a:solidFill>
                  <a:srgbClr val="F0F3F6"/>
                </a:solidFill>
                <a:effectLst/>
                <a:latin typeface="-apple-system"/>
              </a:rPr>
              <a:t>Usa la menor cantidad de líneas posible.</a:t>
            </a:r>
          </a:p>
          <a:p>
            <a:pPr marL="742950" lvl="1" indent="-285750" algn="l">
              <a:buFont typeface="Arial" panose="020B0604020202020204" pitchFamily="34" charset="0"/>
              <a:buChar char="•"/>
            </a:pPr>
            <a:r>
              <a:rPr lang="es-MX" b="0" i="0" dirty="0">
                <a:solidFill>
                  <a:srgbClr val="F0F3F6"/>
                </a:solidFill>
                <a:effectLst/>
                <a:latin typeface="-apple-system"/>
              </a:rPr>
              <a:t>Usa nombres adecuados para las variables.</a:t>
            </a:r>
          </a:p>
          <a:p>
            <a:pPr marL="742950" lvl="1" indent="-285750" algn="l">
              <a:buFont typeface="Arial" panose="020B0604020202020204" pitchFamily="34" charset="0"/>
              <a:buChar char="•"/>
            </a:pPr>
            <a:r>
              <a:rPr lang="es-MX" b="0" i="0" dirty="0">
                <a:solidFill>
                  <a:srgbClr val="F0F3F6"/>
                </a:solidFill>
                <a:effectLst/>
                <a:latin typeface="-apple-system"/>
              </a:rPr>
              <a:t>Segmenta tu código por bloques de funcionalidad.</a:t>
            </a:r>
          </a:p>
          <a:p>
            <a:pPr marL="742950" lvl="1" indent="-285750" algn="l">
              <a:buFont typeface="Arial" panose="020B0604020202020204" pitchFamily="34" charset="0"/>
              <a:buChar char="•"/>
            </a:pPr>
            <a:r>
              <a:rPr lang="es-MX" b="0" i="0" dirty="0">
                <a:solidFill>
                  <a:srgbClr val="F0F3F6"/>
                </a:solidFill>
                <a:effectLst/>
                <a:latin typeface="-apple-system"/>
              </a:rPr>
              <a:t>Usa de forma correcta la </a:t>
            </a:r>
            <a:r>
              <a:rPr lang="es-MX" b="0" i="0" dirty="0" err="1">
                <a:solidFill>
                  <a:srgbClr val="F0F3F6"/>
                </a:solidFill>
                <a:effectLst/>
                <a:latin typeface="-apple-system"/>
              </a:rPr>
              <a:t>identación</a:t>
            </a:r>
            <a:r>
              <a:rPr lang="es-MX" b="0" i="0" dirty="0">
                <a:solidFill>
                  <a:srgbClr val="F0F3F6"/>
                </a:solidFill>
                <a:effectLst/>
                <a:latin typeface="-apple-system"/>
              </a:rPr>
              <a:t> para controlas las estructuras de código.</a:t>
            </a:r>
          </a:p>
          <a:p>
            <a:pPr marL="742950" lvl="1" indent="-285750" algn="l">
              <a:buFont typeface="Arial" panose="020B0604020202020204" pitchFamily="34" charset="0"/>
              <a:buChar char="•"/>
            </a:pPr>
            <a:r>
              <a:rPr lang="es-MX" b="0" i="0" dirty="0">
                <a:solidFill>
                  <a:srgbClr val="F0F3F6"/>
                </a:solidFill>
                <a:effectLst/>
                <a:latin typeface="-apple-system"/>
              </a:rPr>
              <a:t>Usa funciones atómicas que no contengan muchas funcionalidades en una sola función.</a:t>
            </a:r>
          </a:p>
          <a:p>
            <a:pPr marL="742950" lvl="1" indent="-285750" algn="l">
              <a:buFont typeface="Arial" panose="020B0604020202020204" pitchFamily="34" charset="0"/>
              <a:buChar char="•"/>
            </a:pPr>
            <a:r>
              <a:rPr lang="es-MX" b="0" i="0" dirty="0">
                <a:solidFill>
                  <a:srgbClr val="F0F3F6"/>
                </a:solidFill>
                <a:effectLst/>
                <a:latin typeface="-apple-system"/>
              </a:rPr>
              <a:t>Aplica el principio DRY (</a:t>
            </a:r>
            <a:r>
              <a:rPr lang="es-MX" b="0" i="0" dirty="0" err="1">
                <a:solidFill>
                  <a:srgbClr val="F0F3F6"/>
                </a:solidFill>
                <a:effectLst/>
                <a:latin typeface="-apple-system"/>
              </a:rPr>
              <a:t>Don't</a:t>
            </a:r>
            <a:r>
              <a:rPr lang="es-MX" b="0" i="0" dirty="0">
                <a:solidFill>
                  <a:srgbClr val="F0F3F6"/>
                </a:solidFill>
                <a:effectLst/>
                <a:latin typeface="-apple-system"/>
              </a:rPr>
              <a:t> </a:t>
            </a:r>
            <a:r>
              <a:rPr lang="es-MX" b="0" i="0" dirty="0" err="1">
                <a:solidFill>
                  <a:srgbClr val="F0F3F6"/>
                </a:solidFill>
                <a:effectLst/>
                <a:latin typeface="-apple-system"/>
              </a:rPr>
              <a:t>Repeat</a:t>
            </a:r>
            <a:r>
              <a:rPr lang="es-MX" b="0" i="0" dirty="0">
                <a:solidFill>
                  <a:srgbClr val="F0F3F6"/>
                </a:solidFill>
                <a:effectLst/>
                <a:latin typeface="-apple-system"/>
              </a:rPr>
              <a:t> </a:t>
            </a:r>
            <a:r>
              <a:rPr lang="es-MX" b="0" i="0" dirty="0" err="1">
                <a:solidFill>
                  <a:srgbClr val="F0F3F6"/>
                </a:solidFill>
                <a:effectLst/>
                <a:latin typeface="-apple-system"/>
              </a:rPr>
              <a:t>Yourself</a:t>
            </a:r>
            <a:r>
              <a:rPr lang="es-MX" b="0" i="0" dirty="0">
                <a:solidFill>
                  <a:srgbClr val="F0F3F6"/>
                </a:solidFill>
                <a:effectLst/>
                <a:latin typeface="-apple-system"/>
              </a:rPr>
              <a:t>) en donde las tareas repetitivas hay que usarlas como funciones.</a:t>
            </a:r>
          </a:p>
          <a:p>
            <a:pPr marL="742950" lvl="1" indent="-285750" algn="l">
              <a:buFont typeface="Arial" panose="020B0604020202020204" pitchFamily="34" charset="0"/>
              <a:buChar char="•"/>
            </a:pPr>
            <a:r>
              <a:rPr lang="es-MX" b="0" i="0" dirty="0">
                <a:solidFill>
                  <a:srgbClr val="F0F3F6"/>
                </a:solidFill>
                <a:effectLst/>
                <a:latin typeface="-apple-system"/>
              </a:rPr>
              <a:t>Evita la anidación profunda.</a:t>
            </a:r>
          </a:p>
          <a:p>
            <a:pPr algn="l">
              <a:buFont typeface="Arial" panose="020B0604020202020204" pitchFamily="34" charset="0"/>
              <a:buChar char="•"/>
            </a:pPr>
            <a:r>
              <a:rPr lang="es-MX" b="0" i="0" dirty="0">
                <a:solidFill>
                  <a:srgbClr val="F0F3F6"/>
                </a:solidFill>
                <a:effectLst/>
                <a:latin typeface="-apple-system"/>
              </a:rPr>
              <a:t>Estandariza la documentación en los comentarios: Usa los comentarios como encabezados de cada una de tus funciones para poder explicar que es lo que hace la función antes de empezar a leer el código, esto ayuda mucho en el futuro cuando quieras revisar el código.</a:t>
            </a:r>
          </a:p>
          <a:p>
            <a:pPr marL="742950" lvl="1" indent="-285750" algn="l">
              <a:buFont typeface="Arial" panose="020B0604020202020204" pitchFamily="34" charset="0"/>
              <a:buChar char="•"/>
            </a:pPr>
            <a:r>
              <a:rPr lang="es-MX" b="0" i="0" dirty="0">
                <a:solidFill>
                  <a:srgbClr val="F0F3F6"/>
                </a:solidFill>
                <a:effectLst/>
                <a:latin typeface="-apple-system"/>
              </a:rPr>
              <a:t>Nombre del módulo.</a:t>
            </a:r>
          </a:p>
          <a:p>
            <a:pPr marL="742950" lvl="1" indent="-285750" algn="l">
              <a:buFont typeface="Arial" panose="020B0604020202020204" pitchFamily="34" charset="0"/>
              <a:buChar char="•"/>
            </a:pPr>
            <a:r>
              <a:rPr lang="es-MX" b="0" i="0" dirty="0">
                <a:solidFill>
                  <a:srgbClr val="F0F3F6"/>
                </a:solidFill>
                <a:effectLst/>
                <a:latin typeface="-apple-system"/>
              </a:rPr>
              <a:t>Fecha de creación.</a:t>
            </a:r>
          </a:p>
          <a:p>
            <a:pPr marL="742950" lvl="1" indent="-285750" algn="l">
              <a:buFont typeface="Arial" panose="020B0604020202020204" pitchFamily="34" charset="0"/>
              <a:buChar char="•"/>
            </a:pPr>
            <a:r>
              <a:rPr lang="es-MX" b="0" i="0" dirty="0">
                <a:solidFill>
                  <a:srgbClr val="F0F3F6"/>
                </a:solidFill>
                <a:effectLst/>
                <a:latin typeface="-apple-system"/>
              </a:rPr>
              <a:t>Autor.</a:t>
            </a:r>
          </a:p>
          <a:p>
            <a:pPr marL="742950" lvl="1" indent="-285750" algn="l">
              <a:buFont typeface="Arial" panose="020B0604020202020204" pitchFamily="34" charset="0"/>
              <a:buChar char="•"/>
            </a:pPr>
            <a:r>
              <a:rPr lang="es-MX" b="0" i="0" dirty="0">
                <a:solidFill>
                  <a:srgbClr val="F0F3F6"/>
                </a:solidFill>
                <a:effectLst/>
                <a:latin typeface="-apple-system"/>
              </a:rPr>
              <a:t>Historial de modificaciones.</a:t>
            </a:r>
          </a:p>
          <a:p>
            <a:pPr marL="742950" lvl="1" indent="-285750" algn="l">
              <a:buFont typeface="Arial" panose="020B0604020202020204" pitchFamily="34" charset="0"/>
              <a:buChar char="•"/>
            </a:pPr>
            <a:r>
              <a:rPr lang="es-MX" b="0" i="0" dirty="0">
                <a:solidFill>
                  <a:srgbClr val="F0F3F6"/>
                </a:solidFill>
                <a:effectLst/>
                <a:latin typeface="-apple-system"/>
              </a:rPr>
              <a:t>Resumen de funcionalidad.</a:t>
            </a:r>
          </a:p>
        </p:txBody>
      </p:sp>
    </p:spTree>
    <p:extLst>
      <p:ext uri="{BB962C8B-B14F-4D97-AF65-F5344CB8AC3E}">
        <p14:creationId xmlns:p14="http://schemas.microsoft.com/office/powerpoint/2010/main" val="39710530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3CAFF62-1F34-4A5C-9F12-1381C2E6B5F1}"/>
              </a:ext>
            </a:extLst>
          </p:cNvPr>
          <p:cNvSpPr>
            <a:spLocks noGrp="1"/>
          </p:cNvSpPr>
          <p:nvPr>
            <p:ph idx="1"/>
          </p:nvPr>
        </p:nvSpPr>
        <p:spPr>
          <a:xfrm>
            <a:off x="416859" y="658906"/>
            <a:ext cx="11134165" cy="5795681"/>
          </a:xfrm>
        </p:spPr>
        <p:txBody>
          <a:bodyPr>
            <a:normAutofit fontScale="92500" lnSpcReduction="10000"/>
          </a:bodyPr>
          <a:lstStyle/>
          <a:p>
            <a:pPr algn="l">
              <a:buFont typeface="Arial" panose="020B0604020202020204" pitchFamily="34" charset="0"/>
              <a:buChar char="•"/>
            </a:pPr>
            <a:r>
              <a:rPr lang="es-MX" sz="1600" b="1" i="0" dirty="0">
                <a:solidFill>
                  <a:srgbClr val="F0F3F6"/>
                </a:solidFill>
                <a:effectLst/>
                <a:latin typeface="-apple-system"/>
              </a:rPr>
              <a:t>	</a:t>
            </a:r>
            <a:r>
              <a:rPr lang="es-MX" b="0" i="0" dirty="0">
                <a:solidFill>
                  <a:srgbClr val="F0F3F6"/>
                </a:solidFill>
                <a:effectLst/>
                <a:latin typeface="-apple-system"/>
              </a:rPr>
              <a:t>Formaliza las Excepciones: Las Excepciones se refiere a todos los problemas, errores o eventos poco comunes que pueden hacer que tu código no funcione de forma correcta o que simplemente rompa tu aplicación, es necesario controlarlas para poder solucionar estos problemas.</a:t>
            </a:r>
          </a:p>
          <a:p>
            <a:pPr marL="742950" lvl="1" indent="-285750" algn="l">
              <a:buFont typeface="Arial" panose="020B0604020202020204" pitchFamily="34" charset="0"/>
              <a:buChar char="•"/>
            </a:pPr>
            <a:r>
              <a:rPr lang="es-MX" b="0" i="0" dirty="0">
                <a:solidFill>
                  <a:srgbClr val="F0F3F6"/>
                </a:solidFill>
                <a:effectLst/>
                <a:latin typeface="-apple-system"/>
              </a:rPr>
              <a:t>Siempre usa bloques de Try-Catch.</a:t>
            </a:r>
          </a:p>
          <a:p>
            <a:pPr marL="742950" lvl="1" indent="-285750" algn="l">
              <a:buFont typeface="Arial" panose="020B0604020202020204" pitchFamily="34" charset="0"/>
              <a:buChar char="•"/>
            </a:pPr>
            <a:r>
              <a:rPr lang="es-MX" b="0" i="0" dirty="0">
                <a:solidFill>
                  <a:srgbClr val="F0F3F6"/>
                </a:solidFill>
                <a:effectLst/>
                <a:latin typeface="-apple-system"/>
              </a:rPr>
              <a:t>Maneja un proceso de pruebas.</a:t>
            </a:r>
          </a:p>
          <a:p>
            <a:pPr marL="742950" lvl="1" indent="-285750" algn="l">
              <a:buFont typeface="Arial" panose="020B0604020202020204" pitchFamily="34" charset="0"/>
              <a:buChar char="•"/>
            </a:pPr>
            <a:r>
              <a:rPr lang="es-MX" b="0" i="0" dirty="0">
                <a:solidFill>
                  <a:srgbClr val="F0F3F6"/>
                </a:solidFill>
                <a:effectLst/>
                <a:latin typeface="-apple-system"/>
              </a:rPr>
              <a:t>Usa registros de actividad que te den información suficiente de en dónde, quien y qué fue lo que pasó en la excepción.</a:t>
            </a:r>
          </a:p>
          <a:p>
            <a:pPr algn="l">
              <a:buFont typeface="Arial" panose="020B0604020202020204" pitchFamily="34" charset="0"/>
              <a:buChar char="•"/>
            </a:pPr>
            <a:r>
              <a:rPr lang="es-MX" b="0" i="0" dirty="0">
                <a:solidFill>
                  <a:srgbClr val="F0F3F6"/>
                </a:solidFill>
                <a:effectLst/>
                <a:latin typeface="-apple-system"/>
              </a:rPr>
              <a:t>Estandarizar la forma de escribir código: Cuando se </a:t>
            </a:r>
            <a:r>
              <a:rPr lang="es-MX" b="0" i="0" dirty="0" err="1">
                <a:solidFill>
                  <a:srgbClr val="F0F3F6"/>
                </a:solidFill>
                <a:effectLst/>
                <a:latin typeface="-apple-system"/>
              </a:rPr>
              <a:t>coolabora</a:t>
            </a:r>
            <a:r>
              <a:rPr lang="es-MX" b="0" i="0" dirty="0">
                <a:solidFill>
                  <a:srgbClr val="F0F3F6"/>
                </a:solidFill>
                <a:effectLst/>
                <a:latin typeface="-apple-system"/>
              </a:rPr>
              <a:t> con más personas en el mismo equipo de desarrollo es necesario tener una misma forma de escribir código, desde las variables hasta las llaves, para eso existen diferentes herramientas para poder controlar el entorno de programación.</a:t>
            </a:r>
          </a:p>
          <a:p>
            <a:pPr marL="742950" lvl="1" indent="-285750" algn="l">
              <a:buFont typeface="Arial" panose="020B0604020202020204" pitchFamily="34" charset="0"/>
              <a:buChar char="•"/>
            </a:pPr>
            <a:r>
              <a:rPr lang="es-MX" b="0" i="0" dirty="0" err="1">
                <a:solidFill>
                  <a:srgbClr val="F0F3F6"/>
                </a:solidFill>
                <a:effectLst/>
                <a:latin typeface="-apple-system"/>
              </a:rPr>
              <a:t>prettier</a:t>
            </a:r>
            <a:r>
              <a:rPr lang="es-MX" b="0" i="0" dirty="0">
                <a:solidFill>
                  <a:srgbClr val="F0F3F6"/>
                </a:solidFill>
                <a:effectLst/>
                <a:latin typeface="-apple-system"/>
              </a:rPr>
              <a:t>: Es una extensión de </a:t>
            </a:r>
            <a:r>
              <a:rPr lang="es-MX" b="0" i="0" dirty="0" err="1">
                <a:solidFill>
                  <a:srgbClr val="F0F3F6"/>
                </a:solidFill>
                <a:effectLst/>
                <a:latin typeface="-apple-system"/>
              </a:rPr>
              <a:t>VSCode</a:t>
            </a:r>
            <a:r>
              <a:rPr lang="es-MX" b="0" i="0" dirty="0">
                <a:solidFill>
                  <a:srgbClr val="F0F3F6"/>
                </a:solidFill>
                <a:effectLst/>
                <a:latin typeface="-apple-system"/>
              </a:rPr>
              <a:t> que acomoda automáticamente tu código (</a:t>
            </a:r>
            <a:r>
              <a:rPr lang="es-MX" b="0" i="0" u="none" strike="noStrike" dirty="0">
                <a:solidFill>
                  <a:srgbClr val="F0F3F6"/>
                </a:solidFill>
                <a:effectLst/>
                <a:latin typeface="-apple-system"/>
                <a:hlinkClick r:id="rId2"/>
              </a:rPr>
              <a:t>https://prettier.io/</a:t>
            </a:r>
            <a:r>
              <a:rPr lang="es-MX" b="0" i="0" dirty="0">
                <a:solidFill>
                  <a:srgbClr val="F0F3F6"/>
                </a:solidFill>
                <a:effectLst/>
                <a:latin typeface="-apple-system"/>
              </a:rPr>
              <a:t>)</a:t>
            </a:r>
          </a:p>
          <a:p>
            <a:pPr marL="742950" lvl="1" indent="-285750" algn="l">
              <a:buFont typeface="Arial" panose="020B0604020202020204" pitchFamily="34" charset="0"/>
              <a:buChar char="•"/>
            </a:pPr>
            <a:r>
              <a:rPr lang="es-MX" b="0" i="0" dirty="0" err="1">
                <a:solidFill>
                  <a:srgbClr val="F0F3F6"/>
                </a:solidFill>
                <a:effectLst/>
                <a:latin typeface="-apple-system"/>
              </a:rPr>
              <a:t>eslint</a:t>
            </a:r>
            <a:r>
              <a:rPr lang="es-MX" b="0" i="0" dirty="0">
                <a:solidFill>
                  <a:srgbClr val="F0F3F6"/>
                </a:solidFill>
                <a:effectLst/>
                <a:latin typeface="-apple-system"/>
              </a:rPr>
              <a:t>: Herramienta que revisa el código escrito y los revisa con una lista de estándares para poder unificar la forma de programación (</a:t>
            </a:r>
            <a:r>
              <a:rPr lang="es-MX" b="0" i="0" u="none" strike="noStrike" dirty="0">
                <a:solidFill>
                  <a:srgbClr val="F0F3F6"/>
                </a:solidFill>
                <a:effectLst/>
                <a:latin typeface="-apple-system"/>
                <a:hlinkClick r:id="rId3"/>
              </a:rPr>
              <a:t>https://eslint.org/</a:t>
            </a:r>
            <a:r>
              <a:rPr lang="es-MX" b="0" i="0" dirty="0">
                <a:solidFill>
                  <a:srgbClr val="F0F3F6"/>
                </a:solidFill>
                <a:effectLst/>
                <a:latin typeface="-apple-system"/>
              </a:rPr>
              <a:t>)</a:t>
            </a:r>
          </a:p>
          <a:p>
            <a:pPr marL="742950" lvl="1" indent="-285750" algn="l">
              <a:buFont typeface="Arial" panose="020B0604020202020204" pitchFamily="34" charset="0"/>
              <a:buChar char="•"/>
            </a:pPr>
            <a:endParaRPr lang="es-MX" b="0" i="0" dirty="0">
              <a:solidFill>
                <a:srgbClr val="F0F3F6"/>
              </a:solidFill>
              <a:effectLst/>
              <a:latin typeface="-apple-system"/>
            </a:endParaRPr>
          </a:p>
        </p:txBody>
      </p:sp>
    </p:spTree>
    <p:extLst>
      <p:ext uri="{BB962C8B-B14F-4D97-AF65-F5344CB8AC3E}">
        <p14:creationId xmlns:p14="http://schemas.microsoft.com/office/powerpoint/2010/main" val="1267311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EDEBFFF1-E734-43A9-9EB0-36B245153A2F}"/>
              </a:ext>
            </a:extLst>
          </p:cNvPr>
          <p:cNvPicPr>
            <a:picLocks noChangeAspect="1"/>
          </p:cNvPicPr>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Lst>
          </a:blip>
          <a:srcRect l="17423" t="26609" r="41384" b="22858"/>
          <a:stretch/>
        </p:blipFill>
        <p:spPr>
          <a:xfrm>
            <a:off x="1120000" y="179819"/>
            <a:ext cx="9421906" cy="6498362"/>
          </a:xfrm>
          <a:prstGeom prst="rect">
            <a:avLst/>
          </a:prstGeom>
        </p:spPr>
      </p:pic>
    </p:spTree>
    <p:extLst>
      <p:ext uri="{BB962C8B-B14F-4D97-AF65-F5344CB8AC3E}">
        <p14:creationId xmlns:p14="http://schemas.microsoft.com/office/powerpoint/2010/main" val="3168123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6ADF033-1865-45AD-BD8A-94ED25426739}"/>
              </a:ext>
            </a:extLst>
          </p:cNvPr>
          <p:cNvSpPr>
            <a:spLocks noGrp="1"/>
          </p:cNvSpPr>
          <p:nvPr>
            <p:ph idx="1"/>
          </p:nvPr>
        </p:nvSpPr>
        <p:spPr>
          <a:xfrm>
            <a:off x="699247" y="443753"/>
            <a:ext cx="10654553" cy="5733210"/>
          </a:xfrm>
        </p:spPr>
        <p:txBody>
          <a:bodyPr>
            <a:normAutofit/>
          </a:bodyPr>
          <a:lstStyle/>
          <a:p>
            <a:pPr algn="l" fontAlgn="base"/>
            <a:r>
              <a:rPr lang="es-MX" sz="2400" dirty="0">
                <a:solidFill>
                  <a:schemeClr val="tx1"/>
                </a:solidFill>
              </a:rPr>
              <a:t> </a:t>
            </a:r>
            <a:r>
              <a:rPr lang="es-MX" sz="2400" b="0" i="0" dirty="0">
                <a:solidFill>
                  <a:schemeClr val="tx1"/>
                </a:solidFill>
                <a:effectLst/>
                <a:latin typeface="Raleway" panose="020B0604020202020204" pitchFamily="2" charset="0"/>
              </a:rPr>
              <a:t>El público objetivo no es algo que te inventes, tiene una metodología basada en datos</a:t>
            </a:r>
          </a:p>
          <a:p>
            <a:pPr algn="l" fontAlgn="base"/>
            <a:r>
              <a:rPr lang="es-MX" sz="2400" b="0" i="0" dirty="0">
                <a:solidFill>
                  <a:schemeClr val="tx1"/>
                </a:solidFill>
                <a:effectLst/>
                <a:latin typeface="Raleway" panose="020B0604020202020204" pitchFamily="2" charset="0"/>
              </a:rPr>
              <a:t>Es fundamental a la hora de crear productos, servicios y proyectos</a:t>
            </a:r>
          </a:p>
          <a:p>
            <a:pPr algn="l" fontAlgn="base"/>
            <a:r>
              <a:rPr lang="es-MX" sz="2400" b="0" i="0" dirty="0">
                <a:solidFill>
                  <a:schemeClr val="tx1"/>
                </a:solidFill>
                <a:effectLst/>
                <a:latin typeface="Raleway" panose="020B0604020202020204" pitchFamily="2" charset="0"/>
              </a:rPr>
              <a:t>Existe información externa que puedes usar para analizar el mercado</a:t>
            </a:r>
          </a:p>
          <a:p>
            <a:pPr algn="l" fontAlgn="base"/>
            <a:r>
              <a:rPr lang="es-MX" sz="2400" b="0" i="0" dirty="0">
                <a:solidFill>
                  <a:schemeClr val="tx1"/>
                </a:solidFill>
                <a:effectLst/>
                <a:latin typeface="Raleway" panose="020B0604020202020204" pitchFamily="2" charset="0"/>
              </a:rPr>
              <a:t>Teniendo claro e identificado a tu público objetivo, acertarás más con tus campañas de publicidad</a:t>
            </a:r>
          </a:p>
          <a:p>
            <a:pPr algn="l" fontAlgn="base"/>
            <a:r>
              <a:rPr lang="es-MX" sz="2400" b="0" i="0" dirty="0">
                <a:solidFill>
                  <a:schemeClr val="tx1"/>
                </a:solidFill>
                <a:effectLst/>
                <a:latin typeface="Raleway" panose="020B0604020202020204" pitchFamily="2" charset="0"/>
              </a:rPr>
              <a:t>Céntrate en tu cliente y ponte en su lugar a la hora de crear cualquier servicio</a:t>
            </a:r>
          </a:p>
          <a:p>
            <a:pPr algn="l" fontAlgn="base"/>
            <a:r>
              <a:rPr lang="es-MX" sz="2400" b="0" i="0" dirty="0">
                <a:solidFill>
                  <a:schemeClr val="tx1"/>
                </a:solidFill>
                <a:effectLst/>
                <a:latin typeface="Raleway" panose="020B0604020202020204" pitchFamily="2" charset="0"/>
              </a:rPr>
              <a:t>Un público objetivo bien estudiado, facilitará el trabajo a los profesionales del marketing y optimizarán el resultado</a:t>
            </a:r>
          </a:p>
          <a:p>
            <a:endParaRPr lang="es-MX" sz="2400" dirty="0">
              <a:solidFill>
                <a:schemeClr val="tx1"/>
              </a:solidFill>
            </a:endParaRPr>
          </a:p>
        </p:txBody>
      </p:sp>
    </p:spTree>
    <p:extLst>
      <p:ext uri="{BB962C8B-B14F-4D97-AF65-F5344CB8AC3E}">
        <p14:creationId xmlns:p14="http://schemas.microsoft.com/office/powerpoint/2010/main" val="9446644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5F8AC3A-5B91-47F6-95DA-B69112C5D82B}"/>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17D1029F-D12A-4308-B4B4-B6FD90E86670}"/>
              </a:ext>
            </a:extLst>
          </p:cNvPr>
          <p:cNvSpPr>
            <a:spLocks noGrp="1"/>
          </p:cNvSpPr>
          <p:nvPr>
            <p:ph idx="1"/>
          </p:nvPr>
        </p:nvSpPr>
        <p:spPr/>
        <p:txBody>
          <a:bodyPr/>
          <a:lstStyle/>
          <a:p>
            <a:endParaRPr lang="es-MX"/>
          </a:p>
        </p:txBody>
      </p:sp>
      <p:pic>
        <p:nvPicPr>
          <p:cNvPr id="1026" name="Picture 2">
            <a:extLst>
              <a:ext uri="{FF2B5EF4-FFF2-40B4-BE49-F238E27FC236}">
                <a16:creationId xmlns:a16="http://schemas.microsoft.com/office/drawing/2014/main" id="{C6C17607-2FA4-4108-8CEE-CB02552A0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25" y="0"/>
            <a:ext cx="102917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2134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B32887-70F2-4C9B-8590-B48D67360053}"/>
              </a:ext>
            </a:extLst>
          </p:cNvPr>
          <p:cNvSpPr>
            <a:spLocks noGrp="1"/>
          </p:cNvSpPr>
          <p:nvPr>
            <p:ph type="title"/>
          </p:nvPr>
        </p:nvSpPr>
        <p:spPr/>
        <p:txBody>
          <a:bodyPr/>
          <a:lstStyle/>
          <a:p>
            <a:endParaRPr lang="es-MX"/>
          </a:p>
        </p:txBody>
      </p:sp>
      <p:sp>
        <p:nvSpPr>
          <p:cNvPr id="3" name="Marcador de contenido 2">
            <a:extLst>
              <a:ext uri="{FF2B5EF4-FFF2-40B4-BE49-F238E27FC236}">
                <a16:creationId xmlns:a16="http://schemas.microsoft.com/office/drawing/2014/main" id="{AC902702-DEC1-4920-A80B-C02E8B2B7AC6}"/>
              </a:ext>
            </a:extLst>
          </p:cNvPr>
          <p:cNvSpPr>
            <a:spLocks noGrp="1"/>
          </p:cNvSpPr>
          <p:nvPr>
            <p:ph idx="1"/>
          </p:nvPr>
        </p:nvSpPr>
        <p:spPr/>
        <p:txBody>
          <a:bodyPr/>
          <a:lstStyle/>
          <a:p>
            <a:endParaRPr lang="es-MX"/>
          </a:p>
        </p:txBody>
      </p:sp>
    </p:spTree>
    <p:extLst>
      <p:ext uri="{BB962C8B-B14F-4D97-AF65-F5344CB8AC3E}">
        <p14:creationId xmlns:p14="http://schemas.microsoft.com/office/powerpoint/2010/main" val="3351339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9E9A92-68BC-4EA4-8E1E-461555F9B9CC}"/>
              </a:ext>
            </a:extLst>
          </p:cNvPr>
          <p:cNvSpPr>
            <a:spLocks noGrp="1"/>
          </p:cNvSpPr>
          <p:nvPr>
            <p:ph idx="1"/>
          </p:nvPr>
        </p:nvSpPr>
        <p:spPr>
          <a:xfrm>
            <a:off x="647114" y="464234"/>
            <a:ext cx="10897772" cy="5712729"/>
          </a:xfrm>
        </p:spPr>
        <p:txBody>
          <a:bodyPr/>
          <a:lstStyle/>
          <a:p>
            <a:pPr marL="0" indent="0" algn="l">
              <a:buNone/>
            </a:pPr>
            <a:r>
              <a:rPr lang="es-MX" b="1" i="0" dirty="0">
                <a:solidFill>
                  <a:srgbClr val="F0F3F6"/>
                </a:solidFill>
                <a:effectLst/>
                <a:latin typeface="-apple-system"/>
              </a:rPr>
              <a:t>			MVC (</a:t>
            </a:r>
            <a:r>
              <a:rPr lang="es-MX" b="1" i="0" dirty="0" err="1">
                <a:solidFill>
                  <a:srgbClr val="F0F3F6"/>
                </a:solidFill>
                <a:effectLst/>
                <a:latin typeface="-apple-system"/>
              </a:rPr>
              <a:t>Model</a:t>
            </a:r>
            <a:r>
              <a:rPr lang="es-MX" b="1" i="0" dirty="0">
                <a:solidFill>
                  <a:srgbClr val="F0F3F6"/>
                </a:solidFill>
                <a:effectLst/>
                <a:latin typeface="-apple-system"/>
              </a:rPr>
              <a:t> View </a:t>
            </a:r>
            <a:r>
              <a:rPr lang="es-MX" b="1" i="0" dirty="0" err="1">
                <a:solidFill>
                  <a:srgbClr val="F0F3F6"/>
                </a:solidFill>
                <a:effectLst/>
                <a:latin typeface="-apple-system"/>
              </a:rPr>
              <a:t>Controller</a:t>
            </a:r>
            <a:r>
              <a:rPr lang="es-MX" b="1" i="0" dirty="0">
                <a:solidFill>
                  <a:srgbClr val="F0F3F6"/>
                </a:solidFill>
                <a:effectLst/>
                <a:latin typeface="-apple-system"/>
              </a:rPr>
              <a:t>)</a:t>
            </a:r>
          </a:p>
          <a:p>
            <a:pPr marL="0" indent="0" algn="l">
              <a:buNone/>
            </a:pPr>
            <a:r>
              <a:rPr lang="es-MX" b="0" i="0" dirty="0">
                <a:solidFill>
                  <a:srgbClr val="F0F3F6"/>
                </a:solidFill>
                <a:effectLst/>
                <a:latin typeface="-apple-system"/>
              </a:rPr>
              <a:t>Hablaremos de uno de los patrones de diseño web más utilizados y con el cual podremos tener muchísimo más claro el funcionamiento de todo el </a:t>
            </a:r>
            <a:r>
              <a:rPr lang="es-MX" b="0" i="0" dirty="0" err="1">
                <a:solidFill>
                  <a:srgbClr val="F0F3F6"/>
                </a:solidFill>
                <a:effectLst/>
                <a:latin typeface="-apple-system"/>
              </a:rPr>
              <a:t>FrontEnd</a:t>
            </a:r>
            <a:r>
              <a:rPr lang="es-MX" b="0" i="0" dirty="0">
                <a:solidFill>
                  <a:srgbClr val="F0F3F6"/>
                </a:solidFill>
                <a:effectLst/>
                <a:latin typeface="-apple-system"/>
              </a:rPr>
              <a:t>, la parte a la que nos referimos para el Front es la parte de la "Vista".</a:t>
            </a:r>
          </a:p>
          <a:p>
            <a:pPr marL="0" indent="0">
              <a:buNone/>
            </a:pPr>
            <a:br>
              <a:rPr lang="es-MX" dirty="0"/>
            </a:br>
            <a:endParaRPr lang="es-MX" dirty="0"/>
          </a:p>
        </p:txBody>
      </p:sp>
      <p:pic>
        <p:nvPicPr>
          <p:cNvPr id="1026" name="Picture 2">
            <a:extLst>
              <a:ext uri="{FF2B5EF4-FFF2-40B4-BE49-F238E27FC236}">
                <a16:creationId xmlns:a16="http://schemas.microsoft.com/office/drawing/2014/main" id="{878BFB1C-8F80-4EAD-A7A3-FF19207EB8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8079" y="2509404"/>
            <a:ext cx="5334000" cy="4133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135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89E9A92-68BC-4EA4-8E1E-461555F9B9CC}"/>
              </a:ext>
            </a:extLst>
          </p:cNvPr>
          <p:cNvSpPr>
            <a:spLocks noGrp="1"/>
          </p:cNvSpPr>
          <p:nvPr>
            <p:ph idx="1"/>
          </p:nvPr>
        </p:nvSpPr>
        <p:spPr>
          <a:xfrm>
            <a:off x="239843" y="164892"/>
            <a:ext cx="11707318" cy="6370819"/>
          </a:xfrm>
        </p:spPr>
        <p:txBody>
          <a:bodyPr>
            <a:normAutofit/>
          </a:bodyPr>
          <a:lstStyle/>
          <a:p>
            <a:pPr marL="0" indent="0" algn="l">
              <a:buNone/>
            </a:pPr>
            <a:r>
              <a:rPr lang="es-MX" b="1" dirty="0">
                <a:solidFill>
                  <a:srgbClr val="F0F3F6"/>
                </a:solidFill>
                <a:latin typeface="-apple-system"/>
              </a:rPr>
              <a:t>Modelos:</a:t>
            </a:r>
          </a:p>
          <a:p>
            <a:pPr marL="0" indent="0" algn="l">
              <a:buNone/>
            </a:pPr>
            <a:r>
              <a:rPr lang="es-MX" sz="2000" b="1" i="0" dirty="0">
                <a:solidFill>
                  <a:schemeClr val="tx1"/>
                </a:solidFill>
                <a:effectLst/>
                <a:latin typeface="Roboto" panose="02000000000000000000" pitchFamily="2" charset="0"/>
              </a:rPr>
              <a:t>Es la capa donde se trabaja con los datos</a:t>
            </a:r>
            <a:r>
              <a:rPr lang="es-MX" sz="2000" b="0" i="0" dirty="0">
                <a:solidFill>
                  <a:schemeClr val="tx1"/>
                </a:solidFill>
                <a:effectLst/>
                <a:latin typeface="Roboto" panose="02000000000000000000" pitchFamily="2" charset="0"/>
              </a:rPr>
              <a:t>, por tanto contendrá mecanismos para acceder a la información y también para actualizar su estado. Los datos los tendremos habitualmente en una base de datos, por lo que en los modelos tendremos todas las funciones que accederán a las tablas y harán los correspondientes </a:t>
            </a:r>
            <a:r>
              <a:rPr lang="es-MX" sz="2000" b="0" i="1" dirty="0" err="1">
                <a:solidFill>
                  <a:schemeClr val="tx1"/>
                </a:solidFill>
                <a:effectLst/>
                <a:latin typeface="Roboto" panose="02000000000000000000" pitchFamily="2" charset="0"/>
              </a:rPr>
              <a:t>selects</a:t>
            </a:r>
            <a:r>
              <a:rPr lang="es-MX" sz="2000" b="0" i="1" dirty="0">
                <a:solidFill>
                  <a:schemeClr val="tx1"/>
                </a:solidFill>
                <a:effectLst/>
                <a:latin typeface="Roboto" panose="02000000000000000000" pitchFamily="2" charset="0"/>
              </a:rPr>
              <a:t>, </a:t>
            </a:r>
            <a:r>
              <a:rPr lang="es-MX" sz="2000" b="0" i="1" dirty="0" err="1">
                <a:solidFill>
                  <a:schemeClr val="tx1"/>
                </a:solidFill>
                <a:effectLst/>
                <a:latin typeface="Roboto" panose="02000000000000000000" pitchFamily="2" charset="0"/>
              </a:rPr>
              <a:t>updates</a:t>
            </a:r>
            <a:r>
              <a:rPr lang="es-MX" sz="2000" b="0" i="1" dirty="0">
                <a:solidFill>
                  <a:schemeClr val="tx1"/>
                </a:solidFill>
                <a:effectLst/>
                <a:latin typeface="Roboto" panose="02000000000000000000" pitchFamily="2" charset="0"/>
              </a:rPr>
              <a:t>, </a:t>
            </a:r>
            <a:r>
              <a:rPr lang="es-MX" sz="2000" b="0" i="1" dirty="0" err="1">
                <a:solidFill>
                  <a:schemeClr val="tx1"/>
                </a:solidFill>
                <a:effectLst/>
                <a:latin typeface="Roboto" panose="02000000000000000000" pitchFamily="2" charset="0"/>
              </a:rPr>
              <a:t>inserts</a:t>
            </a:r>
            <a:r>
              <a:rPr lang="es-MX" sz="2000" b="0" i="0" dirty="0">
                <a:solidFill>
                  <a:schemeClr val="tx1"/>
                </a:solidFill>
                <a:effectLst/>
                <a:latin typeface="Roboto" panose="02000000000000000000" pitchFamily="2" charset="0"/>
              </a:rPr>
              <a:t>, etc.</a:t>
            </a:r>
            <a:endParaRPr lang="es-MX" sz="2000" b="1" i="0" u="sng" dirty="0">
              <a:solidFill>
                <a:schemeClr val="tx1"/>
              </a:solidFill>
              <a:effectLst/>
              <a:latin typeface="-apple-system"/>
            </a:endParaRPr>
          </a:p>
          <a:p>
            <a:pPr marL="0" indent="0">
              <a:buNone/>
            </a:pPr>
            <a:r>
              <a:rPr lang="es-MX" b="0" i="0" dirty="0">
                <a:solidFill>
                  <a:schemeClr val="tx1"/>
                </a:solidFill>
                <a:effectLst/>
                <a:latin typeface="Roboto" panose="02000000000000000000" pitchFamily="2" charset="0"/>
              </a:rPr>
              <a:t>Vistas</a:t>
            </a:r>
            <a:r>
              <a:rPr lang="es-MX" sz="2000" b="0" i="0" dirty="0">
                <a:solidFill>
                  <a:schemeClr val="tx1"/>
                </a:solidFill>
                <a:effectLst/>
                <a:latin typeface="Roboto" panose="02000000000000000000" pitchFamily="2" charset="0"/>
              </a:rPr>
              <a:t>:</a:t>
            </a:r>
          </a:p>
          <a:p>
            <a:pPr marL="0" indent="0" algn="l">
              <a:buNone/>
            </a:pPr>
            <a:r>
              <a:rPr lang="es-MX" sz="2000" b="0" i="0" dirty="0">
                <a:solidFill>
                  <a:schemeClr val="tx1"/>
                </a:solidFill>
                <a:effectLst/>
                <a:latin typeface="Roboto" panose="02000000000000000000" pitchFamily="2" charset="0"/>
              </a:rPr>
              <a:t>contienen el código de nuestra aplicación que va a producir la visualización de las interfaces de usuario, o sea, el código que nos permitirá renderizar los estados de nuestra aplicación en HTML. trabajamos con los datos, sin embargo, no se realiza un acceso directo a éstos. Las vistas requerirán los datos a los modelos y ellas se generará la salida, tal como nuestra aplicación requiera</a:t>
            </a:r>
            <a:r>
              <a:rPr lang="es-MX" b="0" i="0" dirty="0">
                <a:solidFill>
                  <a:schemeClr val="tx1"/>
                </a:solidFill>
                <a:effectLst/>
                <a:latin typeface="Roboto" panose="02000000000000000000" pitchFamily="2" charset="0"/>
              </a:rPr>
              <a:t>.</a:t>
            </a:r>
          </a:p>
          <a:p>
            <a:pPr marL="0" indent="0">
              <a:buNone/>
            </a:pPr>
            <a:r>
              <a:rPr lang="es-MX" b="0" i="0" dirty="0">
                <a:solidFill>
                  <a:schemeClr val="tx1"/>
                </a:solidFill>
                <a:effectLst/>
                <a:latin typeface="Roboto" panose="02000000000000000000" pitchFamily="2" charset="0"/>
              </a:rPr>
              <a:t>Controladores</a:t>
            </a:r>
            <a:r>
              <a:rPr lang="es-MX" sz="2000" b="0" i="0" dirty="0">
                <a:solidFill>
                  <a:schemeClr val="tx1"/>
                </a:solidFill>
                <a:effectLst/>
                <a:latin typeface="Roboto" panose="02000000000000000000" pitchFamily="2" charset="0"/>
              </a:rPr>
              <a:t>:</a:t>
            </a:r>
          </a:p>
          <a:p>
            <a:pPr marL="0" indent="0">
              <a:buNone/>
            </a:pPr>
            <a:r>
              <a:rPr lang="es-MX" sz="2000" b="0" i="0" dirty="0">
                <a:solidFill>
                  <a:schemeClr val="tx1"/>
                </a:solidFill>
                <a:effectLst/>
                <a:latin typeface="Roboto" panose="02000000000000000000" pitchFamily="2" charset="0"/>
              </a:rPr>
              <a:t>Contiene el código necesario para responder a las acciones que se solicitan en la aplicación, como visualizar un elemento, realizar una compra, una búsqueda de información, etc.</a:t>
            </a:r>
          </a:p>
          <a:p>
            <a:pPr marL="0" indent="0">
              <a:buNone/>
            </a:pPr>
            <a:r>
              <a:rPr lang="es-MX" sz="2000" i="0" dirty="0">
                <a:solidFill>
                  <a:schemeClr val="tx1"/>
                </a:solidFill>
                <a:effectLst/>
                <a:latin typeface="Roboto" panose="02000000000000000000" pitchFamily="2" charset="0"/>
              </a:rPr>
              <a:t>es una capa que sirve de enlace entre las vistas y los modelos, respondiendo a los mecanismos que puedan requerirse para implementar las necesidades de nuestra aplicación. Sin embargo, su responsabilidad no es manipular directamente datos, ni mostrar ningún tipo de salida, sino servir de enlace entre los modelos y las vistas para implementar las diversas necesidades del desarrollo.</a:t>
            </a:r>
            <a:br>
              <a:rPr lang="es-MX" dirty="0"/>
            </a:br>
            <a:endParaRPr lang="es-MX" dirty="0"/>
          </a:p>
        </p:txBody>
      </p:sp>
    </p:spTree>
    <p:extLst>
      <p:ext uri="{BB962C8B-B14F-4D97-AF65-F5344CB8AC3E}">
        <p14:creationId xmlns:p14="http://schemas.microsoft.com/office/powerpoint/2010/main" val="36097921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10C51B6-4120-496E-B048-97B1312E5462}"/>
              </a:ext>
            </a:extLst>
          </p:cNvPr>
          <p:cNvSpPr>
            <a:spLocks noGrp="1"/>
          </p:cNvSpPr>
          <p:nvPr>
            <p:ph idx="1"/>
          </p:nvPr>
        </p:nvSpPr>
        <p:spPr>
          <a:xfrm>
            <a:off x="1064302" y="614597"/>
            <a:ext cx="10289498" cy="5562366"/>
          </a:xfrm>
        </p:spPr>
        <p:txBody>
          <a:bodyPr>
            <a:normAutofit/>
          </a:bodyPr>
          <a:lstStyle/>
          <a:p>
            <a:pPr algn="l"/>
            <a:r>
              <a:rPr lang="es-MX" b="0" i="0" dirty="0">
                <a:solidFill>
                  <a:srgbClr val="F0F3F6"/>
                </a:solidFill>
                <a:effectLst/>
                <a:latin typeface="-apple-system"/>
              </a:rPr>
              <a:t>MVC se refiere a la separación de la interfaz de usuario (Vista) de la parte de datos y de negocio (Modelo), la cual está intermediada por un controlador (</a:t>
            </a:r>
            <a:r>
              <a:rPr lang="es-MX" b="0" i="0" dirty="0" err="1">
                <a:solidFill>
                  <a:srgbClr val="F0F3F6"/>
                </a:solidFill>
                <a:effectLst/>
                <a:latin typeface="-apple-system"/>
              </a:rPr>
              <a:t>Controller</a:t>
            </a:r>
            <a:r>
              <a:rPr lang="es-MX" b="0" i="0" dirty="0">
                <a:solidFill>
                  <a:srgbClr val="F0F3F6"/>
                </a:solidFill>
                <a:effectLst/>
                <a:latin typeface="-apple-system"/>
              </a:rPr>
              <a:t>); el controlador realiza las validaciones, sanitizaciones de datos, manejo de errores, entre varias otras cosas que permiten que los datos que se mandan desde la vista, lleguen de forma más ordenada y limpia a su procesamiento en el </a:t>
            </a:r>
            <a:r>
              <a:rPr lang="es-MX" b="0" i="0" dirty="0" err="1">
                <a:solidFill>
                  <a:srgbClr val="F0F3F6"/>
                </a:solidFill>
                <a:effectLst/>
                <a:latin typeface="-apple-system"/>
              </a:rPr>
              <a:t>backend</a:t>
            </a:r>
            <a:r>
              <a:rPr lang="es-MX" b="0" i="0" dirty="0">
                <a:solidFill>
                  <a:srgbClr val="F0F3F6"/>
                </a:solidFill>
                <a:effectLst/>
                <a:latin typeface="-apple-system"/>
              </a:rPr>
              <a:t> que es donde se encuentra el modelo.</a:t>
            </a:r>
          </a:p>
          <a:p>
            <a:pPr algn="l"/>
            <a:r>
              <a:rPr lang="es-MX" b="0" i="0" dirty="0">
                <a:solidFill>
                  <a:srgbClr val="F0F3F6"/>
                </a:solidFill>
                <a:effectLst/>
                <a:latin typeface="-apple-system"/>
              </a:rPr>
              <a:t>Así como este patrón de diseño arquitectónico existen algunos otros como </a:t>
            </a:r>
            <a:r>
              <a:rPr lang="es-MX" b="1" i="0" dirty="0">
                <a:solidFill>
                  <a:srgbClr val="F0F3F6"/>
                </a:solidFill>
                <a:effectLst/>
                <a:latin typeface="-apple-system"/>
              </a:rPr>
              <a:t>MVVM(</a:t>
            </a:r>
            <a:r>
              <a:rPr lang="es-MX" b="1" i="0" dirty="0" err="1">
                <a:solidFill>
                  <a:srgbClr val="F0F3F6"/>
                </a:solidFill>
                <a:effectLst/>
                <a:latin typeface="-apple-system"/>
              </a:rPr>
              <a:t>Model</a:t>
            </a:r>
            <a:r>
              <a:rPr lang="es-MX" b="1" i="0" dirty="0">
                <a:solidFill>
                  <a:srgbClr val="F0F3F6"/>
                </a:solidFill>
                <a:effectLst/>
                <a:latin typeface="-apple-system"/>
              </a:rPr>
              <a:t> View </a:t>
            </a:r>
            <a:r>
              <a:rPr lang="es-MX" b="1" i="0" dirty="0" err="1">
                <a:solidFill>
                  <a:srgbClr val="F0F3F6"/>
                </a:solidFill>
                <a:effectLst/>
                <a:latin typeface="-apple-system"/>
              </a:rPr>
              <a:t>View</a:t>
            </a:r>
            <a:r>
              <a:rPr lang="es-MX" b="1" i="0" dirty="0">
                <a:solidFill>
                  <a:srgbClr val="F0F3F6"/>
                </a:solidFill>
                <a:effectLst/>
                <a:latin typeface="-apple-system"/>
              </a:rPr>
              <a:t> </a:t>
            </a:r>
            <a:r>
              <a:rPr lang="es-MX" b="1" i="0" dirty="0" err="1">
                <a:solidFill>
                  <a:srgbClr val="F0F3F6"/>
                </a:solidFill>
                <a:effectLst/>
                <a:latin typeface="-apple-system"/>
              </a:rPr>
              <a:t>Model</a:t>
            </a:r>
            <a:r>
              <a:rPr lang="es-MX" b="1" i="0" dirty="0">
                <a:solidFill>
                  <a:srgbClr val="F0F3F6"/>
                </a:solidFill>
                <a:effectLst/>
                <a:latin typeface="-apple-system"/>
              </a:rPr>
              <a:t>), MVP (</a:t>
            </a:r>
            <a:r>
              <a:rPr lang="es-MX" b="1" i="0" dirty="0" err="1">
                <a:solidFill>
                  <a:srgbClr val="F0F3F6"/>
                </a:solidFill>
                <a:effectLst/>
                <a:latin typeface="-apple-system"/>
              </a:rPr>
              <a:t>Model</a:t>
            </a:r>
            <a:r>
              <a:rPr lang="es-MX" b="1" i="0" dirty="0">
                <a:solidFill>
                  <a:srgbClr val="F0F3F6"/>
                </a:solidFill>
                <a:effectLst/>
                <a:latin typeface="-apple-system"/>
              </a:rPr>
              <a:t> View </a:t>
            </a:r>
            <a:r>
              <a:rPr lang="es-MX" b="1" i="0" dirty="0" err="1">
                <a:solidFill>
                  <a:srgbClr val="F0F3F6"/>
                </a:solidFill>
                <a:effectLst/>
                <a:latin typeface="-apple-system"/>
              </a:rPr>
              <a:t>Presenter</a:t>
            </a:r>
            <a:r>
              <a:rPr lang="es-MX" b="1" i="0" dirty="0">
                <a:solidFill>
                  <a:srgbClr val="F0F3F6"/>
                </a:solidFill>
                <a:effectLst/>
                <a:latin typeface="-apple-system"/>
              </a:rPr>
              <a:t>), RMR (</a:t>
            </a:r>
            <a:r>
              <a:rPr lang="es-MX" b="1" i="0" dirty="0" err="1">
                <a:solidFill>
                  <a:srgbClr val="F0F3F6"/>
                </a:solidFill>
                <a:effectLst/>
                <a:latin typeface="-apple-system"/>
              </a:rPr>
              <a:t>Resource</a:t>
            </a:r>
            <a:r>
              <a:rPr lang="es-MX" b="1" i="0" dirty="0">
                <a:solidFill>
                  <a:srgbClr val="F0F3F6"/>
                </a:solidFill>
                <a:effectLst/>
                <a:latin typeface="-apple-system"/>
              </a:rPr>
              <a:t> </a:t>
            </a:r>
            <a:r>
              <a:rPr lang="es-MX" b="1" i="0" dirty="0" err="1">
                <a:solidFill>
                  <a:srgbClr val="F0F3F6"/>
                </a:solidFill>
                <a:effectLst/>
                <a:latin typeface="-apple-system"/>
              </a:rPr>
              <a:t>Method</a:t>
            </a:r>
            <a:r>
              <a:rPr lang="es-MX" b="1" i="0" dirty="0">
                <a:solidFill>
                  <a:srgbClr val="F0F3F6"/>
                </a:solidFill>
                <a:effectLst/>
                <a:latin typeface="-apple-system"/>
              </a:rPr>
              <a:t> </a:t>
            </a:r>
            <a:r>
              <a:rPr lang="es-MX" b="1" i="0" dirty="0" err="1">
                <a:solidFill>
                  <a:srgbClr val="F0F3F6"/>
                </a:solidFill>
                <a:effectLst/>
                <a:latin typeface="-apple-system"/>
              </a:rPr>
              <a:t>Representation</a:t>
            </a:r>
            <a:r>
              <a:rPr lang="es-MX" b="1" i="0" dirty="0">
                <a:solidFill>
                  <a:srgbClr val="F0F3F6"/>
                </a:solidFill>
                <a:effectLst/>
                <a:latin typeface="-apple-system"/>
              </a:rPr>
              <a:t>)</a:t>
            </a:r>
            <a:r>
              <a:rPr lang="es-MX" b="0" i="0" dirty="0">
                <a:solidFill>
                  <a:srgbClr val="F0F3F6"/>
                </a:solidFill>
                <a:effectLst/>
                <a:latin typeface="-apple-system"/>
              </a:rPr>
              <a:t> y se recomienda que utilices el que sea mejor para tu aplicación.</a:t>
            </a:r>
          </a:p>
          <a:p>
            <a:endParaRPr lang="es-MX" dirty="0"/>
          </a:p>
        </p:txBody>
      </p:sp>
    </p:spTree>
    <p:extLst>
      <p:ext uri="{BB962C8B-B14F-4D97-AF65-F5344CB8AC3E}">
        <p14:creationId xmlns:p14="http://schemas.microsoft.com/office/powerpoint/2010/main" val="46140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A14126-DCF4-42A4-B386-713D9D82673A}"/>
              </a:ext>
            </a:extLst>
          </p:cNvPr>
          <p:cNvSpPr>
            <a:spLocks noGrp="1"/>
          </p:cNvSpPr>
          <p:nvPr>
            <p:ph type="title"/>
          </p:nvPr>
        </p:nvSpPr>
        <p:spPr/>
        <p:txBody>
          <a:bodyPr>
            <a:normAutofit fontScale="90000"/>
          </a:bodyPr>
          <a:lstStyle/>
          <a:p>
            <a:r>
              <a:rPr lang="en-US" b="1" i="0" dirty="0">
                <a:solidFill>
                  <a:srgbClr val="F0F3F6"/>
                </a:solidFill>
                <a:effectLst/>
                <a:latin typeface="-apple-system"/>
              </a:rPr>
              <a:t>SDLC (Software Development Life Cycle)</a:t>
            </a:r>
            <a:br>
              <a:rPr lang="en-US" b="1" i="0" dirty="0">
                <a:solidFill>
                  <a:srgbClr val="F0F3F6"/>
                </a:solidFill>
                <a:effectLst/>
                <a:latin typeface="-apple-system"/>
              </a:rPr>
            </a:br>
            <a:endParaRPr lang="es-MX" dirty="0"/>
          </a:p>
        </p:txBody>
      </p:sp>
      <p:sp>
        <p:nvSpPr>
          <p:cNvPr id="3" name="Marcador de contenido 2">
            <a:extLst>
              <a:ext uri="{FF2B5EF4-FFF2-40B4-BE49-F238E27FC236}">
                <a16:creationId xmlns:a16="http://schemas.microsoft.com/office/drawing/2014/main" id="{8CDDFBD6-9665-494F-9E2A-45DE409CD2DA}"/>
              </a:ext>
            </a:extLst>
          </p:cNvPr>
          <p:cNvSpPr>
            <a:spLocks noGrp="1"/>
          </p:cNvSpPr>
          <p:nvPr>
            <p:ph idx="1"/>
          </p:nvPr>
        </p:nvSpPr>
        <p:spPr>
          <a:xfrm>
            <a:off x="561506" y="1558977"/>
            <a:ext cx="11068987" cy="4617986"/>
          </a:xfrm>
        </p:spPr>
        <p:txBody>
          <a:bodyPr>
            <a:normAutofit/>
          </a:bodyPr>
          <a:lstStyle/>
          <a:p>
            <a:pPr marL="0" indent="0" algn="just">
              <a:buNone/>
            </a:pPr>
            <a:r>
              <a:rPr lang="es-MX" dirty="0">
                <a:solidFill>
                  <a:schemeClr val="tx1"/>
                </a:solidFill>
                <a:latin typeface="-apple-system"/>
              </a:rPr>
              <a:t>E</a:t>
            </a:r>
            <a:r>
              <a:rPr lang="es-MX" b="0" i="0" dirty="0">
                <a:solidFill>
                  <a:schemeClr val="tx1"/>
                </a:solidFill>
                <a:effectLst/>
                <a:latin typeface="-apple-system"/>
              </a:rPr>
              <a:t>s la estructura que contiene los procesos, actividades y tareas relacionadas con el desarrollo y mantenimiento de un producto de software, abarcando la vida completa del sistema, desde la definición de los requisitos hasta la finalización de su uso.</a:t>
            </a:r>
          </a:p>
          <a:p>
            <a:pPr algn="l" fontAlgn="base"/>
            <a:r>
              <a:rPr lang="es-MX" b="0" i="0" dirty="0">
                <a:solidFill>
                  <a:schemeClr val="tx1"/>
                </a:solidFill>
                <a:effectLst/>
                <a:latin typeface="-apple-system"/>
              </a:rPr>
              <a:t>Se trata de evitar los costes de rectificar errores de implementación mediante un método que permita a los programadores adelantarse para mejorar sus resultados finales.</a:t>
            </a:r>
          </a:p>
          <a:p>
            <a:pPr algn="l" fontAlgn="base"/>
            <a:r>
              <a:rPr lang="es-MX" b="0" i="0" dirty="0">
                <a:solidFill>
                  <a:schemeClr val="tx1"/>
                </a:solidFill>
                <a:effectLst/>
                <a:latin typeface="-apple-system"/>
              </a:rPr>
              <a:t>Este sistema de desarrollo (o ciclo de vida del proceso de software), necesita de varios pasos imprescindibles para garantizar que los programas ofrezcan una buena experiencia al usuario, seguridad, eficiencia, estabilidad y fiabilidad de uso.</a:t>
            </a:r>
          </a:p>
          <a:p>
            <a:pPr marL="0" indent="0" algn="just">
              <a:buNone/>
            </a:pPr>
            <a:endParaRPr lang="es-MX" dirty="0">
              <a:solidFill>
                <a:schemeClr val="tx1"/>
              </a:solidFill>
            </a:endParaRPr>
          </a:p>
        </p:txBody>
      </p:sp>
    </p:spTree>
    <p:extLst>
      <p:ext uri="{BB962C8B-B14F-4D97-AF65-F5344CB8AC3E}">
        <p14:creationId xmlns:p14="http://schemas.microsoft.com/office/powerpoint/2010/main" val="378770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050" name="Picture 2" descr="SDLC">
            <a:extLst>
              <a:ext uri="{FF2B5EF4-FFF2-40B4-BE49-F238E27FC236}">
                <a16:creationId xmlns:a16="http://schemas.microsoft.com/office/drawing/2014/main" id="{C9B2DC9A-643D-4A5E-AB52-8CCF66ED9C1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688390" y="387219"/>
            <a:ext cx="10815220" cy="6083562"/>
          </a:xfrm>
          <a:prstGeom prst="rect">
            <a:avLst/>
          </a:prstGeom>
          <a:noFill/>
          <a:ln w="190500" cap="flat" cmpd="thinThick">
            <a:solidFill>
              <a:srgbClr val="FFFFFF"/>
            </a:solidFill>
            <a:prstDash val="solid"/>
            <a:rou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164494"/>
      </p:ext>
    </p:extLst>
  </p:cSld>
  <p:clrMapOvr>
    <a:masterClrMapping/>
  </p:clrMapOvr>
</p:sld>
</file>

<file path=ppt/theme/theme1.xml><?xml version="1.0" encoding="utf-8"?>
<a:theme xmlns:a="http://schemas.openxmlformats.org/drawingml/2006/main" name="Profundidad">
  <a:themeElements>
    <a:clrScheme name="Profundidad">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undidad">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undidad">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Profundidad</Template>
  <TotalTime>3399</TotalTime>
  <Words>4684</Words>
  <Application>Microsoft Office PowerPoint</Application>
  <PresentationFormat>Panorámica</PresentationFormat>
  <Paragraphs>209</Paragraphs>
  <Slides>48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-apple-system</vt:lpstr>
      <vt:lpstr>Arial</vt:lpstr>
      <vt:lpstr>Corbel</vt:lpstr>
      <vt:lpstr>Raleway</vt:lpstr>
      <vt:lpstr>Roboto</vt:lpstr>
      <vt:lpstr>Profundidad</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SDLC (Software Development Life Cycle) </vt:lpstr>
      <vt:lpstr>Presentación de PowerPoint</vt:lpstr>
      <vt:lpstr>Presentación de PowerPoint</vt:lpstr>
      <vt:lpstr>Presentación de PowerPoint</vt:lpstr>
      <vt:lpstr>Presentación de PowerPoint</vt:lpstr>
      <vt:lpstr>¿Qué tecnologías se usan en FrontEnd?</vt:lpstr>
      <vt:lpstr>Presentación de PowerPoint</vt:lpstr>
      <vt:lpstr>Presentación de PowerPoint</vt:lpstr>
      <vt:lpstr>Presentación de PowerPoint</vt:lpstr>
      <vt:lpstr>Setup de un programador FrontEnd</vt:lpstr>
      <vt:lpstr>Herramienta de diseño</vt:lpstr>
      <vt:lpstr>Presentación de PowerPoint</vt:lpstr>
      <vt:lpstr>Presentación de PowerPoint</vt:lpstr>
      <vt:lpstr>Presentación de PowerPoint</vt:lpstr>
      <vt:lpstr>IDE de programación</vt:lpstr>
      <vt:lpstr>Presentación de PowerPoint</vt:lpstr>
      <vt:lpstr>Navegador web</vt:lpstr>
      <vt:lpstr>Presentación de PowerPoint</vt:lpstr>
      <vt:lpstr>Developer tools</vt:lpstr>
      <vt:lpstr>Presentación de PowerPoint</vt:lpstr>
      <vt:lpstr>Documentación</vt:lpstr>
      <vt:lpstr>Presentación de PowerPoint</vt:lpstr>
      <vt:lpstr>Presentación de PowerPoint</vt:lpstr>
      <vt:lpstr>Estructura Web</vt:lpstr>
      <vt:lpstr>Contenido Jerárquico</vt:lpstr>
      <vt:lpstr>Presentación de PowerPoint</vt:lpstr>
      <vt:lpstr>Presentación de PowerPoint</vt:lpstr>
      <vt:lpstr>Presentación de PowerPoint</vt:lpstr>
      <vt:lpstr>Presentación de PowerPoint</vt:lpstr>
      <vt:lpstr>Otros tipos de estructuras de sitios</vt:lpstr>
      <vt:lpstr>Estructura Código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ITURBE GIL</dc:creator>
  <cp:lastModifiedBy>CARLOS ITURBE GIL</cp:lastModifiedBy>
  <cp:revision>77</cp:revision>
  <dcterms:created xsi:type="dcterms:W3CDTF">2022-02-23T05:13:19Z</dcterms:created>
  <dcterms:modified xsi:type="dcterms:W3CDTF">2022-03-07T22:59:44Z</dcterms:modified>
</cp:coreProperties>
</file>