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57" r:id="rId5"/>
    <p:sldId id="260" r:id="rId6"/>
    <p:sldId id="261"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8CD5CF-620E-4412-AE2E-0422140EC374}" type="datetimeFigureOut">
              <a:rPr lang="es-MX" smtClean="0"/>
              <a:t>07/03/2023</a:t>
            </a:fld>
            <a:endParaRPr lang="es-MX"/>
          </a:p>
        </p:txBody>
      </p:sp>
      <p:sp>
        <p:nvSpPr>
          <p:cNvPr id="5" name="Footer Placeholder 4"/>
          <p:cNvSpPr>
            <a:spLocks noGrp="1"/>
          </p:cNvSpPr>
          <p:nvPr>
            <p:ph type="ftr" sz="quarter" idx="11"/>
          </p:nvPr>
        </p:nvSpPr>
        <p:spPr>
          <a:xfrm>
            <a:off x="1371600" y="4323845"/>
            <a:ext cx="6400800" cy="365125"/>
          </a:xfrm>
        </p:spPr>
        <p:txBody>
          <a:bodyPr/>
          <a:lstStyle/>
          <a:p>
            <a:endParaRPr lang="es-MX"/>
          </a:p>
        </p:txBody>
      </p:sp>
      <p:sp>
        <p:nvSpPr>
          <p:cNvPr id="6" name="Slide Number Placeholder 5"/>
          <p:cNvSpPr>
            <a:spLocks noGrp="1"/>
          </p:cNvSpPr>
          <p:nvPr>
            <p:ph type="sldNum" sz="quarter" idx="12"/>
          </p:nvPr>
        </p:nvSpPr>
        <p:spPr>
          <a:xfrm>
            <a:off x="8077200" y="1430866"/>
            <a:ext cx="2743200" cy="365125"/>
          </a:xfrm>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79236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20152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2208909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a:xfrm>
            <a:off x="685800" y="379941"/>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CE46738-FFC7-46FF-BCC7-FA7E2E025470}" type="slidenum">
              <a:rPr lang="es-MX" smtClean="0"/>
              <a:t>‹Nº›</a:t>
            </a:fld>
            <a:endParaRPr 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059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a:xfrm>
            <a:off x="685800" y="378883"/>
            <a:ext cx="6991492" cy="365125"/>
          </a:xfrm>
        </p:spPr>
        <p:txBody>
          <a:bodyPr/>
          <a:lstStyle/>
          <a:p>
            <a:endParaRPr lang="es-MX"/>
          </a:p>
        </p:txBody>
      </p:sp>
      <p:sp>
        <p:nvSpPr>
          <p:cNvPr id="7" name="Slide Number Placeholder 6"/>
          <p:cNvSpPr>
            <a:spLocks noGrp="1"/>
          </p:cNvSpPr>
          <p:nvPr>
            <p:ph type="sldNum" sz="quarter" idx="12"/>
          </p:nvPr>
        </p:nvSpPr>
        <p:spPr>
          <a:xfrm>
            <a:off x="10862452" y="381000"/>
            <a:ext cx="643748" cy="365125"/>
          </a:xfrm>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421528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18CD5CF-620E-4412-AE2E-0422140EC374}" type="datetimeFigureOut">
              <a:rPr lang="es-MX" smtClean="0"/>
              <a:t>07/03/2023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3277958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18CD5CF-620E-4412-AE2E-0422140EC374}" type="datetimeFigureOut">
              <a:rPr lang="es-MX" smtClean="0"/>
              <a:t>07/03/2023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2064683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8CD5CF-620E-4412-AE2E-0422140EC374}" type="datetimeFigureOut">
              <a:rPr lang="es-MX" smtClean="0"/>
              <a:t>07/03/2023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23590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8CD5CF-620E-4412-AE2E-0422140EC374}" type="datetimeFigureOut">
              <a:rPr lang="es-MX" smtClean="0"/>
              <a:t>07/03/2023</a:t>
            </a:fld>
            <a:endParaRPr lang="es-MX"/>
          </a:p>
        </p:txBody>
      </p:sp>
      <p:sp>
        <p:nvSpPr>
          <p:cNvPr id="5" name="Footer Placeholder 4"/>
          <p:cNvSpPr>
            <a:spLocks noGrp="1"/>
          </p:cNvSpPr>
          <p:nvPr>
            <p:ph type="ftr" sz="quarter" idx="11"/>
          </p:nvPr>
        </p:nvSpPr>
        <p:spPr>
          <a:xfrm>
            <a:off x="685800" y="381000"/>
            <a:ext cx="6991492" cy="36512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01663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18CD5CF-620E-4412-AE2E-0422140EC374}" type="datetimeFigureOut">
              <a:rPr lang="es-MX" smtClean="0"/>
              <a:t>07/03/2023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893721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8CD5CF-620E-4412-AE2E-0422140EC374}" type="datetimeFigureOut">
              <a:rPr lang="es-MX" smtClean="0"/>
              <a:t>07/03/2023</a:t>
            </a:fld>
            <a:endParaRPr lang="es-MX"/>
          </a:p>
        </p:txBody>
      </p:sp>
      <p:sp>
        <p:nvSpPr>
          <p:cNvPr id="5" name="Footer Placeholder 4"/>
          <p:cNvSpPr>
            <a:spLocks noGrp="1"/>
          </p:cNvSpPr>
          <p:nvPr>
            <p:ph type="ftr" sz="quarter" idx="11"/>
          </p:nvPr>
        </p:nvSpPr>
        <p:spPr>
          <a:xfrm>
            <a:off x="685800" y="381001"/>
            <a:ext cx="6991492" cy="364065"/>
          </a:xfrm>
        </p:spPr>
        <p:txBody>
          <a:bodyPr/>
          <a:lstStyle/>
          <a:p>
            <a:endParaRPr lang="es-MX"/>
          </a:p>
        </p:txBody>
      </p:sp>
      <p:sp>
        <p:nvSpPr>
          <p:cNvPr id="6" name="Slide Number Placeholder 5"/>
          <p:cNvSpPr>
            <a:spLocks noGrp="1"/>
          </p:cNvSpPr>
          <p:nvPr>
            <p:ph type="sldNum" sz="quarter" idx="12"/>
          </p:nvPr>
        </p:nvSpPr>
        <p:spPr>
          <a:xfrm>
            <a:off x="10862452" y="381000"/>
            <a:ext cx="643748" cy="365125"/>
          </a:xfrm>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58493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87784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8CD5CF-620E-4412-AE2E-0422140EC374}" type="datetimeFigureOut">
              <a:rPr lang="es-MX" smtClean="0"/>
              <a:t>07/03/2023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40798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18CD5CF-620E-4412-AE2E-0422140EC374}" type="datetimeFigureOut">
              <a:rPr lang="es-MX" smtClean="0"/>
              <a:t>07/03/2023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310511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CD5CF-620E-4412-AE2E-0422140EC374}" type="datetimeFigureOut">
              <a:rPr lang="es-MX" smtClean="0"/>
              <a:t>07/03/2023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71154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255538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8CD5CF-620E-4412-AE2E-0422140EC374}" type="datetimeFigureOut">
              <a:rPr lang="es-MX" smtClean="0"/>
              <a:t>07/03/2023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CE46738-FFC7-46FF-BCC7-FA7E2E025470}" type="slidenum">
              <a:rPr lang="es-MX" smtClean="0"/>
              <a:t>‹Nº›</a:t>
            </a:fld>
            <a:endParaRPr lang="es-MX"/>
          </a:p>
        </p:txBody>
      </p:sp>
    </p:spTree>
    <p:extLst>
      <p:ext uri="{BB962C8B-B14F-4D97-AF65-F5344CB8AC3E}">
        <p14:creationId xmlns:p14="http://schemas.microsoft.com/office/powerpoint/2010/main" val="18557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8CD5CF-620E-4412-AE2E-0422140EC374}" type="datetimeFigureOut">
              <a:rPr lang="es-MX" smtClean="0"/>
              <a:t>07/03/2023</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E46738-FFC7-46FF-BCC7-FA7E2E025470}" type="slidenum">
              <a:rPr lang="es-MX" smtClean="0"/>
              <a:t>‹Nº›</a:t>
            </a:fld>
            <a:endParaRPr lang="es-MX"/>
          </a:p>
        </p:txBody>
      </p:sp>
    </p:spTree>
    <p:extLst>
      <p:ext uri="{BB962C8B-B14F-4D97-AF65-F5344CB8AC3E}">
        <p14:creationId xmlns:p14="http://schemas.microsoft.com/office/powerpoint/2010/main" val="27186293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B908F-B9DB-89F9-7D69-D781E22B96DF}"/>
              </a:ext>
            </a:extLst>
          </p:cNvPr>
          <p:cNvSpPr>
            <a:spLocks noGrp="1"/>
          </p:cNvSpPr>
          <p:nvPr>
            <p:ph type="ctrTitle"/>
          </p:nvPr>
        </p:nvSpPr>
        <p:spPr>
          <a:xfrm>
            <a:off x="2683972" y="1947999"/>
            <a:ext cx="8100569" cy="2074496"/>
          </a:xfrm>
        </p:spPr>
        <p:txBody>
          <a:bodyPr>
            <a:normAutofit/>
          </a:bodyPr>
          <a:lstStyle/>
          <a:p>
            <a:pPr algn="l"/>
            <a:r>
              <a:rPr lang="es-MX" sz="8800" dirty="0"/>
              <a:t>JavaScript</a:t>
            </a:r>
          </a:p>
        </p:txBody>
      </p:sp>
    </p:spTree>
    <p:extLst>
      <p:ext uri="{BB962C8B-B14F-4D97-AF65-F5344CB8AC3E}">
        <p14:creationId xmlns:p14="http://schemas.microsoft.com/office/powerpoint/2010/main" val="77591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F43DA85-E907-BEF4-51F5-FEA615C5AABD}"/>
              </a:ext>
            </a:extLst>
          </p:cNvPr>
          <p:cNvPicPr>
            <a:picLocks noChangeAspect="1"/>
          </p:cNvPicPr>
          <p:nvPr/>
        </p:nvPicPr>
        <p:blipFill>
          <a:blip r:embed="rId2"/>
          <a:stretch>
            <a:fillRect/>
          </a:stretch>
        </p:blipFill>
        <p:spPr>
          <a:xfrm>
            <a:off x="245690" y="1790418"/>
            <a:ext cx="6817586" cy="4057091"/>
          </a:xfrm>
          <a:prstGeom prst="rect">
            <a:avLst/>
          </a:prstGeom>
        </p:spPr>
      </p:pic>
      <p:sp>
        <p:nvSpPr>
          <p:cNvPr id="8" name="CuadroTexto 7">
            <a:extLst>
              <a:ext uri="{FF2B5EF4-FFF2-40B4-BE49-F238E27FC236}">
                <a16:creationId xmlns:a16="http://schemas.microsoft.com/office/drawing/2014/main" id="{981424A2-CA4D-F333-80F2-BAE16A5A4E30}"/>
              </a:ext>
            </a:extLst>
          </p:cNvPr>
          <p:cNvSpPr txBox="1"/>
          <p:nvPr/>
        </p:nvSpPr>
        <p:spPr>
          <a:xfrm>
            <a:off x="8135471" y="753035"/>
            <a:ext cx="3886200" cy="923330"/>
          </a:xfrm>
          <a:prstGeom prst="rect">
            <a:avLst/>
          </a:prstGeom>
          <a:noFill/>
        </p:spPr>
        <p:txBody>
          <a:bodyPr wrap="square" rtlCol="0">
            <a:spAutoFit/>
          </a:bodyPr>
          <a:lstStyle/>
          <a:p>
            <a:r>
              <a:rPr lang="es-MX" b="0" i="0" dirty="0" err="1">
                <a:solidFill>
                  <a:srgbClr val="D1D5DB"/>
                </a:solidFill>
                <a:effectLst/>
                <a:latin typeface="Söhne"/>
              </a:rPr>
              <a:t>Fetch</a:t>
            </a:r>
            <a:r>
              <a:rPr lang="es-MX" b="0" i="0" dirty="0">
                <a:solidFill>
                  <a:srgbClr val="D1D5DB"/>
                </a:solidFill>
                <a:effectLst/>
                <a:latin typeface="Söhne"/>
              </a:rPr>
              <a:t> es una función en JavaScript que se utiliza para hacer solicitudes HTTP asincrónicas a un servidor.</a:t>
            </a:r>
            <a:endParaRPr lang="es-MX" dirty="0"/>
          </a:p>
        </p:txBody>
      </p:sp>
    </p:spTree>
    <p:extLst>
      <p:ext uri="{BB962C8B-B14F-4D97-AF65-F5344CB8AC3E}">
        <p14:creationId xmlns:p14="http://schemas.microsoft.com/office/powerpoint/2010/main" val="25370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FA619-18DD-8A4D-2D8D-5A3443AC305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0D7BDA67-6FE3-FE10-F000-51B344174B00}"/>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87536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86E6E1-9E6D-BDCC-9240-A11660154890}"/>
              </a:ext>
            </a:extLst>
          </p:cNvPr>
          <p:cNvSpPr>
            <a:spLocks noGrp="1"/>
          </p:cNvSpPr>
          <p:nvPr>
            <p:ph idx="1"/>
          </p:nvPr>
        </p:nvSpPr>
        <p:spPr>
          <a:xfrm>
            <a:off x="838200" y="1489097"/>
            <a:ext cx="10515600" cy="5032727"/>
          </a:xfrm>
        </p:spPr>
        <p:txBody>
          <a:bodyPr>
            <a:normAutofit/>
          </a:bodyPr>
          <a:lstStyle/>
          <a:p>
            <a:r>
              <a:rPr lang="es-MX" b="0" dirty="0">
                <a:effectLst/>
                <a:latin typeface="Consolas" panose="020B0609020204030204" pitchFamily="49" charset="0"/>
              </a:rPr>
              <a:t>//  </a:t>
            </a:r>
            <a:r>
              <a:rPr lang="es-MX" b="0" dirty="0" err="1">
                <a:effectLst/>
                <a:latin typeface="Consolas" panose="020B0609020204030204" pitchFamily="49" charset="0"/>
              </a:rPr>
              <a:t>Hoisting</a:t>
            </a:r>
            <a:r>
              <a:rPr lang="es-MX" b="0" dirty="0">
                <a:effectLst/>
                <a:latin typeface="Consolas" panose="020B0609020204030204" pitchFamily="49" charset="0"/>
              </a:rPr>
              <a:t> es la forma en que se ejecutan las instrucciones de </a:t>
            </a:r>
            <a:r>
              <a:rPr lang="es-MX" b="0" dirty="0" err="1">
                <a:effectLst/>
                <a:latin typeface="Consolas" panose="020B0609020204030204" pitchFamily="49" charset="0"/>
              </a:rPr>
              <a:t>codigo</a:t>
            </a:r>
            <a:r>
              <a:rPr lang="es-MX" b="0" dirty="0">
                <a:effectLst/>
                <a:latin typeface="Consolas" panose="020B0609020204030204" pitchFamily="49" charset="0"/>
              </a:rPr>
              <a:t> antes de declarar variables o funciones</a:t>
            </a:r>
          </a:p>
          <a:p>
            <a:br>
              <a:rPr lang="es-MX" b="0" dirty="0">
                <a:solidFill>
                  <a:srgbClr val="CED5E5"/>
                </a:solidFill>
                <a:effectLst/>
                <a:latin typeface="Consolas" panose="020B0609020204030204" pitchFamily="49" charset="0"/>
              </a:rPr>
            </a:br>
            <a:r>
              <a:rPr lang="es-MX" b="0" dirty="0">
                <a:solidFill>
                  <a:srgbClr val="50DA98"/>
                </a:solidFill>
                <a:effectLst/>
                <a:latin typeface="Consolas" panose="020B0609020204030204" pitchFamily="49" charset="0"/>
              </a:rPr>
              <a:t>console</a:t>
            </a:r>
            <a:r>
              <a:rPr lang="es-MX" b="0" dirty="0">
                <a:solidFill>
                  <a:srgbClr val="61AFEF"/>
                </a:solidFill>
                <a:effectLst/>
                <a:latin typeface="Consolas" panose="020B0609020204030204" pitchFamily="49" charset="0"/>
              </a:rPr>
              <a:t>.</a:t>
            </a:r>
            <a:r>
              <a:rPr lang="es-MX" b="1" dirty="0">
                <a:solidFill>
                  <a:srgbClr val="50DA98"/>
                </a:solidFill>
                <a:effectLst/>
                <a:latin typeface="Consolas" panose="020B0609020204030204" pitchFamily="49" charset="0"/>
              </a:rPr>
              <a:t>log</a:t>
            </a:r>
            <a:r>
              <a:rPr lang="es-MX" b="0" dirty="0">
                <a:solidFill>
                  <a:srgbClr val="CED5E5"/>
                </a:solidFill>
                <a:effectLst/>
                <a:latin typeface="Consolas" panose="020B0609020204030204" pitchFamily="49" charset="0"/>
              </a:rPr>
              <a:t>(</a:t>
            </a:r>
            <a:r>
              <a:rPr lang="es-MX" b="0" dirty="0" err="1">
                <a:solidFill>
                  <a:srgbClr val="FB467B"/>
                </a:solidFill>
                <a:effectLst/>
                <a:latin typeface="Consolas" panose="020B0609020204030204" pitchFamily="49" charset="0"/>
              </a:rPr>
              <a:t>greeting</a:t>
            </a:r>
            <a:r>
              <a:rPr lang="es-MX" b="0" dirty="0">
                <a:solidFill>
                  <a:srgbClr val="CED5E5"/>
                </a:solidFill>
                <a:effectLst/>
                <a:latin typeface="Consolas" panose="020B0609020204030204" pitchFamily="49" charset="0"/>
              </a:rPr>
              <a:t>);</a:t>
            </a:r>
          </a:p>
          <a:p>
            <a:r>
              <a:rPr lang="es-MX" b="1" dirty="0" err="1">
                <a:solidFill>
                  <a:srgbClr val="CE21C5"/>
                </a:solidFill>
                <a:effectLst/>
                <a:latin typeface="Consolas" panose="020B0609020204030204" pitchFamily="49" charset="0"/>
              </a:rPr>
              <a:t>var</a:t>
            </a:r>
            <a:r>
              <a:rPr lang="es-MX" b="0" dirty="0">
                <a:solidFill>
                  <a:srgbClr val="CED5E5"/>
                </a:solidFill>
                <a:effectLst/>
                <a:latin typeface="Consolas" panose="020B0609020204030204" pitchFamily="49" charset="0"/>
              </a:rPr>
              <a:t> </a:t>
            </a:r>
            <a:r>
              <a:rPr lang="es-MX" b="0" dirty="0" err="1">
                <a:solidFill>
                  <a:srgbClr val="FB467B"/>
                </a:solidFill>
                <a:effectLst/>
                <a:latin typeface="Consolas" panose="020B0609020204030204" pitchFamily="49" charset="0"/>
              </a:rPr>
              <a:t>greeting</a:t>
            </a:r>
            <a:r>
              <a:rPr lang="es-MX" b="0" dirty="0">
                <a:solidFill>
                  <a:srgbClr val="CED5E5"/>
                </a:solidFill>
                <a:effectLst/>
                <a:latin typeface="Consolas" panose="020B0609020204030204" pitchFamily="49" charset="0"/>
              </a:rPr>
              <a:t> </a:t>
            </a:r>
            <a:r>
              <a:rPr lang="es-MX" b="1" dirty="0">
                <a:solidFill>
                  <a:srgbClr val="56D6D6"/>
                </a:solidFill>
                <a:effectLst/>
                <a:latin typeface="Consolas" panose="020B0609020204030204" pitchFamily="49" charset="0"/>
              </a:rPr>
              <a:t>=</a:t>
            </a:r>
            <a:r>
              <a:rPr lang="es-MX" b="0" dirty="0">
                <a:solidFill>
                  <a:srgbClr val="CED5E5"/>
                </a:solidFill>
                <a:effectLst/>
                <a:latin typeface="Consolas" panose="020B0609020204030204" pitchFamily="49" charset="0"/>
              </a:rPr>
              <a:t> </a:t>
            </a:r>
            <a:r>
              <a:rPr lang="es-MX" b="0" i="1" dirty="0">
                <a:solidFill>
                  <a:srgbClr val="C3E88D"/>
                </a:solidFill>
                <a:effectLst/>
                <a:latin typeface="Consolas" panose="020B0609020204030204" pitchFamily="49" charset="0"/>
              </a:rPr>
              <a:t>'hola'</a:t>
            </a:r>
            <a:r>
              <a:rPr lang="es-MX" b="0" dirty="0">
                <a:solidFill>
                  <a:srgbClr val="CED5E5"/>
                </a:solidFill>
                <a:effectLst/>
                <a:latin typeface="Consolas" panose="020B0609020204030204" pitchFamily="49" charset="0"/>
              </a:rPr>
              <a:t>;</a:t>
            </a:r>
          </a:p>
          <a:p>
            <a:br>
              <a:rPr lang="es-MX" b="0" dirty="0">
                <a:effectLst/>
                <a:latin typeface="Consolas" panose="020B0609020204030204" pitchFamily="49" charset="0"/>
              </a:rPr>
            </a:br>
            <a:r>
              <a:rPr lang="es-MX" b="0" dirty="0">
                <a:effectLst/>
                <a:latin typeface="Consolas" panose="020B0609020204030204" pitchFamily="49" charset="0"/>
              </a:rPr>
              <a:t>//Al igual que </a:t>
            </a:r>
            <a:r>
              <a:rPr lang="es-MX" b="0" dirty="0" err="1">
                <a:solidFill>
                  <a:srgbClr val="00B050"/>
                </a:solidFill>
                <a:effectLst/>
                <a:latin typeface="Consolas" panose="020B0609020204030204" pitchFamily="49" charset="0"/>
              </a:rPr>
              <a:t>var</a:t>
            </a:r>
            <a:r>
              <a:rPr lang="es-MX" b="0" dirty="0">
                <a:effectLst/>
                <a:latin typeface="Consolas" panose="020B0609020204030204" pitchFamily="49" charset="0"/>
              </a:rPr>
              <a:t> , las declaraciones </a:t>
            </a:r>
            <a:r>
              <a:rPr lang="es-MX" b="0" dirty="0" err="1">
                <a:solidFill>
                  <a:schemeClr val="accent6">
                    <a:lumMod val="75000"/>
                  </a:schemeClr>
                </a:solidFill>
                <a:effectLst/>
                <a:latin typeface="Consolas" panose="020B0609020204030204" pitchFamily="49" charset="0"/>
              </a:rPr>
              <a:t>let</a:t>
            </a:r>
            <a:r>
              <a:rPr lang="es-MX" b="0" dirty="0">
                <a:effectLst/>
                <a:latin typeface="Consolas" panose="020B0609020204030204" pitchFamily="49" charset="0"/>
              </a:rPr>
              <a:t> se elevan a la parte superior. A diferencia de </a:t>
            </a:r>
            <a:r>
              <a:rPr lang="es-MX" b="0" dirty="0" err="1">
                <a:solidFill>
                  <a:srgbClr val="00B050"/>
                </a:solidFill>
                <a:effectLst/>
                <a:latin typeface="Consolas" panose="020B0609020204030204" pitchFamily="49" charset="0"/>
              </a:rPr>
              <a:t>var</a:t>
            </a:r>
            <a:r>
              <a:rPr lang="es-MX" b="0" dirty="0">
                <a:effectLst/>
                <a:latin typeface="Consolas" panose="020B0609020204030204" pitchFamily="49" charset="0"/>
              </a:rPr>
              <a:t> que se inicializa como </a:t>
            </a:r>
            <a:r>
              <a:rPr lang="es-MX" b="0" dirty="0" err="1">
                <a:effectLst/>
                <a:latin typeface="Consolas" panose="020B0609020204030204" pitchFamily="49" charset="0"/>
              </a:rPr>
              <a:t>undefined</a:t>
            </a:r>
            <a:r>
              <a:rPr lang="es-MX" b="0" dirty="0">
                <a:effectLst/>
                <a:latin typeface="Consolas" panose="020B0609020204030204" pitchFamily="49" charset="0"/>
              </a:rPr>
              <a:t> , la palabra clave </a:t>
            </a:r>
            <a:r>
              <a:rPr lang="es-MX" b="0" dirty="0" err="1">
                <a:solidFill>
                  <a:schemeClr val="accent6">
                    <a:lumMod val="75000"/>
                  </a:schemeClr>
                </a:solidFill>
                <a:effectLst/>
                <a:latin typeface="Consolas" panose="020B0609020204030204" pitchFamily="49" charset="0"/>
              </a:rPr>
              <a:t>let</a:t>
            </a:r>
            <a:r>
              <a:rPr lang="es-MX" b="0" dirty="0">
                <a:effectLst/>
                <a:latin typeface="Consolas" panose="020B0609020204030204" pitchFamily="49" charset="0"/>
              </a:rPr>
              <a:t> no se inicializa. Sí que si intentas usar una variable </a:t>
            </a:r>
            <a:r>
              <a:rPr lang="es-MX" b="0" dirty="0" err="1">
                <a:solidFill>
                  <a:schemeClr val="accent6">
                    <a:lumMod val="75000"/>
                  </a:schemeClr>
                </a:solidFill>
                <a:effectLst/>
                <a:latin typeface="Consolas" panose="020B0609020204030204" pitchFamily="49" charset="0"/>
              </a:rPr>
              <a:t>let</a:t>
            </a:r>
            <a:r>
              <a:rPr lang="es-MX" b="0" dirty="0">
                <a:effectLst/>
                <a:latin typeface="Consolas" panose="020B0609020204030204" pitchFamily="49" charset="0"/>
              </a:rPr>
              <a:t> antes de declararla, obtendrás un Reference Error Las variables </a:t>
            </a:r>
            <a:r>
              <a:rPr lang="es-MX" b="0" dirty="0" err="1">
                <a:solidFill>
                  <a:srgbClr val="00B050"/>
                </a:solidFill>
                <a:effectLst/>
                <a:latin typeface="Consolas" panose="020B0609020204030204" pitchFamily="49" charset="0"/>
              </a:rPr>
              <a:t>var</a:t>
            </a:r>
            <a:r>
              <a:rPr lang="es-MX" b="0" dirty="0">
                <a:effectLst/>
                <a:latin typeface="Consolas" panose="020B0609020204030204" pitchFamily="49" charset="0"/>
              </a:rPr>
              <a:t> pueden ser modificadas y </a:t>
            </a:r>
            <a:r>
              <a:rPr lang="es-MX" b="0" dirty="0" err="1">
                <a:effectLst/>
                <a:latin typeface="Consolas" panose="020B0609020204030204" pitchFamily="49" charset="0"/>
              </a:rPr>
              <a:t>re-declaradas</a:t>
            </a:r>
            <a:r>
              <a:rPr lang="es-MX" b="0" dirty="0">
                <a:effectLst/>
                <a:latin typeface="Consolas" panose="020B0609020204030204" pitchFamily="49" charset="0"/>
              </a:rPr>
              <a:t> dentro de su ámbito; las variables </a:t>
            </a:r>
            <a:r>
              <a:rPr lang="es-MX" b="0" dirty="0" err="1">
                <a:solidFill>
                  <a:schemeClr val="accent6">
                    <a:lumMod val="75000"/>
                  </a:schemeClr>
                </a:solidFill>
                <a:effectLst/>
                <a:latin typeface="Consolas" panose="020B0609020204030204" pitchFamily="49" charset="0"/>
              </a:rPr>
              <a:t>let</a:t>
            </a:r>
            <a:r>
              <a:rPr lang="es-MX" b="0" dirty="0">
                <a:effectLst/>
                <a:latin typeface="Consolas" panose="020B0609020204030204" pitchFamily="49" charset="0"/>
              </a:rPr>
              <a:t> pueden ser modificadas, pero no </a:t>
            </a:r>
            <a:r>
              <a:rPr lang="es-MX" b="0" dirty="0" err="1">
                <a:effectLst/>
                <a:latin typeface="Consolas" panose="020B0609020204030204" pitchFamily="49" charset="0"/>
              </a:rPr>
              <a:t>re-declaradas</a:t>
            </a:r>
            <a:r>
              <a:rPr lang="es-MX" b="0" dirty="0">
                <a:effectLst/>
                <a:latin typeface="Consolas" panose="020B0609020204030204" pitchFamily="49" charset="0"/>
              </a:rPr>
              <a:t>; las variables </a:t>
            </a:r>
            <a:r>
              <a:rPr lang="es-MX" b="0" dirty="0" err="1">
                <a:solidFill>
                  <a:srgbClr val="FFC000"/>
                </a:solidFill>
                <a:effectLst/>
                <a:latin typeface="Consolas" panose="020B0609020204030204" pitchFamily="49" charset="0"/>
              </a:rPr>
              <a:t>const</a:t>
            </a:r>
            <a:r>
              <a:rPr lang="es-MX" b="0" dirty="0">
                <a:effectLst/>
                <a:latin typeface="Consolas" panose="020B0609020204030204" pitchFamily="49" charset="0"/>
              </a:rPr>
              <a:t> no pueden ser modificadas ni </a:t>
            </a:r>
            <a:r>
              <a:rPr lang="es-MX" b="0" dirty="0" err="1">
                <a:effectLst/>
                <a:latin typeface="Consolas" panose="020B0609020204030204" pitchFamily="49" charset="0"/>
              </a:rPr>
              <a:t>re-declaradas</a:t>
            </a:r>
            <a:r>
              <a:rPr lang="es-MX" b="0" dirty="0">
                <a:effectLst/>
                <a:latin typeface="Consolas" panose="020B0609020204030204" pitchFamily="49" charset="0"/>
              </a:rPr>
              <a:t>.</a:t>
            </a:r>
          </a:p>
          <a:p>
            <a:endParaRPr lang="es-MX" dirty="0"/>
          </a:p>
        </p:txBody>
      </p:sp>
    </p:spTree>
    <p:extLst>
      <p:ext uri="{BB962C8B-B14F-4D97-AF65-F5344CB8AC3E}">
        <p14:creationId xmlns:p14="http://schemas.microsoft.com/office/powerpoint/2010/main" val="178620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79B56D3-6B33-BE4B-7D89-F1E7ACE2F5D5}"/>
              </a:ext>
            </a:extLst>
          </p:cNvPr>
          <p:cNvSpPr>
            <a:spLocks noGrp="1" noChangeArrowheads="1"/>
          </p:cNvSpPr>
          <p:nvPr>
            <p:ph idx="1"/>
          </p:nvPr>
        </p:nvSpPr>
        <p:spPr bwMode="auto">
          <a:xfrm>
            <a:off x="1076499" y="535643"/>
            <a:ext cx="9729779" cy="5786714"/>
          </a:xfrm>
          <a:prstGeom prst="rect">
            <a:avLst/>
          </a:prstGeom>
          <a:solidFill>
            <a:schemeClr val="bg1"/>
          </a:solid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5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a:ln>
                  <a:noFill/>
                </a:ln>
                <a:solidFill>
                  <a:srgbClr val="00B0F0"/>
                </a:solidFill>
                <a:effectLst/>
                <a:latin typeface="Söhne Mono"/>
              </a:rPr>
              <a:t>console.log()</a:t>
            </a:r>
            <a:r>
              <a:rPr kumimoji="0" lang="es-MX" altLang="es-MX" sz="2500" b="0" i="0" u="none" strike="noStrike" cap="none" normalizeH="0" baseline="0" dirty="0">
                <a:ln>
                  <a:noFill/>
                </a:ln>
                <a:solidFill>
                  <a:srgbClr val="00B0F0"/>
                </a:solidFill>
                <a:effectLst/>
                <a:latin typeface="Söhne"/>
              </a:rPr>
              <a:t>: </a:t>
            </a:r>
            <a:r>
              <a:rPr kumimoji="0" lang="es-MX" altLang="es-MX" sz="2500" b="0" i="0" u="none" strike="noStrike" cap="none" normalizeH="0" baseline="0" dirty="0">
                <a:ln>
                  <a:noFill/>
                </a:ln>
                <a:solidFill>
                  <a:schemeClr val="tx1">
                    <a:lumMod val="95000"/>
                    <a:lumOff val="5000"/>
                  </a:schemeClr>
                </a:solidFill>
                <a:effectLst/>
                <a:latin typeface="Söhne"/>
              </a:rPr>
              <a:t>Imprime en la consola el valor de una variable o un</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0" i="0" u="none" strike="noStrike" cap="none" normalizeH="0" baseline="0" dirty="0">
                <a:ln>
                  <a:noFill/>
                </a:ln>
                <a:solidFill>
                  <a:schemeClr val="tx1">
                    <a:lumMod val="95000"/>
                    <a:lumOff val="5000"/>
                  </a:schemeClr>
                </a:solidFill>
                <a:effectLst/>
                <a:latin typeface="Söhne"/>
              </a:rPr>
              <a:t>    mensaje para propósitos de depuración.</a:t>
            </a:r>
          </a:p>
          <a:p>
            <a:pPr marL="0" marR="0" lvl="0" indent="0" algn="l" defTabSz="914400" rtl="0" eaLnBrk="0" fontAlgn="base" latinLnBrk="0" hangingPunct="0">
              <a:lnSpc>
                <a:spcPct val="100000"/>
              </a:lnSpc>
              <a:spcBef>
                <a:spcPct val="0"/>
              </a:spcBef>
              <a:spcAft>
                <a:spcPct val="0"/>
              </a:spcAft>
              <a:buClrTx/>
              <a:buSzTx/>
              <a:buNone/>
              <a:tabLst/>
            </a:pPr>
            <a:endParaRPr kumimoji="0" lang="es-MX" altLang="es-MX" sz="2500" b="0" i="0" u="none" strike="noStrike" cap="none" normalizeH="0" baseline="0" dirty="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B0F0"/>
                </a:solidFill>
                <a:effectLst/>
                <a:latin typeface="Söhne Mono"/>
              </a:rPr>
              <a:t>typeof</a:t>
            </a:r>
            <a:r>
              <a:rPr kumimoji="0" lang="es-MX" altLang="es-MX" sz="2500" b="0" i="0" u="none" strike="noStrike" cap="none" normalizeH="0" baseline="0" dirty="0">
                <a:ln>
                  <a:noFill/>
                </a:ln>
                <a:solidFill>
                  <a:schemeClr val="tx1">
                    <a:lumMod val="95000"/>
                    <a:lumOff val="5000"/>
                  </a:schemeClr>
                </a:solidFill>
                <a:effectLst/>
                <a:latin typeface="Söhne"/>
              </a:rPr>
              <a:t>: Un operador que devuelve el tipo de dato de una variable.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s-MX" altLang="es-MX" sz="2500" b="0" i="0" u="none" strike="noStrike" cap="none" normalizeH="0" baseline="0" dirty="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B0F0"/>
                </a:solidFill>
                <a:effectLst/>
                <a:latin typeface="Söhne Mono"/>
              </a:rPr>
              <a:t>parseInt</a:t>
            </a:r>
            <a:r>
              <a:rPr kumimoji="0" lang="es-MX" altLang="es-MX" sz="2500" b="1" i="0" u="none" strike="noStrike" cap="none" normalizeH="0" baseline="0" dirty="0">
                <a:ln>
                  <a:noFill/>
                </a:ln>
                <a:solidFill>
                  <a:srgbClr val="00B0F0"/>
                </a:solidFill>
                <a:effectLst/>
                <a:latin typeface="Söhne Mono"/>
              </a:rPr>
              <a:t>()</a:t>
            </a:r>
            <a:r>
              <a:rPr kumimoji="0" lang="es-MX" altLang="es-MX" sz="2500" b="0" i="0" u="none" strike="noStrike" cap="none" normalizeH="0" baseline="0" dirty="0">
                <a:ln>
                  <a:noFill/>
                </a:ln>
                <a:solidFill>
                  <a:srgbClr val="00B0F0"/>
                </a:solidFill>
                <a:effectLst/>
                <a:latin typeface="Söhne"/>
              </a:rPr>
              <a:t>: </a:t>
            </a:r>
            <a:r>
              <a:rPr kumimoji="0" lang="es-MX" altLang="es-MX" sz="2500" b="0" i="0" u="none" strike="noStrike" cap="none" normalizeH="0" baseline="0" dirty="0">
                <a:ln>
                  <a:noFill/>
                </a:ln>
                <a:solidFill>
                  <a:schemeClr val="tx1">
                    <a:lumMod val="95000"/>
                    <a:lumOff val="5000"/>
                  </a:schemeClr>
                </a:solidFill>
                <a:effectLst/>
                <a:latin typeface="Söhne"/>
              </a:rPr>
              <a:t>Convierte una cadena de caracteres en un número entero.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s-MX" altLang="es-MX" sz="2500" b="0" i="0" u="none" strike="noStrike" cap="none" normalizeH="0" baseline="0" dirty="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B0F0"/>
                </a:solidFill>
                <a:effectLst/>
                <a:latin typeface="Söhne Mono"/>
              </a:rPr>
              <a:t>parseFloat</a:t>
            </a:r>
            <a:r>
              <a:rPr kumimoji="0" lang="es-MX" altLang="es-MX" sz="2500" b="1" i="0" u="none" strike="noStrike" cap="none" normalizeH="0" baseline="0" dirty="0">
                <a:ln>
                  <a:noFill/>
                </a:ln>
                <a:solidFill>
                  <a:srgbClr val="00B0F0"/>
                </a:solidFill>
                <a:effectLst/>
                <a:latin typeface="Söhne Mono"/>
              </a:rPr>
              <a:t>()</a:t>
            </a:r>
            <a:r>
              <a:rPr kumimoji="0" lang="es-MX" altLang="es-MX" sz="2500" b="0" i="0" u="none" strike="noStrike" cap="none" normalizeH="0" baseline="0" dirty="0">
                <a:ln>
                  <a:noFill/>
                </a:ln>
                <a:solidFill>
                  <a:srgbClr val="00B0F0"/>
                </a:solidFill>
                <a:effectLst/>
                <a:latin typeface="Söhne"/>
              </a:rPr>
              <a:t>: </a:t>
            </a:r>
            <a:r>
              <a:rPr kumimoji="0" lang="es-MX" altLang="es-MX" sz="2500" b="0" i="0" u="none" strike="noStrike" cap="none" normalizeH="0" baseline="0" dirty="0">
                <a:ln>
                  <a:noFill/>
                </a:ln>
                <a:solidFill>
                  <a:schemeClr val="tx1">
                    <a:lumMod val="95000"/>
                    <a:lumOff val="5000"/>
                  </a:schemeClr>
                </a:solidFill>
                <a:effectLst/>
                <a:latin typeface="Söhne"/>
              </a:rPr>
              <a:t>Convierte una cadena de caracteres en un número decimal.</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s-MX" altLang="es-MX" sz="2500" b="0" i="0" u="none" strike="noStrike" cap="none" normalizeH="0" baseline="0" dirty="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B0F0"/>
                </a:solidFill>
                <a:effectLst/>
                <a:latin typeface="Söhne Mono"/>
              </a:rPr>
              <a:t>Math</a:t>
            </a:r>
            <a:r>
              <a:rPr kumimoji="0" lang="es-MX" altLang="es-MX" sz="2500" b="0" i="0" u="none" strike="noStrike" cap="none" normalizeH="0" baseline="0" dirty="0">
                <a:ln>
                  <a:noFill/>
                </a:ln>
                <a:solidFill>
                  <a:schemeClr val="tx1">
                    <a:lumMod val="95000"/>
                    <a:lumOff val="5000"/>
                  </a:schemeClr>
                </a:solidFill>
                <a:effectLst/>
                <a:latin typeface="Söhne"/>
              </a:rPr>
              <a:t>: Un objeto que contiene funciones matemáticas como </a:t>
            </a:r>
          </a:p>
          <a:p>
            <a:pPr marL="0" marR="0" lvl="0" indent="0" algn="l" defTabSz="914400" rtl="0" eaLnBrk="0" fontAlgn="base" latinLnBrk="0" hangingPunct="0">
              <a:lnSpc>
                <a:spcPct val="100000"/>
              </a:lnSpc>
              <a:spcBef>
                <a:spcPct val="0"/>
              </a:spcBef>
              <a:spcAft>
                <a:spcPct val="0"/>
              </a:spcAft>
              <a:buClrTx/>
              <a:buSzTx/>
              <a:buNone/>
              <a:tabLst/>
            </a:pPr>
            <a:endParaRPr kumimoji="0" lang="es-MX" altLang="es-MX" sz="2500" b="0" i="0" u="none" strike="noStrike" cap="none" normalizeH="0" baseline="0" dirty="0">
              <a:ln>
                <a:noFill/>
              </a:ln>
              <a:solidFill>
                <a:schemeClr val="tx1">
                  <a:lumMod val="95000"/>
                  <a:lumOff val="5000"/>
                </a:schemeClr>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a:ln>
                  <a:noFill/>
                </a:ln>
                <a:solidFill>
                  <a:schemeClr val="tx1">
                    <a:lumMod val="95000"/>
                    <a:lumOff val="5000"/>
                  </a:schemeClr>
                </a:solidFill>
                <a:effectLst/>
                <a:latin typeface="Söhne"/>
              </a:rPr>
              <a:t>   </a:t>
            </a:r>
            <a:r>
              <a:rPr kumimoji="0" lang="es-MX" altLang="es-MX" sz="2500" b="1" i="0" u="none" strike="noStrike" cap="none" normalizeH="0" baseline="0" dirty="0" err="1">
                <a:ln>
                  <a:noFill/>
                </a:ln>
                <a:solidFill>
                  <a:srgbClr val="00B0F0"/>
                </a:solidFill>
                <a:effectLst/>
                <a:latin typeface="Söhne Mono"/>
              </a:rPr>
              <a:t>Math.random</a:t>
            </a:r>
            <a:r>
              <a:rPr kumimoji="0" lang="es-MX" altLang="es-MX" sz="2500" b="1" i="0" u="none" strike="noStrike" cap="none" normalizeH="0" baseline="0" dirty="0">
                <a:ln>
                  <a:noFill/>
                </a:ln>
                <a:solidFill>
                  <a:srgbClr val="00B0F0"/>
                </a:solidFill>
                <a:effectLst/>
                <a:latin typeface="Söhne Mono"/>
              </a:rPr>
              <a:t>()</a:t>
            </a:r>
            <a:r>
              <a:rPr kumimoji="0" lang="es-MX" altLang="es-MX" sz="2500" b="0" i="0" u="none" strike="noStrike" cap="none" normalizeH="0" baseline="0" dirty="0">
                <a:ln>
                  <a:noFill/>
                </a:ln>
                <a:solidFill>
                  <a:srgbClr val="00B0F0"/>
                </a:solidFill>
                <a:effectLst/>
                <a:latin typeface="Söhne"/>
              </a:rPr>
              <a:t>, </a:t>
            </a:r>
            <a:r>
              <a:rPr kumimoji="0" lang="es-MX" altLang="es-MX" sz="2500" b="0" i="0" u="none" strike="noStrike" cap="none" normalizeH="0" baseline="0" dirty="0">
                <a:ln>
                  <a:noFill/>
                </a:ln>
                <a:solidFill>
                  <a:schemeClr val="tx1">
                    <a:lumMod val="95000"/>
                    <a:lumOff val="5000"/>
                  </a:schemeClr>
                </a:solidFill>
                <a:effectLst/>
                <a:latin typeface="Söhne"/>
              </a:rPr>
              <a:t>que devuelve un número aleatorio entre 0 y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500" b="0" i="0" u="none" strike="noStrike" cap="none" normalizeH="0" baseline="0" dirty="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59261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F56F0-916A-BD2A-48F8-9352B22BD3AB}"/>
              </a:ext>
            </a:extLst>
          </p:cNvPr>
          <p:cNvSpPr>
            <a:spLocks noGrp="1"/>
          </p:cNvSpPr>
          <p:nvPr>
            <p:ph type="title"/>
          </p:nvPr>
        </p:nvSpPr>
        <p:spPr>
          <a:xfrm>
            <a:off x="943022" y="284443"/>
            <a:ext cx="10515600" cy="1325563"/>
          </a:xfrm>
        </p:spPr>
        <p:txBody>
          <a:bodyPr>
            <a:normAutofit/>
          </a:bodyPr>
          <a:lstStyle/>
          <a:p>
            <a:r>
              <a:rPr lang="es-MX" sz="4000" dirty="0">
                <a:solidFill>
                  <a:schemeClr val="accent5">
                    <a:lumMod val="75000"/>
                  </a:schemeClr>
                </a:solidFill>
              </a:rPr>
              <a:t>Manipulación de arreglos</a:t>
            </a:r>
          </a:p>
        </p:txBody>
      </p:sp>
      <p:sp>
        <p:nvSpPr>
          <p:cNvPr id="6" name="Rectangle 2">
            <a:extLst>
              <a:ext uri="{FF2B5EF4-FFF2-40B4-BE49-F238E27FC236}">
                <a16:creationId xmlns:a16="http://schemas.microsoft.com/office/drawing/2014/main" id="{506B674D-D205-993A-6BFD-9CAAA543E822}"/>
              </a:ext>
            </a:extLst>
          </p:cNvPr>
          <p:cNvSpPr>
            <a:spLocks noGrp="1" noChangeArrowheads="1"/>
          </p:cNvSpPr>
          <p:nvPr>
            <p:ph idx="1"/>
          </p:nvPr>
        </p:nvSpPr>
        <p:spPr bwMode="auto">
          <a:xfrm>
            <a:off x="943022" y="1562355"/>
            <a:ext cx="9555501" cy="4632552"/>
          </a:xfrm>
          <a:prstGeom prst="rect">
            <a:avLst/>
          </a:prstGeom>
          <a:solidFill>
            <a:schemeClr val="bg1"/>
          </a:solidFill>
          <a:ln>
            <a:noFill/>
          </a:ln>
          <a:effec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500" b="0" i="0" u="none" strike="noStrike" cap="none" normalizeH="0" baseline="0" dirty="0">
              <a:ln>
                <a:noFill/>
              </a:ln>
              <a:solidFill>
                <a:schemeClr val="tx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push</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Añade un elemento al final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a:ln>
                  <a:noFill/>
                </a:ln>
                <a:solidFill>
                  <a:srgbClr val="0070C0"/>
                </a:solidFill>
                <a:effectLst/>
                <a:latin typeface="Abadi" panose="020B0604020104020204" pitchFamily="34" charset="0"/>
              </a:rPr>
              <a:t>pop</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Elimina el último elemento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a:ln>
                  <a:noFill/>
                </a:ln>
                <a:solidFill>
                  <a:srgbClr val="0070C0"/>
                </a:solidFill>
                <a:effectLst/>
                <a:latin typeface="Abadi" panose="020B0604020104020204" pitchFamily="34" charset="0"/>
              </a:rPr>
              <a:t>shift</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Elimina el primer elemento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unshift</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Añade un elemento al inicio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splice</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Añade o elimina elementos en cualquier posición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slice</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Retorna una copia de una porción del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concat</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Concatena dos o más arreglos.</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a:ln>
                  <a:noFill/>
                </a:ln>
                <a:solidFill>
                  <a:srgbClr val="0070C0"/>
                </a:solidFill>
                <a:effectLst/>
                <a:latin typeface="Abadi" panose="020B0604020104020204" pitchFamily="34" charset="0"/>
              </a:rPr>
              <a:t>reverse</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Invierte el orden de los elementos en el arreglo.</a:t>
            </a:r>
          </a:p>
          <a:p>
            <a:pPr marL="0" marR="0" lvl="0" indent="0" algn="l" defTabSz="914400" rtl="0" eaLnBrk="0" fontAlgn="base" latinLnBrk="0" hangingPunct="0">
              <a:lnSpc>
                <a:spcPct val="100000"/>
              </a:lnSpc>
              <a:spcBef>
                <a:spcPct val="0"/>
              </a:spcBef>
              <a:spcAft>
                <a:spcPct val="0"/>
              </a:spcAft>
              <a:buClrTx/>
              <a:buSzTx/>
              <a:buNone/>
              <a:tabLst/>
            </a:pPr>
            <a:r>
              <a:rPr kumimoji="0" lang="es-MX" altLang="es-MX" sz="2500" b="1" i="0" u="none" strike="noStrike" cap="none" normalizeH="0" baseline="0" dirty="0" err="1">
                <a:ln>
                  <a:noFill/>
                </a:ln>
                <a:solidFill>
                  <a:srgbClr val="0070C0"/>
                </a:solidFill>
                <a:effectLst/>
                <a:latin typeface="Abadi" panose="020B0604020104020204" pitchFamily="34" charset="0"/>
              </a:rPr>
              <a:t>sort</a:t>
            </a:r>
            <a:r>
              <a:rPr kumimoji="0" lang="es-MX" altLang="es-MX" sz="2500" b="1" i="0" u="none" strike="noStrike" cap="none" normalizeH="0" baseline="0" dirty="0">
                <a:ln>
                  <a:noFill/>
                </a:ln>
                <a:solidFill>
                  <a:schemeClr val="tx1">
                    <a:lumMod val="95000"/>
                    <a:lumOff val="5000"/>
                  </a:schemeClr>
                </a:solidFill>
                <a:effectLst/>
                <a:latin typeface="Abadi" panose="020B0604020104020204" pitchFamily="34" charset="0"/>
              </a:rPr>
              <a:t>( )</a:t>
            </a:r>
            <a:r>
              <a:rPr kumimoji="0" lang="es-MX" altLang="es-MX" sz="2500" b="0" i="0" u="none" strike="noStrike" cap="none" normalizeH="0" baseline="0" dirty="0">
                <a:ln>
                  <a:noFill/>
                </a:ln>
                <a:solidFill>
                  <a:schemeClr val="tx1">
                    <a:lumMod val="95000"/>
                    <a:lumOff val="5000"/>
                  </a:schemeClr>
                </a:solidFill>
                <a:effectLst/>
                <a:latin typeface="Abadi" panose="020B0604020104020204" pitchFamily="34" charset="0"/>
              </a:rPr>
              <a:t>: Ordena los elementos en el arreglo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500" b="0" i="0" u="none" strike="noStrike" cap="none" normalizeH="0" baseline="0" dirty="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84550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6FC7B-67BF-4DFD-BBFC-35EC2FB0379D}"/>
              </a:ext>
            </a:extLst>
          </p:cNvPr>
          <p:cNvSpPr>
            <a:spLocks noGrp="1"/>
          </p:cNvSpPr>
          <p:nvPr>
            <p:ph type="title"/>
          </p:nvPr>
        </p:nvSpPr>
        <p:spPr>
          <a:xfrm>
            <a:off x="2935941" y="132361"/>
            <a:ext cx="8610600" cy="1293028"/>
          </a:xfrm>
        </p:spPr>
        <p:txBody>
          <a:bodyPr/>
          <a:lstStyle/>
          <a:p>
            <a:r>
              <a:rPr lang="es-MX" sz="4400" dirty="0">
                <a:solidFill>
                  <a:schemeClr val="accent5">
                    <a:lumMod val="75000"/>
                  </a:schemeClr>
                </a:solidFill>
              </a:rPr>
              <a:t>Manipulación de string</a:t>
            </a:r>
            <a:endParaRPr lang="es-MX" dirty="0">
              <a:solidFill>
                <a:schemeClr val="accent5">
                  <a:lumMod val="75000"/>
                </a:schemeClr>
              </a:solidFill>
            </a:endParaRPr>
          </a:p>
        </p:txBody>
      </p:sp>
      <p:sp>
        <p:nvSpPr>
          <p:cNvPr id="4" name="Rectangle 1">
            <a:extLst>
              <a:ext uri="{FF2B5EF4-FFF2-40B4-BE49-F238E27FC236}">
                <a16:creationId xmlns:a16="http://schemas.microsoft.com/office/drawing/2014/main" id="{74680A5A-FA30-146F-2DD0-16DC5B50CFBC}"/>
              </a:ext>
            </a:extLst>
          </p:cNvPr>
          <p:cNvSpPr>
            <a:spLocks noGrp="1" noChangeArrowheads="1"/>
          </p:cNvSpPr>
          <p:nvPr>
            <p:ph idx="1"/>
          </p:nvPr>
        </p:nvSpPr>
        <p:spPr bwMode="auto">
          <a:xfrm>
            <a:off x="507098" y="1306325"/>
            <a:ext cx="11177804" cy="5186550"/>
          </a:xfrm>
          <a:prstGeom prst="rect">
            <a:avLst/>
          </a:prstGeom>
          <a:solidFill>
            <a:schemeClr val="bg1"/>
          </a:solidFill>
          <a:ln>
            <a:noFill/>
          </a:ln>
          <a:effectLst/>
        </p:spPr>
        <p:txBody>
          <a:bodyPr vert="horz" wrap="none" lIns="0" tIns="198375" rIns="0" bIns="198375"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s-MX" altLang="es-MX" sz="1800" b="0" i="0" u="none" strike="noStrike" cap="none" normalizeH="0" baseline="0" dirty="0">
              <a:ln>
                <a:noFill/>
              </a:ln>
              <a:solidFill>
                <a:schemeClr val="tx1">
                  <a:lumMod val="95000"/>
                  <a:lumOff val="5000"/>
                </a:schemeClr>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length</a:t>
            </a:r>
            <a:r>
              <a:rPr kumimoji="0" lang="es-MX" altLang="es-MX" sz="2500" b="0" i="0" u="none" strike="noStrike" cap="none" normalizeH="0" baseline="0" dirty="0">
                <a:ln>
                  <a:noFill/>
                </a:ln>
                <a:solidFill>
                  <a:schemeClr val="tx1">
                    <a:lumMod val="95000"/>
                    <a:lumOff val="5000"/>
                  </a:schemeClr>
                </a:solidFill>
                <a:effectLst/>
                <a:latin typeface="Söhne"/>
              </a:rPr>
              <a:t>: Devuelve la longitud de una cadena de caracteres.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toUpperCase</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Convierte una cadena de caracteres a mayúsculas.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toLowerCase</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Convierte una cadena de caracteres a minúsculas.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indexOf</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Devuelve la posición de la primera ocurrencia de una cadena de</a:t>
            </a:r>
          </a:p>
          <a:p>
            <a:pPr marL="0" indent="0" eaLnBrk="0" fontAlgn="base" hangingPunct="0">
              <a:lnSpc>
                <a:spcPct val="100000"/>
              </a:lnSpc>
              <a:spcBef>
                <a:spcPct val="0"/>
              </a:spcBef>
              <a:spcAft>
                <a:spcPct val="0"/>
              </a:spcAft>
              <a:buNone/>
            </a:pPr>
            <a:r>
              <a:rPr kumimoji="0" lang="es-MX" altLang="es-MX" sz="2500" b="0" i="0" u="none" strike="noStrike" cap="none" normalizeH="0" baseline="0" dirty="0">
                <a:ln>
                  <a:noFill/>
                </a:ln>
                <a:solidFill>
                  <a:schemeClr val="tx1">
                    <a:lumMod val="95000"/>
                    <a:lumOff val="5000"/>
                  </a:schemeClr>
                </a:solidFill>
                <a:effectLst/>
                <a:latin typeface="Söhne"/>
              </a:rPr>
              <a:t>    caracteres dentro de otra cadena de caracteres.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lastIndexOf</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Devuelve la posición de la última ocurrencia de una cadena de </a:t>
            </a:r>
          </a:p>
          <a:p>
            <a:pPr marL="0" indent="0" eaLnBrk="0" fontAlgn="base" hangingPunct="0">
              <a:lnSpc>
                <a:spcPct val="100000"/>
              </a:lnSpc>
              <a:spcBef>
                <a:spcPct val="0"/>
              </a:spcBef>
              <a:spcAft>
                <a:spcPct val="0"/>
              </a:spcAft>
              <a:buNone/>
            </a:pPr>
            <a:r>
              <a:rPr lang="es-MX" altLang="es-MX" sz="2500" dirty="0">
                <a:solidFill>
                  <a:schemeClr val="tx1">
                    <a:lumMod val="95000"/>
                    <a:lumOff val="5000"/>
                  </a:schemeClr>
                </a:solidFill>
                <a:latin typeface="Söhne"/>
              </a:rPr>
              <a:t>    </a:t>
            </a:r>
            <a:r>
              <a:rPr kumimoji="0" lang="es-MX" altLang="es-MX" sz="2500" b="0" i="0" u="none" strike="noStrike" cap="none" normalizeH="0" baseline="0" dirty="0">
                <a:ln>
                  <a:noFill/>
                </a:ln>
                <a:solidFill>
                  <a:schemeClr val="tx1">
                    <a:lumMod val="95000"/>
                    <a:lumOff val="5000"/>
                  </a:schemeClr>
                </a:solidFill>
                <a:effectLst/>
                <a:latin typeface="Söhne"/>
              </a:rPr>
              <a:t>caracteres dentro de otra cadena de caracteres.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substring</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Devuelve una </a:t>
            </a:r>
            <a:r>
              <a:rPr kumimoji="0" lang="es-MX" altLang="es-MX" sz="2500" b="0" i="0" u="none" strike="noStrike" cap="none" normalizeH="0" baseline="0" dirty="0" err="1">
                <a:ln>
                  <a:noFill/>
                </a:ln>
                <a:solidFill>
                  <a:schemeClr val="tx1">
                    <a:lumMod val="95000"/>
                    <a:lumOff val="5000"/>
                  </a:schemeClr>
                </a:solidFill>
                <a:effectLst/>
                <a:latin typeface="Söhne"/>
              </a:rPr>
              <a:t>subcadena</a:t>
            </a:r>
            <a:r>
              <a:rPr kumimoji="0" lang="es-MX" altLang="es-MX" sz="2500" b="0" i="0" u="none" strike="noStrike" cap="none" normalizeH="0" baseline="0" dirty="0">
                <a:ln>
                  <a:noFill/>
                </a:ln>
                <a:solidFill>
                  <a:schemeClr val="tx1">
                    <a:lumMod val="95000"/>
                    <a:lumOff val="5000"/>
                  </a:schemeClr>
                </a:solidFill>
                <a:effectLst/>
                <a:latin typeface="Söhne"/>
              </a:rPr>
              <a:t> de una cadena de caracteres.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replace</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Reemplaza una cadena de caracteres por otra cadena de caracteres.</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split</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Divide una cadena de caracteres en un arreglo de </a:t>
            </a:r>
            <a:r>
              <a:rPr kumimoji="0" lang="es-MX" altLang="es-MX" sz="2500" b="0" i="0" u="none" strike="noStrike" cap="none" normalizeH="0" baseline="0" dirty="0" err="1">
                <a:ln>
                  <a:noFill/>
                </a:ln>
                <a:solidFill>
                  <a:schemeClr val="tx1">
                    <a:lumMod val="95000"/>
                    <a:lumOff val="5000"/>
                  </a:schemeClr>
                </a:solidFill>
                <a:effectLst/>
                <a:latin typeface="Söhne"/>
              </a:rPr>
              <a:t>subcadenas</a:t>
            </a:r>
            <a:r>
              <a:rPr kumimoji="0" lang="es-MX" altLang="es-MX" sz="2500" b="0" i="0" u="none" strike="noStrike" cap="none" normalizeH="0" baseline="0" dirty="0">
                <a:ln>
                  <a:noFill/>
                </a:ln>
                <a:solidFill>
                  <a:schemeClr val="tx1">
                    <a:lumMod val="95000"/>
                    <a:lumOff val="5000"/>
                  </a:schemeClr>
                </a:solidFill>
                <a:effectLst/>
                <a:latin typeface="Söhne"/>
              </a:rPr>
              <a:t>.</a:t>
            </a:r>
          </a:p>
          <a:p>
            <a:pPr marL="0" indent="0" eaLnBrk="0" fontAlgn="base" hangingPunct="0">
              <a:lnSpc>
                <a:spcPct val="100000"/>
              </a:lnSpc>
              <a:spcBef>
                <a:spcPct val="0"/>
              </a:spcBef>
              <a:spcAft>
                <a:spcPct val="0"/>
              </a:spcAft>
              <a:buNone/>
            </a:pPr>
            <a:r>
              <a:rPr kumimoji="0" lang="es-MX" altLang="es-MX" sz="2500" b="1" i="0" u="none" strike="noStrike" cap="none" normalizeH="0" baseline="0" dirty="0" err="1">
                <a:ln>
                  <a:noFill/>
                </a:ln>
                <a:solidFill>
                  <a:srgbClr val="00B0F0"/>
                </a:solidFill>
                <a:effectLst/>
                <a:latin typeface="Söhne Mono"/>
              </a:rPr>
              <a:t>trim</a:t>
            </a:r>
            <a:r>
              <a:rPr kumimoji="0" lang="es-MX" altLang="es-MX" sz="2500" b="1" i="0" u="none" strike="noStrike" cap="none" normalizeH="0" baseline="0" dirty="0">
                <a:ln>
                  <a:noFill/>
                </a:ln>
                <a:solidFill>
                  <a:schemeClr val="tx1">
                    <a:lumMod val="95000"/>
                    <a:lumOff val="5000"/>
                  </a:schemeClr>
                </a:solidFill>
                <a:effectLst/>
                <a:latin typeface="Söhne Mono"/>
              </a:rPr>
              <a:t>()</a:t>
            </a:r>
            <a:r>
              <a:rPr kumimoji="0" lang="es-MX" altLang="es-MX" sz="2500" b="0" i="0" u="none" strike="noStrike" cap="none" normalizeH="0" baseline="0" dirty="0">
                <a:ln>
                  <a:noFill/>
                </a:ln>
                <a:solidFill>
                  <a:schemeClr val="tx1">
                    <a:lumMod val="95000"/>
                    <a:lumOff val="5000"/>
                  </a:schemeClr>
                </a:solidFill>
                <a:effectLst/>
                <a:latin typeface="Söhne"/>
              </a:rPr>
              <a:t>: Elimina los espacios en blanco al inicio y al final de una cadena de caracteres.</a:t>
            </a:r>
          </a:p>
          <a:p>
            <a:pPr marL="0" indent="0" eaLnBrk="0" fontAlgn="base" hangingPunct="0">
              <a:lnSpc>
                <a:spcPct val="100000"/>
              </a:lnSpc>
              <a:spcBef>
                <a:spcPct val="0"/>
              </a:spcBef>
              <a:spcAft>
                <a:spcPct val="0"/>
              </a:spcAft>
              <a:buNone/>
            </a:pPr>
            <a:endParaRPr kumimoji="0" lang="es-MX" altLang="es-MX" sz="1800" b="0" i="0" u="none" strike="noStrike" cap="none" normalizeH="0" baseline="0" dirty="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428441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9DE818-7755-8AC0-E684-F32B38AC888A}"/>
              </a:ext>
            </a:extLst>
          </p:cNvPr>
          <p:cNvSpPr>
            <a:spLocks noGrp="1"/>
          </p:cNvSpPr>
          <p:nvPr>
            <p:ph idx="1"/>
          </p:nvPr>
        </p:nvSpPr>
        <p:spPr>
          <a:xfrm>
            <a:off x="685800" y="675043"/>
            <a:ext cx="10820400" cy="4024125"/>
          </a:xfrm>
        </p:spPr>
        <p:txBody>
          <a:bodyPr>
            <a:normAutofit/>
          </a:bodyPr>
          <a:lstStyle/>
          <a:p>
            <a:r>
              <a:rPr lang="en-US" dirty="0" err="1"/>
              <a:t>padEnd</a:t>
            </a:r>
            <a:endParaRPr lang="en-US" dirty="0"/>
          </a:p>
          <a:p>
            <a:r>
              <a:rPr lang="en-US" dirty="0" err="1"/>
              <a:t>padStart</a:t>
            </a:r>
            <a:endParaRPr lang="en-US" dirty="0"/>
          </a:p>
          <a:p>
            <a:r>
              <a:rPr lang="en-US" dirty="0" err="1"/>
              <a:t>charAt</a:t>
            </a:r>
            <a:endParaRPr lang="en-US" dirty="0"/>
          </a:p>
          <a:p>
            <a:r>
              <a:rPr lang="es-MX" dirty="0" err="1"/>
              <a:t>Arr.toString</a:t>
            </a:r>
            <a:endParaRPr lang="es-MX" dirty="0"/>
          </a:p>
          <a:p>
            <a:r>
              <a:rPr lang="es-MX" dirty="0" err="1"/>
              <a:t>join</a:t>
            </a:r>
            <a:endParaRPr lang="es-MX" dirty="0"/>
          </a:p>
          <a:p>
            <a:pPr marL="0" indent="0">
              <a:buNone/>
            </a:pPr>
            <a:endParaRPr lang="es-MX" dirty="0"/>
          </a:p>
          <a:p>
            <a:endParaRPr lang="es-MX" dirty="0"/>
          </a:p>
          <a:p>
            <a:pPr marL="0" indent="0">
              <a:buNone/>
            </a:pPr>
            <a:endParaRPr lang="es-MX" dirty="0"/>
          </a:p>
        </p:txBody>
      </p:sp>
    </p:spTree>
    <p:extLst>
      <p:ext uri="{BB962C8B-B14F-4D97-AF65-F5344CB8AC3E}">
        <p14:creationId xmlns:p14="http://schemas.microsoft.com/office/powerpoint/2010/main" val="3852075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79DE818-7755-8AC0-E684-F32B38AC888A}"/>
              </a:ext>
            </a:extLst>
          </p:cNvPr>
          <p:cNvSpPr>
            <a:spLocks noGrp="1"/>
          </p:cNvSpPr>
          <p:nvPr>
            <p:ph idx="1"/>
          </p:nvPr>
        </p:nvSpPr>
        <p:spPr>
          <a:xfrm>
            <a:off x="497541" y="432996"/>
            <a:ext cx="10820400" cy="5282004"/>
          </a:xfrm>
          <a:solidFill>
            <a:schemeClr val="bg1"/>
          </a:solidFill>
        </p:spPr>
        <p:txBody>
          <a:bodyPr>
            <a:normAutofit/>
          </a:bodyPr>
          <a:lstStyle/>
          <a:p>
            <a:endParaRPr lang="es-MX" dirty="0"/>
          </a:p>
          <a:p>
            <a:r>
              <a:rPr lang="es-MX" b="0" dirty="0" err="1">
                <a:solidFill>
                  <a:srgbClr val="50DA98"/>
                </a:solidFill>
                <a:effectLst/>
                <a:latin typeface="Consolas" panose="020B0609020204030204" pitchFamily="49" charset="0"/>
              </a:rPr>
              <a:t>names</a:t>
            </a:r>
            <a:r>
              <a:rPr lang="es-MX" b="0" dirty="0" err="1">
                <a:solidFill>
                  <a:srgbClr val="61AFEF"/>
                </a:solidFill>
                <a:effectLst/>
                <a:latin typeface="Consolas" panose="020B0609020204030204" pitchFamily="49" charset="0"/>
              </a:rPr>
              <a:t>.</a:t>
            </a:r>
            <a:r>
              <a:rPr lang="es-MX" b="1" dirty="0" err="1">
                <a:solidFill>
                  <a:srgbClr val="50DA98"/>
                </a:solidFill>
                <a:effectLst/>
                <a:latin typeface="Consolas" panose="020B0609020204030204" pitchFamily="49" charset="0"/>
              </a:rPr>
              <a:t>forEach</a:t>
            </a:r>
            <a:r>
              <a:rPr lang="es-MX" b="0" dirty="0">
                <a:solidFill>
                  <a:srgbClr val="CED5E5"/>
                </a:solidFill>
                <a:effectLst/>
                <a:latin typeface="Consolas" panose="020B0609020204030204" pitchFamily="49" charset="0"/>
              </a:rPr>
              <a:t>(</a:t>
            </a:r>
            <a:r>
              <a:rPr lang="es-MX" b="1" dirty="0" err="1">
                <a:solidFill>
                  <a:srgbClr val="CE21C5"/>
                </a:solidFill>
                <a:effectLst/>
                <a:latin typeface="Consolas" panose="020B0609020204030204" pitchFamily="49" charset="0"/>
              </a:rPr>
              <a:t>function</a:t>
            </a:r>
            <a:r>
              <a:rPr lang="es-MX" b="0" dirty="0">
                <a:solidFill>
                  <a:srgbClr val="CED5E5"/>
                </a:solidFill>
                <a:effectLst/>
                <a:latin typeface="Consolas" panose="020B0609020204030204" pitchFamily="49" charset="0"/>
              </a:rPr>
              <a:t> (</a:t>
            </a:r>
            <a:r>
              <a:rPr lang="es-MX" b="0" i="1" dirty="0">
                <a:solidFill>
                  <a:srgbClr val="FFCC00"/>
                </a:solidFill>
                <a:effectLst/>
                <a:latin typeface="Consolas" panose="020B0609020204030204" pitchFamily="49" charset="0"/>
              </a:rPr>
              <a:t>elemento</a:t>
            </a:r>
            <a:r>
              <a:rPr lang="es-MX" b="0" dirty="0">
                <a:solidFill>
                  <a:srgbClr val="CED5E5"/>
                </a:solidFill>
                <a:effectLst/>
                <a:latin typeface="Consolas" panose="020B0609020204030204" pitchFamily="49" charset="0"/>
              </a:rPr>
              <a:t>, </a:t>
            </a:r>
            <a:r>
              <a:rPr lang="es-MX" b="0" i="1" dirty="0" err="1">
                <a:solidFill>
                  <a:srgbClr val="FFCC00"/>
                </a:solidFill>
                <a:effectLst/>
                <a:latin typeface="Consolas" panose="020B0609020204030204" pitchFamily="49" charset="0"/>
              </a:rPr>
              <a:t>index</a:t>
            </a:r>
            <a:r>
              <a:rPr lang="es-MX" b="0" dirty="0">
                <a:solidFill>
                  <a:srgbClr val="CED5E5"/>
                </a:solidFill>
                <a:effectLst/>
                <a:latin typeface="Consolas" panose="020B0609020204030204" pitchFamily="49" charset="0"/>
              </a:rPr>
              <a:t>, </a:t>
            </a:r>
            <a:r>
              <a:rPr lang="es-MX" b="0" i="1" dirty="0" err="1">
                <a:solidFill>
                  <a:srgbClr val="FFCC00"/>
                </a:solidFill>
                <a:effectLst/>
                <a:latin typeface="Consolas" panose="020B0609020204030204" pitchFamily="49" charset="0"/>
              </a:rPr>
              <a:t>arr</a:t>
            </a:r>
            <a:r>
              <a:rPr lang="es-MX" b="0" dirty="0">
                <a:solidFill>
                  <a:srgbClr val="CED5E5"/>
                </a:solidFill>
                <a:effectLst/>
                <a:latin typeface="Consolas" panose="020B0609020204030204" pitchFamily="49" charset="0"/>
              </a:rPr>
              <a:t>) {</a:t>
            </a:r>
          </a:p>
          <a:p>
            <a:r>
              <a:rPr lang="es-MX" b="0" dirty="0">
                <a:solidFill>
                  <a:srgbClr val="CED5E5"/>
                </a:solidFill>
                <a:effectLst/>
                <a:latin typeface="Consolas" panose="020B0609020204030204" pitchFamily="49" charset="0"/>
              </a:rPr>
              <a:t>    </a:t>
            </a:r>
            <a:r>
              <a:rPr lang="es-MX" b="0" dirty="0">
                <a:solidFill>
                  <a:srgbClr val="50DA98"/>
                </a:solidFill>
                <a:effectLst/>
                <a:latin typeface="Consolas" panose="020B0609020204030204" pitchFamily="49" charset="0"/>
              </a:rPr>
              <a:t>console</a:t>
            </a:r>
            <a:r>
              <a:rPr lang="es-MX" b="0" dirty="0">
                <a:solidFill>
                  <a:srgbClr val="61AFEF"/>
                </a:solidFill>
                <a:effectLst/>
                <a:latin typeface="Consolas" panose="020B0609020204030204" pitchFamily="49" charset="0"/>
              </a:rPr>
              <a:t>.</a:t>
            </a:r>
            <a:r>
              <a:rPr lang="es-MX" b="1" dirty="0">
                <a:solidFill>
                  <a:srgbClr val="50DA98"/>
                </a:solidFill>
                <a:effectLst/>
                <a:latin typeface="Consolas" panose="020B0609020204030204" pitchFamily="49" charset="0"/>
              </a:rPr>
              <a:t>log</a:t>
            </a:r>
            <a:r>
              <a:rPr lang="es-MX" b="0" dirty="0">
                <a:solidFill>
                  <a:srgbClr val="CED5E5"/>
                </a:solidFill>
                <a:effectLst/>
                <a:latin typeface="Consolas" panose="020B0609020204030204" pitchFamily="49" charset="0"/>
              </a:rPr>
              <a:t>(</a:t>
            </a:r>
            <a:r>
              <a:rPr lang="es-MX" b="0" dirty="0">
                <a:solidFill>
                  <a:srgbClr val="FB467B"/>
                </a:solidFill>
                <a:effectLst/>
                <a:latin typeface="Consolas" panose="020B0609020204030204" pitchFamily="49" charset="0"/>
              </a:rPr>
              <a:t>elemento</a:t>
            </a:r>
            <a:r>
              <a:rPr lang="es-MX" b="0" dirty="0">
                <a:solidFill>
                  <a:srgbClr val="CED5E5"/>
                </a:solidFill>
                <a:effectLst/>
                <a:latin typeface="Consolas" panose="020B0609020204030204" pitchFamily="49" charset="0"/>
              </a:rPr>
              <a:t>); //Valor </a:t>
            </a:r>
          </a:p>
          <a:p>
            <a:r>
              <a:rPr lang="es-MX" b="0" dirty="0">
                <a:solidFill>
                  <a:srgbClr val="CED5E5"/>
                </a:solidFill>
                <a:effectLst/>
                <a:latin typeface="Consolas" panose="020B0609020204030204" pitchFamily="49" charset="0"/>
              </a:rPr>
              <a:t>    </a:t>
            </a:r>
            <a:r>
              <a:rPr lang="es-MX" b="0" dirty="0">
                <a:solidFill>
                  <a:srgbClr val="50DA98"/>
                </a:solidFill>
                <a:effectLst/>
                <a:latin typeface="Consolas" panose="020B0609020204030204" pitchFamily="49" charset="0"/>
              </a:rPr>
              <a:t>console</a:t>
            </a:r>
            <a:r>
              <a:rPr lang="es-MX" b="0" dirty="0">
                <a:solidFill>
                  <a:srgbClr val="61AFEF"/>
                </a:solidFill>
                <a:effectLst/>
                <a:latin typeface="Consolas" panose="020B0609020204030204" pitchFamily="49" charset="0"/>
              </a:rPr>
              <a:t>.</a:t>
            </a:r>
            <a:r>
              <a:rPr lang="es-MX" b="1" dirty="0">
                <a:solidFill>
                  <a:srgbClr val="50DA98"/>
                </a:solidFill>
                <a:effectLst/>
                <a:latin typeface="Consolas" panose="020B0609020204030204" pitchFamily="49" charset="0"/>
              </a:rPr>
              <a:t>log</a:t>
            </a:r>
            <a:r>
              <a:rPr lang="es-MX" b="0" dirty="0">
                <a:solidFill>
                  <a:srgbClr val="CED5E5"/>
                </a:solidFill>
                <a:effectLst/>
                <a:latin typeface="Consolas" panose="020B0609020204030204" pitchFamily="49" charset="0"/>
              </a:rPr>
              <a:t>(</a:t>
            </a:r>
            <a:r>
              <a:rPr lang="es-MX" b="0" dirty="0" err="1">
                <a:solidFill>
                  <a:srgbClr val="FB467B"/>
                </a:solidFill>
                <a:effectLst/>
                <a:latin typeface="Consolas" panose="020B0609020204030204" pitchFamily="49" charset="0"/>
              </a:rPr>
              <a:t>index</a:t>
            </a:r>
            <a:r>
              <a:rPr lang="es-MX" b="0" dirty="0">
                <a:solidFill>
                  <a:srgbClr val="CED5E5"/>
                </a:solidFill>
                <a:effectLst/>
                <a:latin typeface="Consolas" panose="020B0609020204030204" pitchFamily="49" charset="0"/>
              </a:rPr>
              <a:t>); //Posición del </a:t>
            </a:r>
            <a:r>
              <a:rPr lang="es-MX" b="0" dirty="0" err="1">
                <a:solidFill>
                  <a:srgbClr val="CED5E5"/>
                </a:solidFill>
                <a:effectLst/>
                <a:latin typeface="Consolas" panose="020B0609020204030204" pitchFamily="49" charset="0"/>
              </a:rPr>
              <a:t>indice</a:t>
            </a:r>
            <a:endParaRPr lang="es-MX" b="0" dirty="0">
              <a:solidFill>
                <a:srgbClr val="CED5E5"/>
              </a:solidFill>
              <a:effectLst/>
              <a:latin typeface="Consolas" panose="020B0609020204030204" pitchFamily="49" charset="0"/>
            </a:endParaRPr>
          </a:p>
          <a:p>
            <a:r>
              <a:rPr lang="es-MX" b="0" dirty="0">
                <a:solidFill>
                  <a:srgbClr val="CED5E5"/>
                </a:solidFill>
                <a:effectLst/>
                <a:latin typeface="Consolas" panose="020B0609020204030204" pitchFamily="49" charset="0"/>
              </a:rPr>
              <a:t>    </a:t>
            </a:r>
            <a:r>
              <a:rPr lang="es-MX" b="0" dirty="0">
                <a:solidFill>
                  <a:srgbClr val="50DA98"/>
                </a:solidFill>
                <a:effectLst/>
                <a:latin typeface="Consolas" panose="020B0609020204030204" pitchFamily="49" charset="0"/>
              </a:rPr>
              <a:t>console</a:t>
            </a:r>
            <a:r>
              <a:rPr lang="es-MX" b="0" dirty="0">
                <a:solidFill>
                  <a:srgbClr val="61AFEF"/>
                </a:solidFill>
                <a:effectLst/>
                <a:latin typeface="Consolas" panose="020B0609020204030204" pitchFamily="49" charset="0"/>
              </a:rPr>
              <a:t>.</a:t>
            </a:r>
            <a:r>
              <a:rPr lang="es-MX" b="1" dirty="0">
                <a:solidFill>
                  <a:srgbClr val="50DA98"/>
                </a:solidFill>
                <a:effectLst/>
                <a:latin typeface="Consolas" panose="020B0609020204030204" pitchFamily="49" charset="0"/>
              </a:rPr>
              <a:t>log</a:t>
            </a:r>
            <a:r>
              <a:rPr lang="es-MX" b="0" dirty="0">
                <a:solidFill>
                  <a:srgbClr val="CED5E5"/>
                </a:solidFill>
                <a:effectLst/>
                <a:latin typeface="Consolas" panose="020B0609020204030204" pitchFamily="49" charset="0"/>
              </a:rPr>
              <a:t>(</a:t>
            </a:r>
            <a:r>
              <a:rPr lang="es-MX" b="0" dirty="0" err="1">
                <a:solidFill>
                  <a:srgbClr val="FB467B"/>
                </a:solidFill>
                <a:effectLst/>
                <a:latin typeface="Consolas" panose="020B0609020204030204" pitchFamily="49" charset="0"/>
              </a:rPr>
              <a:t>arr</a:t>
            </a:r>
            <a:r>
              <a:rPr lang="es-MX" b="0" dirty="0">
                <a:solidFill>
                  <a:srgbClr val="CED5E5"/>
                </a:solidFill>
                <a:effectLst/>
                <a:latin typeface="Consolas" panose="020B0609020204030204" pitchFamily="49" charset="0"/>
              </a:rPr>
              <a:t>); //Arreglo completo</a:t>
            </a:r>
          </a:p>
          <a:p>
            <a:r>
              <a:rPr lang="es-MX" b="0" dirty="0">
                <a:solidFill>
                  <a:srgbClr val="CED5E5"/>
                </a:solidFill>
                <a:effectLst/>
                <a:latin typeface="Consolas" panose="020B0609020204030204" pitchFamily="49" charset="0"/>
              </a:rPr>
              <a:t>});</a:t>
            </a:r>
          </a:p>
          <a:p>
            <a:pPr marL="0" indent="0">
              <a:buNone/>
            </a:pPr>
            <a:endParaRPr lang="es-MX" dirty="0"/>
          </a:p>
          <a:p>
            <a:pPr marL="0" indent="0">
              <a:buNone/>
            </a:pPr>
            <a:r>
              <a:rPr lang="es-MX" dirty="0"/>
              <a:t>//Operador Ternario</a:t>
            </a:r>
          </a:p>
          <a:p>
            <a:pPr marL="0" indent="0">
              <a:buNone/>
            </a:pPr>
            <a:r>
              <a:rPr lang="es-MX" b="0" i="0" dirty="0">
                <a:solidFill>
                  <a:srgbClr val="00A67D"/>
                </a:solidFill>
                <a:effectLst/>
                <a:latin typeface="Söhne Mono"/>
              </a:rPr>
              <a:t>condición</a:t>
            </a:r>
            <a:r>
              <a:rPr lang="es-MX" b="0" i="0" dirty="0">
                <a:solidFill>
                  <a:srgbClr val="FFFFFF"/>
                </a:solidFill>
                <a:effectLst/>
                <a:latin typeface="Söhne Mono"/>
              </a:rPr>
              <a:t> </a:t>
            </a:r>
            <a:r>
              <a:rPr lang="es-MX" b="0" i="0" dirty="0">
                <a:solidFill>
                  <a:srgbClr val="00A67D"/>
                </a:solidFill>
                <a:effectLst/>
                <a:latin typeface="Söhne Mono"/>
              </a:rPr>
              <a:t>?</a:t>
            </a:r>
            <a:r>
              <a:rPr lang="es-MX" b="0" i="0" dirty="0">
                <a:solidFill>
                  <a:srgbClr val="FFFFFF"/>
                </a:solidFill>
                <a:effectLst/>
                <a:latin typeface="Söhne Mono"/>
              </a:rPr>
              <a:t> </a:t>
            </a:r>
            <a:r>
              <a:rPr lang="es-MX" b="0" i="0" dirty="0" err="1">
                <a:solidFill>
                  <a:srgbClr val="DF3079"/>
                </a:solidFill>
                <a:effectLst/>
                <a:latin typeface="Söhne Mono"/>
              </a:rPr>
              <a:t>valorSiVerdadero</a:t>
            </a:r>
            <a:r>
              <a:rPr lang="es-MX" b="0" i="0" dirty="0">
                <a:solidFill>
                  <a:srgbClr val="DF3079"/>
                </a:solidFill>
                <a:effectLst/>
                <a:latin typeface="Söhne Mono"/>
              </a:rPr>
              <a:t> :</a:t>
            </a:r>
            <a:r>
              <a:rPr lang="es-MX" b="0" i="0" dirty="0">
                <a:solidFill>
                  <a:srgbClr val="FFFFFF"/>
                </a:solidFill>
                <a:effectLst/>
                <a:latin typeface="Söhne Mono"/>
              </a:rPr>
              <a:t> </a:t>
            </a:r>
            <a:r>
              <a:rPr lang="es-MX" b="0" i="0" dirty="0" err="1">
                <a:solidFill>
                  <a:srgbClr val="00A67D"/>
                </a:solidFill>
                <a:effectLst/>
                <a:latin typeface="Söhne Mono"/>
              </a:rPr>
              <a:t>valorSiFalso</a:t>
            </a:r>
            <a:endParaRPr lang="es-MX" b="0" i="0" dirty="0">
              <a:solidFill>
                <a:srgbClr val="00A67D"/>
              </a:solidFill>
              <a:effectLst/>
              <a:latin typeface="Söhne Mono"/>
            </a:endParaRPr>
          </a:p>
          <a:p>
            <a:pPr marL="0" indent="0">
              <a:buNone/>
            </a:pPr>
            <a:r>
              <a:rPr lang="es-MX" b="1" dirty="0" err="1">
                <a:solidFill>
                  <a:srgbClr val="CE21C5"/>
                </a:solidFill>
                <a:effectLst/>
                <a:latin typeface="Consolas" panose="020B0609020204030204" pitchFamily="49" charset="0"/>
              </a:rPr>
              <a:t>return</a:t>
            </a:r>
            <a:r>
              <a:rPr lang="es-MX" b="0" dirty="0">
                <a:solidFill>
                  <a:srgbClr val="CED5E5"/>
                </a:solidFill>
                <a:effectLst/>
                <a:latin typeface="Consolas" panose="020B0609020204030204" pitchFamily="49" charset="0"/>
              </a:rPr>
              <a:t> </a:t>
            </a:r>
            <a:r>
              <a:rPr lang="es-MX" b="0" dirty="0">
                <a:solidFill>
                  <a:srgbClr val="FB467B"/>
                </a:solidFill>
                <a:effectLst/>
                <a:latin typeface="Consolas" panose="020B0609020204030204" pitchFamily="49" charset="0"/>
              </a:rPr>
              <a:t>p</a:t>
            </a:r>
            <a:r>
              <a:rPr lang="es-MX" b="1" dirty="0">
                <a:solidFill>
                  <a:srgbClr val="56D6D6"/>
                </a:solidFill>
                <a:effectLst/>
                <a:latin typeface="Consolas" panose="020B0609020204030204" pitchFamily="49" charset="0"/>
              </a:rPr>
              <a:t>&gt;</a:t>
            </a:r>
            <a:r>
              <a:rPr lang="es-MX" b="0" dirty="0">
                <a:solidFill>
                  <a:srgbClr val="FB467B"/>
                </a:solidFill>
                <a:effectLst/>
                <a:latin typeface="Consolas" panose="020B0609020204030204" pitchFamily="49" charset="0"/>
              </a:rPr>
              <a:t>n</a:t>
            </a:r>
            <a:r>
              <a:rPr lang="es-MX" b="0" dirty="0">
                <a:solidFill>
                  <a:srgbClr val="CED5E5"/>
                </a:solidFill>
                <a:effectLst/>
                <a:latin typeface="Consolas" panose="020B0609020204030204" pitchFamily="49" charset="0"/>
              </a:rPr>
              <a:t> </a:t>
            </a:r>
            <a:r>
              <a:rPr lang="es-MX" b="1" dirty="0">
                <a:solidFill>
                  <a:srgbClr val="56D6D6"/>
                </a:solidFill>
                <a:effectLst/>
                <a:latin typeface="Consolas" panose="020B0609020204030204" pitchFamily="49" charset="0"/>
              </a:rPr>
              <a:t>?</a:t>
            </a:r>
            <a:r>
              <a:rPr lang="es-MX" b="0" dirty="0">
                <a:solidFill>
                  <a:srgbClr val="CED5E5"/>
                </a:solidFill>
                <a:effectLst/>
                <a:latin typeface="Consolas" panose="020B0609020204030204" pitchFamily="49" charset="0"/>
              </a:rPr>
              <a:t> </a:t>
            </a:r>
            <a:r>
              <a:rPr lang="es-MX" b="0" i="1" dirty="0">
                <a:solidFill>
                  <a:srgbClr val="C3E88D"/>
                </a:solidFill>
                <a:effectLst/>
                <a:latin typeface="Consolas" panose="020B0609020204030204" pitchFamily="49" charset="0"/>
              </a:rPr>
              <a:t>"</a:t>
            </a:r>
            <a:r>
              <a:rPr lang="es-MX" b="0" i="1" dirty="0" err="1">
                <a:solidFill>
                  <a:srgbClr val="C3E88D"/>
                </a:solidFill>
                <a:effectLst/>
                <a:latin typeface="Consolas" panose="020B0609020204030204" pitchFamily="49" charset="0"/>
              </a:rPr>
              <a:t>positivo"</a:t>
            </a:r>
            <a:r>
              <a:rPr lang="es-MX" b="1" dirty="0" err="1">
                <a:solidFill>
                  <a:srgbClr val="56D6D6"/>
                </a:solidFill>
                <a:effectLst/>
                <a:latin typeface="Consolas" panose="020B0609020204030204" pitchFamily="49" charset="0"/>
              </a:rPr>
              <a:t>:</a:t>
            </a:r>
            <a:r>
              <a:rPr lang="es-MX" b="0" i="1" dirty="0" err="1">
                <a:solidFill>
                  <a:srgbClr val="C3E88D"/>
                </a:solidFill>
                <a:effectLst/>
                <a:latin typeface="Consolas" panose="020B0609020204030204" pitchFamily="49" charset="0"/>
              </a:rPr>
              <a:t>"negativo</a:t>
            </a:r>
            <a:r>
              <a:rPr lang="es-MX" b="0" i="1" dirty="0">
                <a:solidFill>
                  <a:srgbClr val="C3E88D"/>
                </a:solidFill>
                <a:effectLst/>
                <a:latin typeface="Consolas" panose="020B0609020204030204" pitchFamily="49" charset="0"/>
              </a:rPr>
              <a:t>"</a:t>
            </a:r>
            <a:endParaRPr lang="es-MX" b="0" dirty="0">
              <a:solidFill>
                <a:srgbClr val="CED5E5"/>
              </a:solidFill>
              <a:effectLst/>
              <a:latin typeface="Consolas" panose="020B0609020204030204" pitchFamily="49" charset="0"/>
            </a:endParaRPr>
          </a:p>
          <a:p>
            <a:pPr marL="0" indent="0">
              <a:buNone/>
            </a:pPr>
            <a:endParaRPr lang="es-MX" dirty="0">
              <a:solidFill>
                <a:srgbClr val="00A67D"/>
              </a:solidFill>
              <a:latin typeface="Söhne Mono"/>
            </a:endParaRPr>
          </a:p>
          <a:p>
            <a:pPr marL="0" indent="0">
              <a:buNone/>
            </a:pPr>
            <a:endParaRPr lang="es-MX" dirty="0"/>
          </a:p>
          <a:p>
            <a:endParaRPr lang="es-MX" dirty="0"/>
          </a:p>
          <a:p>
            <a:pPr marL="0" indent="0">
              <a:buNone/>
            </a:pPr>
            <a:endParaRPr lang="es-MX" dirty="0"/>
          </a:p>
        </p:txBody>
      </p:sp>
    </p:spTree>
    <p:extLst>
      <p:ext uri="{BB962C8B-B14F-4D97-AF65-F5344CB8AC3E}">
        <p14:creationId xmlns:p14="http://schemas.microsoft.com/office/powerpoint/2010/main" val="1231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6DDDA3-F623-F234-3742-9D33E821CDF7}"/>
              </a:ext>
            </a:extLst>
          </p:cNvPr>
          <p:cNvSpPr>
            <a:spLocks noGrp="1"/>
          </p:cNvSpPr>
          <p:nvPr>
            <p:ph idx="1"/>
          </p:nvPr>
        </p:nvSpPr>
        <p:spPr>
          <a:xfrm>
            <a:off x="7463118" y="1023835"/>
            <a:ext cx="4155140" cy="5120640"/>
          </a:xfrm>
        </p:spPr>
        <p:txBody>
          <a:bodyPr>
            <a:normAutofit lnSpcReduction="10000"/>
          </a:bodyPr>
          <a:lstStyle/>
          <a:p>
            <a:pPr marL="0" indent="0">
              <a:buNone/>
            </a:pPr>
            <a:r>
              <a:rPr lang="en-US" sz="2000" dirty="0">
                <a:solidFill>
                  <a:srgbClr val="CE21C5"/>
                </a:solidFill>
                <a:effectLst/>
                <a:latin typeface="Consolas" panose="020B0609020204030204" pitchFamily="49" charset="0"/>
                <a:cs typeface="Arial" panose="020B0604020202020204" pitchFamily="34" charset="0"/>
              </a:rPr>
              <a:t>switch</a:t>
            </a: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FB467B"/>
                </a:solidFill>
                <a:effectLst/>
                <a:latin typeface="Consolas" panose="020B0609020204030204" pitchFamily="49" charset="0"/>
                <a:cs typeface="Arial" panose="020B0604020202020204" pitchFamily="34" charset="0"/>
              </a:rPr>
              <a:t>key</a:t>
            </a:r>
            <a:r>
              <a:rPr lang="en-US" sz="2000" dirty="0">
                <a:solidFill>
                  <a:srgbClr val="CED5E5"/>
                </a:solidFill>
                <a:effectLst/>
                <a:latin typeface="Consolas" panose="020B0609020204030204" pitchFamily="49" charset="0"/>
                <a:cs typeface="Arial" panose="020B0604020202020204" pitchFamily="34" charset="0"/>
              </a:rPr>
              <a:t>) {</a:t>
            </a:r>
          </a:p>
          <a:p>
            <a:pPr marL="0" indent="0">
              <a:buNone/>
            </a:pP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CE21C5"/>
                </a:solidFill>
                <a:effectLst/>
                <a:latin typeface="Consolas" panose="020B0609020204030204" pitchFamily="49" charset="0"/>
                <a:cs typeface="Arial" panose="020B0604020202020204" pitchFamily="34" charset="0"/>
              </a:rPr>
              <a:t>case</a:t>
            </a: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FB467B"/>
                </a:solidFill>
                <a:effectLst/>
                <a:latin typeface="Consolas" panose="020B0609020204030204" pitchFamily="49" charset="0"/>
                <a:cs typeface="Arial" panose="020B0604020202020204" pitchFamily="34" charset="0"/>
              </a:rPr>
              <a:t>value</a:t>
            </a:r>
            <a:r>
              <a:rPr lang="en-US" sz="2000" dirty="0">
                <a:solidFill>
                  <a:srgbClr val="CED5E5"/>
                </a:solidFill>
                <a:effectLst/>
                <a:latin typeface="Consolas" panose="020B0609020204030204" pitchFamily="49" charset="0"/>
                <a:cs typeface="Arial" panose="020B0604020202020204" pitchFamily="34" charset="0"/>
              </a:rPr>
              <a:t>:</a:t>
            </a:r>
          </a:p>
          <a:p>
            <a:pPr marL="0" indent="0">
              <a:buNone/>
            </a:pP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CE21C5"/>
                </a:solidFill>
                <a:effectLst/>
                <a:latin typeface="Consolas" panose="020B0609020204030204" pitchFamily="49" charset="0"/>
                <a:cs typeface="Arial" panose="020B0604020202020204" pitchFamily="34" charset="0"/>
              </a:rPr>
              <a:t>break</a:t>
            </a:r>
            <a:r>
              <a:rPr lang="en-US" sz="2000" dirty="0">
                <a:solidFill>
                  <a:srgbClr val="CED5E5"/>
                </a:solidFill>
                <a:effectLst/>
                <a:latin typeface="Consolas" panose="020B0609020204030204" pitchFamily="49" charset="0"/>
                <a:cs typeface="Arial" panose="020B0604020202020204" pitchFamily="34" charset="0"/>
              </a:rPr>
              <a:t>;</a:t>
            </a:r>
          </a:p>
          <a:p>
            <a:pPr marL="0" indent="0">
              <a:buNone/>
            </a:pPr>
            <a:br>
              <a:rPr lang="en-US" sz="2000" dirty="0">
                <a:solidFill>
                  <a:srgbClr val="CED5E5"/>
                </a:solidFill>
                <a:effectLst/>
                <a:latin typeface="Consolas" panose="020B0609020204030204" pitchFamily="49" charset="0"/>
                <a:cs typeface="Arial" panose="020B0604020202020204" pitchFamily="34" charset="0"/>
              </a:rPr>
            </a:b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CE21C5"/>
                </a:solidFill>
                <a:effectLst/>
                <a:latin typeface="Consolas" panose="020B0609020204030204" pitchFamily="49" charset="0"/>
                <a:cs typeface="Arial" panose="020B0604020202020204" pitchFamily="34" charset="0"/>
              </a:rPr>
              <a:t>default</a:t>
            </a:r>
            <a:r>
              <a:rPr lang="en-US" sz="2000" dirty="0">
                <a:solidFill>
                  <a:srgbClr val="CED5E5"/>
                </a:solidFill>
                <a:effectLst/>
                <a:latin typeface="Consolas" panose="020B0609020204030204" pitchFamily="49" charset="0"/>
                <a:cs typeface="Arial" panose="020B0604020202020204" pitchFamily="34" charset="0"/>
              </a:rPr>
              <a:t>:</a:t>
            </a:r>
          </a:p>
          <a:p>
            <a:pPr marL="0" indent="0">
              <a:buNone/>
            </a:pPr>
            <a:r>
              <a:rPr lang="en-US" sz="2000" dirty="0">
                <a:solidFill>
                  <a:srgbClr val="CED5E5"/>
                </a:solidFill>
                <a:effectLst/>
                <a:latin typeface="Consolas" panose="020B0609020204030204" pitchFamily="49" charset="0"/>
                <a:cs typeface="Arial" panose="020B0604020202020204" pitchFamily="34" charset="0"/>
              </a:rPr>
              <a:t>        </a:t>
            </a:r>
            <a:r>
              <a:rPr lang="en-US" sz="2000" dirty="0">
                <a:solidFill>
                  <a:srgbClr val="CE21C5"/>
                </a:solidFill>
                <a:effectLst/>
                <a:latin typeface="Consolas" panose="020B0609020204030204" pitchFamily="49" charset="0"/>
                <a:cs typeface="Arial" panose="020B0604020202020204" pitchFamily="34" charset="0"/>
              </a:rPr>
              <a:t>break</a:t>
            </a:r>
            <a:r>
              <a:rPr lang="en-US" sz="2000" dirty="0">
                <a:solidFill>
                  <a:srgbClr val="CED5E5"/>
                </a:solidFill>
                <a:effectLst/>
                <a:latin typeface="Consolas" panose="020B0609020204030204" pitchFamily="49" charset="0"/>
                <a:cs typeface="Arial" panose="020B0604020202020204" pitchFamily="34" charset="0"/>
              </a:rPr>
              <a:t>;</a:t>
            </a:r>
          </a:p>
          <a:p>
            <a:pPr marL="0" indent="0">
              <a:buNone/>
            </a:pPr>
            <a:r>
              <a:rPr lang="en-US" sz="2000" dirty="0">
                <a:solidFill>
                  <a:srgbClr val="CED5E5"/>
                </a:solidFill>
                <a:effectLst/>
                <a:latin typeface="Consolas" panose="020B0609020204030204" pitchFamily="49" charset="0"/>
                <a:cs typeface="Arial" panose="020B0604020202020204" pitchFamily="34" charset="0"/>
              </a:rPr>
              <a:t>}</a:t>
            </a:r>
          </a:p>
          <a:p>
            <a:pPr marL="0" indent="0">
              <a:buNone/>
            </a:pPr>
            <a:endParaRPr lang="es-MX" sz="2000" dirty="0">
              <a:latin typeface="Consolas" panose="020B0609020204030204" pitchFamily="49" charset="0"/>
              <a:cs typeface="Arial" panose="020B0604020202020204" pitchFamily="34" charset="0"/>
            </a:endParaRPr>
          </a:p>
          <a:p>
            <a:pPr marL="0" indent="0">
              <a:buNone/>
            </a:pPr>
            <a:endParaRPr lang="es-MX" sz="2000" dirty="0">
              <a:latin typeface="Consolas" panose="020B0609020204030204" pitchFamily="49" charset="0"/>
              <a:cs typeface="Arial" panose="020B0604020202020204" pitchFamily="34" charset="0"/>
            </a:endParaRPr>
          </a:p>
          <a:p>
            <a:r>
              <a:rPr lang="es-MX" sz="2000" dirty="0">
                <a:latin typeface="Consolas" panose="020B0609020204030204" pitchFamily="49" charset="0"/>
                <a:cs typeface="Arial" panose="020B0604020202020204" pitchFamily="34" charset="0"/>
              </a:rPr>
              <a:t>Hacer que </a:t>
            </a:r>
            <a:r>
              <a:rPr lang="es-MX" sz="2000" dirty="0" err="1">
                <a:latin typeface="Consolas" panose="020B0609020204030204" pitchFamily="49" charset="0"/>
                <a:cs typeface="Arial" panose="020B0604020202020204" pitchFamily="34" charset="0"/>
              </a:rPr>
              <a:t>swtich</a:t>
            </a:r>
            <a:r>
              <a:rPr lang="es-MX" sz="2000" dirty="0">
                <a:latin typeface="Consolas" panose="020B0609020204030204" pitchFamily="49" charset="0"/>
                <a:cs typeface="Arial" panose="020B0604020202020204" pitchFamily="34" charset="0"/>
              </a:rPr>
              <a:t> pueda utilizar rangos </a:t>
            </a:r>
          </a:p>
          <a:p>
            <a:pPr marL="0" indent="0">
              <a:buNone/>
            </a:pPr>
            <a:r>
              <a:rPr lang="es-MX" sz="2000" dirty="0">
                <a:solidFill>
                  <a:srgbClr val="7030A0"/>
                </a:solidFill>
                <a:latin typeface="Consolas" panose="020B0609020204030204" pitchFamily="49" charset="0"/>
                <a:cs typeface="Arial" panose="020B0604020202020204" pitchFamily="34" charset="0"/>
              </a:rPr>
              <a:t>switch(true){</a:t>
            </a:r>
          </a:p>
          <a:p>
            <a:pPr marL="457200" lvl="1" indent="0">
              <a:buNone/>
            </a:pPr>
            <a:r>
              <a:rPr lang="es-MX" dirty="0">
                <a:solidFill>
                  <a:srgbClr val="7030A0"/>
                </a:solidFill>
                <a:latin typeface="Consolas" panose="020B0609020204030204" pitchFamily="49" charset="0"/>
                <a:cs typeface="Arial" panose="020B0604020202020204" pitchFamily="34" charset="0"/>
              </a:rPr>
              <a:t>case variable </a:t>
            </a:r>
            <a:r>
              <a:rPr lang="es-MX" dirty="0" err="1">
                <a:solidFill>
                  <a:srgbClr val="7030A0"/>
                </a:solidFill>
                <a:latin typeface="Consolas" panose="020B0609020204030204" pitchFamily="49" charset="0"/>
                <a:cs typeface="Arial" panose="020B0604020202020204" pitchFamily="34" charset="0"/>
              </a:rPr>
              <a:t>cond</a:t>
            </a:r>
            <a:r>
              <a:rPr lang="es-MX" dirty="0">
                <a:solidFill>
                  <a:srgbClr val="7030A0"/>
                </a:solidFill>
                <a:latin typeface="Consolas" panose="020B0609020204030204" pitchFamily="49" charset="0"/>
                <a:cs typeface="Arial" panose="020B0604020202020204" pitchFamily="34" charset="0"/>
              </a:rPr>
              <a:t> </a:t>
            </a:r>
            <a:r>
              <a:rPr lang="es-MX" dirty="0" err="1">
                <a:solidFill>
                  <a:srgbClr val="7030A0"/>
                </a:solidFill>
                <a:latin typeface="Consolas" panose="020B0609020204030204" pitchFamily="49" charset="0"/>
                <a:cs typeface="Arial" panose="020B0604020202020204" pitchFamily="34" charset="0"/>
              </a:rPr>
              <a:t>ref</a:t>
            </a:r>
            <a:endParaRPr lang="es-MX" dirty="0">
              <a:solidFill>
                <a:srgbClr val="7030A0"/>
              </a:solidFill>
              <a:latin typeface="Consolas" panose="020B0609020204030204" pitchFamily="49" charset="0"/>
              <a:cs typeface="Arial" panose="020B0604020202020204" pitchFamily="34" charset="0"/>
            </a:endParaRPr>
          </a:p>
          <a:p>
            <a:pPr marL="0" indent="0">
              <a:buNone/>
            </a:pPr>
            <a:r>
              <a:rPr lang="es-MX" sz="2000" dirty="0">
                <a:solidFill>
                  <a:srgbClr val="7030A0"/>
                </a:solidFill>
                <a:latin typeface="Consolas" panose="020B0609020204030204" pitchFamily="49" charset="0"/>
                <a:cs typeface="Arial" panose="020B0604020202020204" pitchFamily="34" charset="0"/>
              </a:rPr>
              <a:t>}</a:t>
            </a:r>
          </a:p>
        </p:txBody>
      </p:sp>
      <p:sp>
        <p:nvSpPr>
          <p:cNvPr id="4" name="CuadroTexto 3">
            <a:extLst>
              <a:ext uri="{FF2B5EF4-FFF2-40B4-BE49-F238E27FC236}">
                <a16:creationId xmlns:a16="http://schemas.microsoft.com/office/drawing/2014/main" id="{B8E04AD9-4E78-62CF-8365-503840352347}"/>
              </a:ext>
            </a:extLst>
          </p:cNvPr>
          <p:cNvSpPr txBox="1"/>
          <p:nvPr/>
        </p:nvSpPr>
        <p:spPr>
          <a:xfrm>
            <a:off x="735106" y="920621"/>
            <a:ext cx="5885328" cy="5016758"/>
          </a:xfrm>
          <a:prstGeom prst="rect">
            <a:avLst/>
          </a:prstGeom>
          <a:solidFill>
            <a:schemeClr val="bg1"/>
          </a:solidFill>
        </p:spPr>
        <p:txBody>
          <a:bodyPr wrap="square" rtlCol="0">
            <a:spAutoFit/>
          </a:bodyPr>
          <a:lstStyle/>
          <a:p>
            <a:r>
              <a:rPr lang="en-US" sz="2000" dirty="0">
                <a:solidFill>
                  <a:schemeClr val="accent3">
                    <a:lumMod val="60000"/>
                    <a:lumOff val="40000"/>
                  </a:schemeClr>
                </a:solidFill>
                <a:effectLst/>
                <a:latin typeface="Consolas" panose="020B0609020204030204" pitchFamily="49" charset="0"/>
              </a:rPr>
              <a:t>for</a:t>
            </a:r>
            <a:r>
              <a:rPr lang="en-US" sz="2000" dirty="0">
                <a:solidFill>
                  <a:srgbClr val="CED5E5"/>
                </a:solidFill>
                <a:effectLst/>
                <a:latin typeface="Consolas" panose="020B0609020204030204" pitchFamily="49" charset="0"/>
              </a:rPr>
              <a:t> (</a:t>
            </a:r>
            <a:r>
              <a:rPr lang="en-US" sz="2000" dirty="0">
                <a:solidFill>
                  <a:schemeClr val="accent3">
                    <a:lumMod val="60000"/>
                    <a:lumOff val="40000"/>
                  </a:schemeClr>
                </a:solidFill>
                <a:effectLst/>
                <a:latin typeface="Consolas" panose="020B0609020204030204" pitchFamily="49" charset="0"/>
              </a:rPr>
              <a:t>let</a:t>
            </a:r>
            <a:r>
              <a:rPr lang="en-US" sz="2000" dirty="0">
                <a:solidFill>
                  <a:srgbClr val="CED5E5"/>
                </a:solidFill>
                <a:effectLst/>
                <a:latin typeface="Consolas" panose="020B0609020204030204" pitchFamily="49" charset="0"/>
              </a:rPr>
              <a:t> </a:t>
            </a:r>
            <a:r>
              <a:rPr lang="en-US" sz="2000" dirty="0" err="1">
                <a:solidFill>
                  <a:srgbClr val="FB467B"/>
                </a:solidFill>
                <a:effectLst/>
                <a:latin typeface="Consolas" panose="020B0609020204030204" pitchFamily="49" charset="0"/>
              </a:rPr>
              <a:t>i</a:t>
            </a:r>
            <a:r>
              <a:rPr lang="en-US" sz="2000" dirty="0">
                <a:solidFill>
                  <a:srgbClr val="CED5E5"/>
                </a:solidFill>
                <a:effectLst/>
                <a:latin typeface="Consolas" panose="020B0609020204030204" pitchFamily="49" charset="0"/>
              </a:rPr>
              <a:t> </a:t>
            </a:r>
            <a:r>
              <a:rPr lang="en-US" sz="2000" dirty="0">
                <a:solidFill>
                  <a:srgbClr val="56D6D6"/>
                </a:solidFill>
                <a:effectLst/>
                <a:latin typeface="Consolas" panose="020B0609020204030204" pitchFamily="49" charset="0"/>
              </a:rPr>
              <a:t>=</a:t>
            </a:r>
            <a:r>
              <a:rPr lang="en-US" sz="2000" dirty="0">
                <a:solidFill>
                  <a:srgbClr val="CED5E5"/>
                </a:solidFill>
                <a:effectLst/>
                <a:latin typeface="Consolas" panose="020B0609020204030204" pitchFamily="49" charset="0"/>
              </a:rPr>
              <a:t> </a:t>
            </a:r>
            <a:r>
              <a:rPr lang="en-US" sz="2000" dirty="0">
                <a:solidFill>
                  <a:srgbClr val="F78C6C"/>
                </a:solidFill>
                <a:effectLst/>
                <a:latin typeface="Consolas" panose="020B0609020204030204" pitchFamily="49" charset="0"/>
              </a:rPr>
              <a:t>0</a:t>
            </a:r>
            <a:r>
              <a:rPr lang="en-US" sz="2000" dirty="0">
                <a:solidFill>
                  <a:srgbClr val="CED5E5"/>
                </a:solidFill>
                <a:effectLst/>
                <a:latin typeface="Consolas" panose="020B0609020204030204" pitchFamily="49" charset="0"/>
              </a:rPr>
              <a:t>; </a:t>
            </a:r>
            <a:r>
              <a:rPr lang="en-US" sz="2000" dirty="0" err="1">
                <a:solidFill>
                  <a:srgbClr val="FB467B"/>
                </a:solidFill>
                <a:effectLst/>
                <a:latin typeface="Consolas" panose="020B0609020204030204" pitchFamily="49" charset="0"/>
              </a:rPr>
              <a:t>i</a:t>
            </a:r>
            <a:r>
              <a:rPr lang="en-US" sz="2000" dirty="0">
                <a:solidFill>
                  <a:srgbClr val="CED5E5"/>
                </a:solidFill>
                <a:effectLst/>
                <a:latin typeface="Consolas" panose="020B0609020204030204" pitchFamily="49" charset="0"/>
              </a:rPr>
              <a:t> </a:t>
            </a:r>
            <a:r>
              <a:rPr lang="en-US" sz="2000" dirty="0">
                <a:solidFill>
                  <a:srgbClr val="56D6D6"/>
                </a:solidFill>
                <a:effectLst/>
                <a:latin typeface="Consolas" panose="020B0609020204030204" pitchFamily="49" charset="0"/>
              </a:rPr>
              <a:t>&lt;</a:t>
            </a:r>
            <a:r>
              <a:rPr lang="en-US" sz="2000" dirty="0">
                <a:solidFill>
                  <a:srgbClr val="CED5E5"/>
                </a:solidFill>
                <a:effectLst/>
                <a:latin typeface="Consolas" panose="020B0609020204030204" pitchFamily="49" charset="0"/>
              </a:rPr>
              <a:t> </a:t>
            </a:r>
            <a:r>
              <a:rPr lang="en-US" sz="2000" dirty="0">
                <a:solidFill>
                  <a:srgbClr val="50DA98"/>
                </a:solidFill>
                <a:effectLst/>
                <a:latin typeface="Consolas" panose="020B0609020204030204" pitchFamily="49" charset="0"/>
              </a:rPr>
              <a:t>array</a:t>
            </a:r>
            <a:r>
              <a:rPr lang="en-US" sz="2000" dirty="0">
                <a:solidFill>
                  <a:srgbClr val="CED5E5"/>
                </a:solidFill>
                <a:effectLst/>
                <a:latin typeface="Consolas" panose="020B0609020204030204" pitchFamily="49" charset="0"/>
              </a:rPr>
              <a:t>.length; </a:t>
            </a:r>
            <a:r>
              <a:rPr lang="en-US" sz="2000" dirty="0" err="1">
                <a:solidFill>
                  <a:srgbClr val="FB467B"/>
                </a:solidFill>
                <a:effectLst/>
                <a:latin typeface="Consolas" panose="020B0609020204030204" pitchFamily="49" charset="0"/>
              </a:rPr>
              <a:t>i</a:t>
            </a:r>
            <a:r>
              <a:rPr lang="en-US" sz="2000" dirty="0">
                <a:solidFill>
                  <a:srgbClr val="56D6D6"/>
                </a:solidFill>
                <a:effectLst/>
                <a:latin typeface="Consolas" panose="020B0609020204030204" pitchFamily="49" charset="0"/>
              </a:rPr>
              <a:t>++</a:t>
            </a:r>
            <a:r>
              <a:rPr lang="en-US" sz="2000" dirty="0">
                <a:solidFill>
                  <a:srgbClr val="CED5E5"/>
                </a:solidFill>
                <a:effectLst/>
                <a:latin typeface="Consolas" panose="020B0609020204030204" pitchFamily="49" charset="0"/>
              </a:rPr>
              <a:t>) {</a:t>
            </a:r>
          </a:p>
          <a:p>
            <a:r>
              <a:rPr lang="en-US" sz="2000" dirty="0">
                <a:solidFill>
                  <a:srgbClr val="CED5E5"/>
                </a:solidFill>
                <a:effectLst/>
                <a:latin typeface="Consolas" panose="020B0609020204030204" pitchFamily="49" charset="0"/>
              </a:rPr>
              <a:t>    </a:t>
            </a:r>
            <a:r>
              <a:rPr lang="en-US" sz="2000" dirty="0">
                <a:solidFill>
                  <a:schemeClr val="accent3">
                    <a:lumMod val="60000"/>
                    <a:lumOff val="40000"/>
                  </a:schemeClr>
                </a:solidFill>
                <a:effectLst/>
                <a:latin typeface="Consolas" panose="020B0609020204030204" pitchFamily="49" charset="0"/>
              </a:rPr>
              <a:t>const</a:t>
            </a:r>
            <a:r>
              <a:rPr lang="en-US" sz="2000" dirty="0">
                <a:solidFill>
                  <a:srgbClr val="CED5E5"/>
                </a:solidFill>
                <a:effectLst/>
                <a:latin typeface="Consolas" panose="020B0609020204030204" pitchFamily="49" charset="0"/>
              </a:rPr>
              <a:t> </a:t>
            </a:r>
            <a:r>
              <a:rPr lang="en-US" sz="2000" dirty="0">
                <a:solidFill>
                  <a:srgbClr val="FB467B"/>
                </a:solidFill>
                <a:effectLst/>
                <a:latin typeface="Consolas" panose="020B0609020204030204" pitchFamily="49" charset="0"/>
              </a:rPr>
              <a:t>element</a:t>
            </a:r>
            <a:r>
              <a:rPr lang="en-US" sz="2000" dirty="0">
                <a:solidFill>
                  <a:srgbClr val="CED5E5"/>
                </a:solidFill>
                <a:effectLst/>
                <a:latin typeface="Consolas" panose="020B0609020204030204" pitchFamily="49" charset="0"/>
              </a:rPr>
              <a:t> </a:t>
            </a:r>
            <a:r>
              <a:rPr lang="en-US" sz="2000" dirty="0">
                <a:solidFill>
                  <a:srgbClr val="56D6D6"/>
                </a:solidFill>
                <a:effectLst/>
                <a:latin typeface="Consolas" panose="020B0609020204030204" pitchFamily="49" charset="0"/>
              </a:rPr>
              <a:t>=</a:t>
            </a:r>
            <a:r>
              <a:rPr lang="en-US" sz="2000" dirty="0">
                <a:solidFill>
                  <a:srgbClr val="CED5E5"/>
                </a:solidFill>
                <a:effectLst/>
                <a:latin typeface="Consolas" panose="020B0609020204030204" pitchFamily="49" charset="0"/>
              </a:rPr>
              <a:t> </a:t>
            </a:r>
            <a:r>
              <a:rPr lang="en-US" sz="2000" dirty="0">
                <a:solidFill>
                  <a:srgbClr val="FB467B"/>
                </a:solidFill>
                <a:effectLst/>
                <a:latin typeface="Consolas" panose="020B0609020204030204" pitchFamily="49" charset="0"/>
              </a:rPr>
              <a:t>array</a:t>
            </a:r>
            <a:r>
              <a:rPr lang="en-US" sz="2000" dirty="0">
                <a:solidFill>
                  <a:srgbClr val="CED5E5"/>
                </a:solidFill>
                <a:effectLst/>
                <a:latin typeface="Consolas" panose="020B0609020204030204" pitchFamily="49" charset="0"/>
              </a:rPr>
              <a:t>[</a:t>
            </a:r>
            <a:r>
              <a:rPr lang="en-US" sz="2000" dirty="0" err="1">
                <a:solidFill>
                  <a:srgbClr val="FB467B"/>
                </a:solidFill>
                <a:effectLst/>
                <a:latin typeface="Consolas" panose="020B0609020204030204" pitchFamily="49" charset="0"/>
              </a:rPr>
              <a:t>i</a:t>
            </a:r>
            <a:r>
              <a:rPr lang="en-US" sz="2000" dirty="0">
                <a:solidFill>
                  <a:srgbClr val="CED5E5"/>
                </a:solidFill>
                <a:effectLst/>
                <a:latin typeface="Consolas" panose="020B0609020204030204" pitchFamily="49" charset="0"/>
              </a:rPr>
              <a:t>];</a:t>
            </a:r>
          </a:p>
          <a:p>
            <a:r>
              <a:rPr lang="en-US" sz="2000" dirty="0">
                <a:solidFill>
                  <a:srgbClr val="CED5E5"/>
                </a:solidFill>
                <a:effectLst/>
                <a:latin typeface="Consolas" panose="020B0609020204030204" pitchFamily="49" charset="0"/>
              </a:rPr>
              <a:t>}</a:t>
            </a:r>
          </a:p>
          <a:p>
            <a:endParaRPr lang="es-MX" sz="2000" dirty="0"/>
          </a:p>
          <a:p>
            <a:endParaRPr lang="es-MX" sz="2000" dirty="0"/>
          </a:p>
          <a:p>
            <a:r>
              <a:rPr lang="es-MX" sz="2000" dirty="0" err="1">
                <a:solidFill>
                  <a:srgbClr val="00B050"/>
                </a:solidFill>
                <a:effectLst/>
                <a:latin typeface="Consolas" panose="020B0609020204030204" pitchFamily="49" charset="0"/>
              </a:rPr>
              <a:t>if</a:t>
            </a:r>
            <a:r>
              <a:rPr lang="es-MX" sz="2000" dirty="0">
                <a:solidFill>
                  <a:srgbClr val="CED5E5"/>
                </a:solidFill>
                <a:effectLst/>
                <a:latin typeface="Consolas" panose="020B0609020204030204" pitchFamily="49" charset="0"/>
              </a:rPr>
              <a:t> (</a:t>
            </a:r>
            <a:r>
              <a:rPr lang="es-MX" sz="2000" dirty="0" err="1">
                <a:solidFill>
                  <a:srgbClr val="FFFF00"/>
                </a:solidFill>
                <a:effectLst/>
                <a:latin typeface="Consolas" panose="020B0609020204030204" pitchFamily="49" charset="0"/>
              </a:rPr>
              <a:t>condition</a:t>
            </a:r>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 </a:t>
            </a:r>
            <a:r>
              <a:rPr lang="es-MX" sz="2000" dirty="0" err="1">
                <a:solidFill>
                  <a:srgbClr val="00B050"/>
                </a:solidFill>
                <a:effectLst/>
                <a:latin typeface="Consolas" panose="020B0609020204030204" pitchFamily="49" charset="0"/>
              </a:rPr>
              <a:t>else</a:t>
            </a:r>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a:t>
            </a:r>
          </a:p>
          <a:p>
            <a:br>
              <a:rPr lang="es-MX" sz="2000" dirty="0">
                <a:solidFill>
                  <a:srgbClr val="CED5E5"/>
                </a:solidFill>
                <a:effectLst/>
                <a:latin typeface="Consolas" panose="020B0609020204030204" pitchFamily="49" charset="0"/>
              </a:rPr>
            </a:br>
            <a:endParaRPr lang="es-MX" sz="2000" dirty="0">
              <a:solidFill>
                <a:srgbClr val="CED5E5"/>
              </a:solidFill>
              <a:effectLst/>
              <a:latin typeface="Consolas" panose="020B0609020204030204" pitchFamily="49" charset="0"/>
            </a:endParaRPr>
          </a:p>
          <a:p>
            <a:r>
              <a:rPr lang="es-MX" sz="2000" dirty="0" err="1">
                <a:solidFill>
                  <a:srgbClr val="0070C0"/>
                </a:solidFill>
                <a:effectLst/>
                <a:latin typeface="Consolas" panose="020B0609020204030204" pitchFamily="49" charset="0"/>
              </a:rPr>
              <a:t>while</a:t>
            </a:r>
            <a:r>
              <a:rPr lang="es-MX" sz="2000" dirty="0">
                <a:solidFill>
                  <a:srgbClr val="CED5E5"/>
                </a:solidFill>
                <a:effectLst/>
                <a:latin typeface="Consolas" panose="020B0609020204030204" pitchFamily="49" charset="0"/>
              </a:rPr>
              <a:t> (</a:t>
            </a:r>
            <a:r>
              <a:rPr lang="es-MX" sz="2000" dirty="0" err="1">
                <a:solidFill>
                  <a:schemeClr val="accent6">
                    <a:lumMod val="60000"/>
                    <a:lumOff val="40000"/>
                  </a:schemeClr>
                </a:solidFill>
                <a:effectLst/>
                <a:latin typeface="Consolas" panose="020B0609020204030204" pitchFamily="49" charset="0"/>
              </a:rPr>
              <a:t>condition</a:t>
            </a:r>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    </a:t>
            </a:r>
          </a:p>
          <a:p>
            <a:r>
              <a:rPr lang="es-MX" sz="2000" dirty="0">
                <a:solidFill>
                  <a:srgbClr val="CED5E5"/>
                </a:solidFill>
                <a:effectLst/>
                <a:latin typeface="Consolas" panose="020B0609020204030204" pitchFamily="49" charset="0"/>
              </a:rPr>
              <a:t>}</a:t>
            </a:r>
          </a:p>
          <a:p>
            <a:r>
              <a:rPr lang="es-MX" sz="2000" dirty="0">
                <a:latin typeface="Consolas" panose="020B0609020204030204" pitchFamily="49" charset="0"/>
              </a:rPr>
              <a:t>Hacer </a:t>
            </a:r>
            <a:r>
              <a:rPr lang="es-MX" sz="2000" dirty="0" err="1">
                <a:latin typeface="Consolas" panose="020B0609020204030204" pitchFamily="49" charset="0"/>
              </a:rPr>
              <a:t>while</a:t>
            </a:r>
            <a:r>
              <a:rPr lang="es-MX" sz="2000" dirty="0">
                <a:latin typeface="Consolas" panose="020B0609020204030204" pitchFamily="49" charset="0"/>
              </a:rPr>
              <a:t> sea infinito </a:t>
            </a:r>
            <a:r>
              <a:rPr lang="es-MX" sz="2000" dirty="0" err="1">
                <a:solidFill>
                  <a:schemeClr val="accent6">
                    <a:lumMod val="75000"/>
                  </a:schemeClr>
                </a:solidFill>
                <a:latin typeface="Consolas" panose="020B0609020204030204" pitchFamily="49" charset="0"/>
              </a:rPr>
              <a:t>while</a:t>
            </a:r>
            <a:r>
              <a:rPr lang="es-MX" sz="2000" dirty="0">
                <a:solidFill>
                  <a:schemeClr val="accent3">
                    <a:lumMod val="60000"/>
                    <a:lumOff val="40000"/>
                  </a:schemeClr>
                </a:solidFill>
                <a:latin typeface="Consolas" panose="020B0609020204030204" pitchFamily="49" charset="0"/>
              </a:rPr>
              <a:t>(</a:t>
            </a:r>
            <a:r>
              <a:rPr lang="es-MX" sz="2000" dirty="0">
                <a:solidFill>
                  <a:schemeClr val="accent1">
                    <a:lumMod val="75000"/>
                  </a:schemeClr>
                </a:solidFill>
                <a:latin typeface="Consolas" panose="020B0609020204030204" pitchFamily="49" charset="0"/>
              </a:rPr>
              <a:t>true</a:t>
            </a:r>
            <a:r>
              <a:rPr lang="es-MX" sz="2000" dirty="0">
                <a:solidFill>
                  <a:schemeClr val="accent3">
                    <a:lumMod val="60000"/>
                    <a:lumOff val="40000"/>
                  </a:schemeClr>
                </a:solidFill>
                <a:latin typeface="Consolas" panose="020B0609020204030204" pitchFamily="49" charset="0"/>
              </a:rPr>
              <a:t>)</a:t>
            </a:r>
          </a:p>
        </p:txBody>
      </p:sp>
    </p:spTree>
    <p:extLst>
      <p:ext uri="{BB962C8B-B14F-4D97-AF65-F5344CB8AC3E}">
        <p14:creationId xmlns:p14="http://schemas.microsoft.com/office/powerpoint/2010/main" val="290655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C47034-11BA-5AF2-86BB-B9795320F724}"/>
              </a:ext>
            </a:extLst>
          </p:cNvPr>
          <p:cNvSpPr>
            <a:spLocks noGrp="1"/>
          </p:cNvSpPr>
          <p:nvPr>
            <p:ph idx="1"/>
          </p:nvPr>
        </p:nvSpPr>
        <p:spPr>
          <a:xfrm>
            <a:off x="564776" y="1627094"/>
            <a:ext cx="10820400" cy="4504765"/>
          </a:xfrm>
          <a:solidFill>
            <a:schemeClr val="bg1"/>
          </a:solidFill>
        </p:spPr>
        <p:txBody>
          <a:bodyPr/>
          <a:lstStyle/>
          <a:p>
            <a:pPr marL="0" indent="0">
              <a:buNone/>
            </a:pPr>
            <a:r>
              <a:rPr lang="es-MX" b="0" i="0" dirty="0">
                <a:solidFill>
                  <a:srgbClr val="D1D5DB"/>
                </a:solidFill>
                <a:effectLst/>
                <a:latin typeface="Söhne"/>
              </a:rPr>
              <a:t>Una API (</a:t>
            </a:r>
            <a:r>
              <a:rPr lang="es-MX" b="0" i="0" dirty="0" err="1">
                <a:solidFill>
                  <a:srgbClr val="D1D5DB"/>
                </a:solidFill>
                <a:effectLst/>
                <a:latin typeface="Söhne"/>
              </a:rPr>
              <a:t>Application</a:t>
            </a:r>
            <a:r>
              <a:rPr lang="es-MX" b="0" i="0" dirty="0">
                <a:solidFill>
                  <a:srgbClr val="D1D5DB"/>
                </a:solidFill>
                <a:effectLst/>
                <a:latin typeface="Söhne"/>
              </a:rPr>
              <a:t> </a:t>
            </a:r>
            <a:r>
              <a:rPr lang="es-MX" b="0" i="0" dirty="0" err="1">
                <a:solidFill>
                  <a:srgbClr val="D1D5DB"/>
                </a:solidFill>
                <a:effectLst/>
                <a:latin typeface="Söhne"/>
              </a:rPr>
              <a:t>Programming</a:t>
            </a:r>
            <a:r>
              <a:rPr lang="es-MX" b="0" i="0" dirty="0">
                <a:solidFill>
                  <a:srgbClr val="D1D5DB"/>
                </a:solidFill>
                <a:effectLst/>
                <a:latin typeface="Söhne"/>
              </a:rPr>
              <a:t> Interface) es un conjunto de protocolos y herramientas que se utilizan para desarrollar software.</a:t>
            </a:r>
          </a:p>
          <a:p>
            <a:r>
              <a:rPr lang="es-MX" b="0" i="0" dirty="0">
                <a:solidFill>
                  <a:srgbClr val="D1D5DB"/>
                </a:solidFill>
                <a:effectLst/>
                <a:latin typeface="Söhne"/>
              </a:rPr>
              <a:t>Una API </a:t>
            </a:r>
            <a:r>
              <a:rPr lang="es-MX" b="1" i="0" dirty="0">
                <a:solidFill>
                  <a:schemeClr val="accent5">
                    <a:lumMod val="75000"/>
                  </a:schemeClr>
                </a:solidFill>
                <a:effectLst/>
                <a:latin typeface="Söhne"/>
              </a:rPr>
              <a:t>síncrona</a:t>
            </a:r>
            <a:r>
              <a:rPr lang="es-MX" b="0" i="0" dirty="0">
                <a:solidFill>
                  <a:srgbClr val="D1D5DB"/>
                </a:solidFill>
                <a:effectLst/>
                <a:latin typeface="Söhne"/>
              </a:rPr>
              <a:t> espera a que se complete una operación antes de continuar con la siguiente. Esto significa que el programa que utiliza la API se bloquea mientras espera la respuesta de la API. Si la API tarda mucho en responder, el programa puede dejar de responder o incluso fallar. Las </a:t>
            </a:r>
            <a:r>
              <a:rPr lang="es-MX" b="0" i="0" dirty="0" err="1">
                <a:solidFill>
                  <a:srgbClr val="D1D5DB"/>
                </a:solidFill>
                <a:effectLst/>
                <a:latin typeface="Söhne"/>
              </a:rPr>
              <a:t>APIs</a:t>
            </a:r>
            <a:r>
              <a:rPr lang="es-MX" b="0" i="0" dirty="0">
                <a:solidFill>
                  <a:srgbClr val="D1D5DB"/>
                </a:solidFill>
                <a:effectLst/>
                <a:latin typeface="Söhne"/>
              </a:rPr>
              <a:t> síncronas son más simples de utilizar, pero pueden ser menos eficientes y menos escalables que las </a:t>
            </a:r>
            <a:r>
              <a:rPr lang="es-MX" b="0" i="0" dirty="0" err="1">
                <a:solidFill>
                  <a:srgbClr val="D1D5DB"/>
                </a:solidFill>
                <a:effectLst/>
                <a:latin typeface="Söhne"/>
              </a:rPr>
              <a:t>APIs</a:t>
            </a:r>
            <a:r>
              <a:rPr lang="es-MX" b="0" i="0" dirty="0">
                <a:solidFill>
                  <a:srgbClr val="D1D5DB"/>
                </a:solidFill>
                <a:effectLst/>
                <a:latin typeface="Söhne"/>
              </a:rPr>
              <a:t> asíncronas.</a:t>
            </a:r>
          </a:p>
          <a:p>
            <a:r>
              <a:rPr lang="es-MX" dirty="0">
                <a:solidFill>
                  <a:srgbClr val="D1D5DB"/>
                </a:solidFill>
                <a:latin typeface="Söhne"/>
              </a:rPr>
              <a:t>U</a:t>
            </a:r>
            <a:r>
              <a:rPr lang="es-MX" b="0" i="0" dirty="0">
                <a:solidFill>
                  <a:srgbClr val="D1D5DB"/>
                </a:solidFill>
                <a:effectLst/>
                <a:latin typeface="Söhne"/>
              </a:rPr>
              <a:t>na API </a:t>
            </a:r>
            <a:r>
              <a:rPr lang="es-MX" b="1" i="0" dirty="0">
                <a:solidFill>
                  <a:srgbClr val="FFFF00"/>
                </a:solidFill>
                <a:effectLst/>
                <a:latin typeface="Söhne"/>
              </a:rPr>
              <a:t>asíncrona</a:t>
            </a:r>
            <a:r>
              <a:rPr lang="es-MX" b="0" i="0" dirty="0">
                <a:solidFill>
                  <a:srgbClr val="D1D5DB"/>
                </a:solidFill>
                <a:effectLst/>
                <a:latin typeface="Söhne"/>
              </a:rPr>
              <a:t> permite que el programa que utiliza la API continúe ejecutándose mientras espera la respuesta de la API. En lugar de bloquearse, el programa puede continuar con otras tareas y recibir una notificación cuando la API haya completado su tarea. Las </a:t>
            </a:r>
            <a:r>
              <a:rPr lang="es-MX" b="0" i="0" dirty="0" err="1">
                <a:solidFill>
                  <a:srgbClr val="D1D5DB"/>
                </a:solidFill>
                <a:effectLst/>
                <a:latin typeface="Söhne"/>
              </a:rPr>
              <a:t>APIs</a:t>
            </a:r>
            <a:r>
              <a:rPr lang="es-MX" b="0" i="0" dirty="0">
                <a:solidFill>
                  <a:srgbClr val="D1D5DB"/>
                </a:solidFill>
                <a:effectLst/>
                <a:latin typeface="Söhne"/>
              </a:rPr>
              <a:t> asíncronas son más eficientes y escalables que las </a:t>
            </a:r>
            <a:r>
              <a:rPr lang="es-MX" b="0" i="0" dirty="0" err="1">
                <a:solidFill>
                  <a:srgbClr val="D1D5DB"/>
                </a:solidFill>
                <a:effectLst/>
                <a:latin typeface="Söhne"/>
              </a:rPr>
              <a:t>APIs</a:t>
            </a:r>
            <a:r>
              <a:rPr lang="es-MX" b="0" i="0" dirty="0">
                <a:solidFill>
                  <a:srgbClr val="D1D5DB"/>
                </a:solidFill>
                <a:effectLst/>
                <a:latin typeface="Söhne"/>
              </a:rPr>
              <a:t> síncronas, pero pueden ser más difíciles de utilizar y requieren una programación más compleja.</a:t>
            </a:r>
          </a:p>
          <a:p>
            <a:endParaRPr lang="es-MX" dirty="0"/>
          </a:p>
        </p:txBody>
      </p:sp>
    </p:spTree>
    <p:extLst>
      <p:ext uri="{BB962C8B-B14F-4D97-AF65-F5344CB8AC3E}">
        <p14:creationId xmlns:p14="http://schemas.microsoft.com/office/powerpoint/2010/main" val="72049211"/>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1660</TotalTime>
  <Words>778</Words>
  <Application>Microsoft Office PowerPoint</Application>
  <PresentationFormat>Panorámica</PresentationFormat>
  <Paragraphs>91</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Abadi</vt:lpstr>
      <vt:lpstr>Arial</vt:lpstr>
      <vt:lpstr>Century Gothic</vt:lpstr>
      <vt:lpstr>Consolas</vt:lpstr>
      <vt:lpstr>Söhne</vt:lpstr>
      <vt:lpstr>Söhne Mono</vt:lpstr>
      <vt:lpstr>Estela de condensación</vt:lpstr>
      <vt:lpstr>JavaScript</vt:lpstr>
      <vt:lpstr>Presentación de PowerPoint</vt:lpstr>
      <vt:lpstr>Presentación de PowerPoint</vt:lpstr>
      <vt:lpstr>Manipulación de arreglos</vt:lpstr>
      <vt:lpstr>Manipulación de string</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ITURBE GIL</dc:creator>
  <cp:lastModifiedBy>CARLOS ITURBE GIL</cp:lastModifiedBy>
  <cp:revision>45</cp:revision>
  <dcterms:created xsi:type="dcterms:W3CDTF">2023-03-01T15:27:47Z</dcterms:created>
  <dcterms:modified xsi:type="dcterms:W3CDTF">2023-03-08T02:36:02Z</dcterms:modified>
</cp:coreProperties>
</file>