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3" r:id="rId5"/>
    <p:sldId id="258" r:id="rId6"/>
    <p:sldId id="259" r:id="rId7"/>
    <p:sldId id="260" r:id="rId8"/>
    <p:sldId id="267" r:id="rId9"/>
    <p:sldId id="261" r:id="rId10"/>
    <p:sldId id="268" r:id="rId11"/>
    <p:sldId id="262" r:id="rId12"/>
    <p:sldId id="264" r:id="rId13"/>
    <p:sldId id="273" r:id="rId14"/>
    <p:sldId id="274" r:id="rId15"/>
    <p:sldId id="275" r:id="rId16"/>
    <p:sldId id="270" r:id="rId17"/>
    <p:sldId id="276" r:id="rId18"/>
    <p:sldId id="277" r:id="rId19"/>
    <p:sldId id="278" r:id="rId20"/>
    <p:sldId id="280" r:id="rId21"/>
    <p:sldId id="281" r:id="rId22"/>
    <p:sldId id="279" r:id="rId2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2BDF40-DF39-569A-A10B-1E9F00F8394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49A33B16-D1F0-B85E-32AA-7979BD370E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DC06423F-8508-550C-319F-F5BDE3A56691}"/>
              </a:ext>
            </a:extLst>
          </p:cNvPr>
          <p:cNvSpPr>
            <a:spLocks noGrp="1"/>
          </p:cNvSpPr>
          <p:nvPr>
            <p:ph type="dt" sz="half" idx="10"/>
          </p:nvPr>
        </p:nvSpPr>
        <p:spPr/>
        <p:txBody>
          <a:bodyPr/>
          <a:lstStyle/>
          <a:p>
            <a:fld id="{AAEDA8F3-C6E6-44DD-B589-64D38A214CF3}" type="datetimeFigureOut">
              <a:rPr lang="es-MX" smtClean="0"/>
              <a:t>29/12/2023</a:t>
            </a:fld>
            <a:endParaRPr lang="es-MX"/>
          </a:p>
        </p:txBody>
      </p:sp>
      <p:sp>
        <p:nvSpPr>
          <p:cNvPr id="5" name="Marcador de pie de página 4">
            <a:extLst>
              <a:ext uri="{FF2B5EF4-FFF2-40B4-BE49-F238E27FC236}">
                <a16:creationId xmlns:a16="http://schemas.microsoft.com/office/drawing/2014/main" id="{CCFB8311-4C83-712E-60D4-0E28DAB94AF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1D08E7C-68CF-57F8-1668-3F5267A4B250}"/>
              </a:ext>
            </a:extLst>
          </p:cNvPr>
          <p:cNvSpPr>
            <a:spLocks noGrp="1"/>
          </p:cNvSpPr>
          <p:nvPr>
            <p:ph type="sldNum" sz="quarter" idx="12"/>
          </p:nvPr>
        </p:nvSpPr>
        <p:spPr/>
        <p:txBody>
          <a:bodyPr/>
          <a:lstStyle/>
          <a:p>
            <a:fld id="{B3FB8FFF-04F1-4239-94DA-190965270618}" type="slidenum">
              <a:rPr lang="es-MX" smtClean="0"/>
              <a:t>‹Nº›</a:t>
            </a:fld>
            <a:endParaRPr lang="es-MX"/>
          </a:p>
        </p:txBody>
      </p:sp>
    </p:spTree>
    <p:extLst>
      <p:ext uri="{BB962C8B-B14F-4D97-AF65-F5344CB8AC3E}">
        <p14:creationId xmlns:p14="http://schemas.microsoft.com/office/powerpoint/2010/main" val="79666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F0DA6-3B1C-8624-77AD-C47F9046A62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8DC0134E-D4F0-8379-0F39-C63D9A9E933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43EB6F7-1A54-EAF0-0E53-F3BDF40C5D5D}"/>
              </a:ext>
            </a:extLst>
          </p:cNvPr>
          <p:cNvSpPr>
            <a:spLocks noGrp="1"/>
          </p:cNvSpPr>
          <p:nvPr>
            <p:ph type="dt" sz="half" idx="10"/>
          </p:nvPr>
        </p:nvSpPr>
        <p:spPr/>
        <p:txBody>
          <a:bodyPr/>
          <a:lstStyle/>
          <a:p>
            <a:fld id="{AAEDA8F3-C6E6-44DD-B589-64D38A214CF3}" type="datetimeFigureOut">
              <a:rPr lang="es-MX" smtClean="0"/>
              <a:t>29/12/2023</a:t>
            </a:fld>
            <a:endParaRPr lang="es-MX"/>
          </a:p>
        </p:txBody>
      </p:sp>
      <p:sp>
        <p:nvSpPr>
          <p:cNvPr id="5" name="Marcador de pie de página 4">
            <a:extLst>
              <a:ext uri="{FF2B5EF4-FFF2-40B4-BE49-F238E27FC236}">
                <a16:creationId xmlns:a16="http://schemas.microsoft.com/office/drawing/2014/main" id="{C87F7853-5B6A-1C84-7F95-0FB366BA8FE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AA23753-8B1F-2D23-7133-EDB602CB292A}"/>
              </a:ext>
            </a:extLst>
          </p:cNvPr>
          <p:cNvSpPr>
            <a:spLocks noGrp="1"/>
          </p:cNvSpPr>
          <p:nvPr>
            <p:ph type="sldNum" sz="quarter" idx="12"/>
          </p:nvPr>
        </p:nvSpPr>
        <p:spPr/>
        <p:txBody>
          <a:bodyPr/>
          <a:lstStyle/>
          <a:p>
            <a:fld id="{B3FB8FFF-04F1-4239-94DA-190965270618}" type="slidenum">
              <a:rPr lang="es-MX" smtClean="0"/>
              <a:t>‹Nº›</a:t>
            </a:fld>
            <a:endParaRPr lang="es-MX"/>
          </a:p>
        </p:txBody>
      </p:sp>
    </p:spTree>
    <p:extLst>
      <p:ext uri="{BB962C8B-B14F-4D97-AF65-F5344CB8AC3E}">
        <p14:creationId xmlns:p14="http://schemas.microsoft.com/office/powerpoint/2010/main" val="56911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4D41509-B739-809F-862B-B3B1340EF3E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459C8A9-C6BE-D6AB-7187-03048E0A13D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DCEDA4F-617A-8965-8C19-3BF7B70FB0BB}"/>
              </a:ext>
            </a:extLst>
          </p:cNvPr>
          <p:cNvSpPr>
            <a:spLocks noGrp="1"/>
          </p:cNvSpPr>
          <p:nvPr>
            <p:ph type="dt" sz="half" idx="10"/>
          </p:nvPr>
        </p:nvSpPr>
        <p:spPr/>
        <p:txBody>
          <a:bodyPr/>
          <a:lstStyle/>
          <a:p>
            <a:fld id="{AAEDA8F3-C6E6-44DD-B589-64D38A214CF3}" type="datetimeFigureOut">
              <a:rPr lang="es-MX" smtClean="0"/>
              <a:t>29/12/2023</a:t>
            </a:fld>
            <a:endParaRPr lang="es-MX"/>
          </a:p>
        </p:txBody>
      </p:sp>
      <p:sp>
        <p:nvSpPr>
          <p:cNvPr id="5" name="Marcador de pie de página 4">
            <a:extLst>
              <a:ext uri="{FF2B5EF4-FFF2-40B4-BE49-F238E27FC236}">
                <a16:creationId xmlns:a16="http://schemas.microsoft.com/office/drawing/2014/main" id="{CB0960CC-4DA2-37EB-E16C-C4BCB886448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51D4CED-0F9B-7029-2A36-85AE49771642}"/>
              </a:ext>
            </a:extLst>
          </p:cNvPr>
          <p:cNvSpPr>
            <a:spLocks noGrp="1"/>
          </p:cNvSpPr>
          <p:nvPr>
            <p:ph type="sldNum" sz="quarter" idx="12"/>
          </p:nvPr>
        </p:nvSpPr>
        <p:spPr/>
        <p:txBody>
          <a:bodyPr/>
          <a:lstStyle/>
          <a:p>
            <a:fld id="{B3FB8FFF-04F1-4239-94DA-190965270618}" type="slidenum">
              <a:rPr lang="es-MX" smtClean="0"/>
              <a:t>‹Nº›</a:t>
            </a:fld>
            <a:endParaRPr lang="es-MX"/>
          </a:p>
        </p:txBody>
      </p:sp>
    </p:spTree>
    <p:extLst>
      <p:ext uri="{BB962C8B-B14F-4D97-AF65-F5344CB8AC3E}">
        <p14:creationId xmlns:p14="http://schemas.microsoft.com/office/powerpoint/2010/main" val="2837580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1543C3-697B-E6BC-8061-8BB8D42E5E9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D7F700E-488F-247A-4D06-35D02BE470A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8576AE8-3FC4-EB5B-F5DF-87AF9358B750}"/>
              </a:ext>
            </a:extLst>
          </p:cNvPr>
          <p:cNvSpPr>
            <a:spLocks noGrp="1"/>
          </p:cNvSpPr>
          <p:nvPr>
            <p:ph type="dt" sz="half" idx="10"/>
          </p:nvPr>
        </p:nvSpPr>
        <p:spPr/>
        <p:txBody>
          <a:bodyPr/>
          <a:lstStyle/>
          <a:p>
            <a:fld id="{AAEDA8F3-C6E6-44DD-B589-64D38A214CF3}" type="datetimeFigureOut">
              <a:rPr lang="es-MX" smtClean="0"/>
              <a:t>29/12/2023</a:t>
            </a:fld>
            <a:endParaRPr lang="es-MX"/>
          </a:p>
        </p:txBody>
      </p:sp>
      <p:sp>
        <p:nvSpPr>
          <p:cNvPr id="5" name="Marcador de pie de página 4">
            <a:extLst>
              <a:ext uri="{FF2B5EF4-FFF2-40B4-BE49-F238E27FC236}">
                <a16:creationId xmlns:a16="http://schemas.microsoft.com/office/drawing/2014/main" id="{A8564D32-190B-EE6B-B6CE-008BDEABB1E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985A779-B419-9FFC-A731-FD71013718FF}"/>
              </a:ext>
            </a:extLst>
          </p:cNvPr>
          <p:cNvSpPr>
            <a:spLocks noGrp="1"/>
          </p:cNvSpPr>
          <p:nvPr>
            <p:ph type="sldNum" sz="quarter" idx="12"/>
          </p:nvPr>
        </p:nvSpPr>
        <p:spPr/>
        <p:txBody>
          <a:bodyPr/>
          <a:lstStyle/>
          <a:p>
            <a:fld id="{B3FB8FFF-04F1-4239-94DA-190965270618}" type="slidenum">
              <a:rPr lang="es-MX" smtClean="0"/>
              <a:t>‹Nº›</a:t>
            </a:fld>
            <a:endParaRPr lang="es-MX"/>
          </a:p>
        </p:txBody>
      </p:sp>
    </p:spTree>
    <p:extLst>
      <p:ext uri="{BB962C8B-B14F-4D97-AF65-F5344CB8AC3E}">
        <p14:creationId xmlns:p14="http://schemas.microsoft.com/office/powerpoint/2010/main" val="810197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3BFCF3-3D18-74A1-3EB5-55EF2632D56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450B53A-7F42-2912-3CCC-4B6F2E6905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F95C4AB-DD58-2EFC-ABBF-F972DC6047ED}"/>
              </a:ext>
            </a:extLst>
          </p:cNvPr>
          <p:cNvSpPr>
            <a:spLocks noGrp="1"/>
          </p:cNvSpPr>
          <p:nvPr>
            <p:ph type="dt" sz="half" idx="10"/>
          </p:nvPr>
        </p:nvSpPr>
        <p:spPr/>
        <p:txBody>
          <a:bodyPr/>
          <a:lstStyle/>
          <a:p>
            <a:fld id="{AAEDA8F3-C6E6-44DD-B589-64D38A214CF3}" type="datetimeFigureOut">
              <a:rPr lang="es-MX" smtClean="0"/>
              <a:t>29/12/2023</a:t>
            </a:fld>
            <a:endParaRPr lang="es-MX"/>
          </a:p>
        </p:txBody>
      </p:sp>
      <p:sp>
        <p:nvSpPr>
          <p:cNvPr id="5" name="Marcador de pie de página 4">
            <a:extLst>
              <a:ext uri="{FF2B5EF4-FFF2-40B4-BE49-F238E27FC236}">
                <a16:creationId xmlns:a16="http://schemas.microsoft.com/office/drawing/2014/main" id="{8836708E-6297-622A-3CD8-C4FB7DDAADC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B79847D-66EB-FD5E-96A3-8F7C1196C75B}"/>
              </a:ext>
            </a:extLst>
          </p:cNvPr>
          <p:cNvSpPr>
            <a:spLocks noGrp="1"/>
          </p:cNvSpPr>
          <p:nvPr>
            <p:ph type="sldNum" sz="quarter" idx="12"/>
          </p:nvPr>
        </p:nvSpPr>
        <p:spPr/>
        <p:txBody>
          <a:bodyPr/>
          <a:lstStyle/>
          <a:p>
            <a:fld id="{B3FB8FFF-04F1-4239-94DA-190965270618}" type="slidenum">
              <a:rPr lang="es-MX" smtClean="0"/>
              <a:t>‹Nº›</a:t>
            </a:fld>
            <a:endParaRPr lang="es-MX"/>
          </a:p>
        </p:txBody>
      </p:sp>
    </p:spTree>
    <p:extLst>
      <p:ext uri="{BB962C8B-B14F-4D97-AF65-F5344CB8AC3E}">
        <p14:creationId xmlns:p14="http://schemas.microsoft.com/office/powerpoint/2010/main" val="3574740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D82978-2CAF-FEF9-C781-EF2F9698E86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DBA5D79-0210-2D79-3208-6BF1B85C2A1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D3D8980C-EDC2-2258-142F-C24A03F778F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DADABF46-FBEC-3740-BB55-FB1B37E0A828}"/>
              </a:ext>
            </a:extLst>
          </p:cNvPr>
          <p:cNvSpPr>
            <a:spLocks noGrp="1"/>
          </p:cNvSpPr>
          <p:nvPr>
            <p:ph type="dt" sz="half" idx="10"/>
          </p:nvPr>
        </p:nvSpPr>
        <p:spPr/>
        <p:txBody>
          <a:bodyPr/>
          <a:lstStyle/>
          <a:p>
            <a:fld id="{AAEDA8F3-C6E6-44DD-B589-64D38A214CF3}" type="datetimeFigureOut">
              <a:rPr lang="es-MX" smtClean="0"/>
              <a:t>29/12/2023</a:t>
            </a:fld>
            <a:endParaRPr lang="es-MX"/>
          </a:p>
        </p:txBody>
      </p:sp>
      <p:sp>
        <p:nvSpPr>
          <p:cNvPr id="6" name="Marcador de pie de página 5">
            <a:extLst>
              <a:ext uri="{FF2B5EF4-FFF2-40B4-BE49-F238E27FC236}">
                <a16:creationId xmlns:a16="http://schemas.microsoft.com/office/drawing/2014/main" id="{410A607E-5C03-15B6-2763-2B4FA723BA2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25B0E83-DEEB-D2B6-0F35-ACB8FB45564F}"/>
              </a:ext>
            </a:extLst>
          </p:cNvPr>
          <p:cNvSpPr>
            <a:spLocks noGrp="1"/>
          </p:cNvSpPr>
          <p:nvPr>
            <p:ph type="sldNum" sz="quarter" idx="12"/>
          </p:nvPr>
        </p:nvSpPr>
        <p:spPr/>
        <p:txBody>
          <a:bodyPr/>
          <a:lstStyle/>
          <a:p>
            <a:fld id="{B3FB8FFF-04F1-4239-94DA-190965270618}" type="slidenum">
              <a:rPr lang="es-MX" smtClean="0"/>
              <a:t>‹Nº›</a:t>
            </a:fld>
            <a:endParaRPr lang="es-MX"/>
          </a:p>
        </p:txBody>
      </p:sp>
    </p:spTree>
    <p:extLst>
      <p:ext uri="{BB962C8B-B14F-4D97-AF65-F5344CB8AC3E}">
        <p14:creationId xmlns:p14="http://schemas.microsoft.com/office/powerpoint/2010/main" val="350622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7F86ED-E76D-BE47-4D8F-3BAAC5DA8CB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95AB368-DC01-C16C-081B-60FA4BAC66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1758EC2-F1C1-FF60-C9E2-113878524C2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D9B3C1C2-BF82-6D32-98EE-3F83E102FD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EC42772-2C1D-A97D-F650-E32327DDDAE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838F9A2D-F482-A64D-B64A-A22141C7DF15}"/>
              </a:ext>
            </a:extLst>
          </p:cNvPr>
          <p:cNvSpPr>
            <a:spLocks noGrp="1"/>
          </p:cNvSpPr>
          <p:nvPr>
            <p:ph type="dt" sz="half" idx="10"/>
          </p:nvPr>
        </p:nvSpPr>
        <p:spPr/>
        <p:txBody>
          <a:bodyPr/>
          <a:lstStyle/>
          <a:p>
            <a:fld id="{AAEDA8F3-C6E6-44DD-B589-64D38A214CF3}" type="datetimeFigureOut">
              <a:rPr lang="es-MX" smtClean="0"/>
              <a:t>29/12/2023</a:t>
            </a:fld>
            <a:endParaRPr lang="es-MX"/>
          </a:p>
        </p:txBody>
      </p:sp>
      <p:sp>
        <p:nvSpPr>
          <p:cNvPr id="8" name="Marcador de pie de página 7">
            <a:extLst>
              <a:ext uri="{FF2B5EF4-FFF2-40B4-BE49-F238E27FC236}">
                <a16:creationId xmlns:a16="http://schemas.microsoft.com/office/drawing/2014/main" id="{9C2C3707-B10D-31BC-1400-7F500388BD2A}"/>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77A5329A-86D6-D6C4-73DB-CEA550D1AF56}"/>
              </a:ext>
            </a:extLst>
          </p:cNvPr>
          <p:cNvSpPr>
            <a:spLocks noGrp="1"/>
          </p:cNvSpPr>
          <p:nvPr>
            <p:ph type="sldNum" sz="quarter" idx="12"/>
          </p:nvPr>
        </p:nvSpPr>
        <p:spPr/>
        <p:txBody>
          <a:bodyPr/>
          <a:lstStyle/>
          <a:p>
            <a:fld id="{B3FB8FFF-04F1-4239-94DA-190965270618}" type="slidenum">
              <a:rPr lang="es-MX" smtClean="0"/>
              <a:t>‹Nº›</a:t>
            </a:fld>
            <a:endParaRPr lang="es-MX"/>
          </a:p>
        </p:txBody>
      </p:sp>
    </p:spTree>
    <p:extLst>
      <p:ext uri="{BB962C8B-B14F-4D97-AF65-F5344CB8AC3E}">
        <p14:creationId xmlns:p14="http://schemas.microsoft.com/office/powerpoint/2010/main" val="3163665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CEAAC1-5EC1-4F98-4701-7789BF9B5EF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6CCB53F-EC7D-1057-D768-C60716269877}"/>
              </a:ext>
            </a:extLst>
          </p:cNvPr>
          <p:cNvSpPr>
            <a:spLocks noGrp="1"/>
          </p:cNvSpPr>
          <p:nvPr>
            <p:ph type="dt" sz="half" idx="10"/>
          </p:nvPr>
        </p:nvSpPr>
        <p:spPr/>
        <p:txBody>
          <a:bodyPr/>
          <a:lstStyle/>
          <a:p>
            <a:fld id="{AAEDA8F3-C6E6-44DD-B589-64D38A214CF3}" type="datetimeFigureOut">
              <a:rPr lang="es-MX" smtClean="0"/>
              <a:t>29/12/2023</a:t>
            </a:fld>
            <a:endParaRPr lang="es-MX"/>
          </a:p>
        </p:txBody>
      </p:sp>
      <p:sp>
        <p:nvSpPr>
          <p:cNvPr id="4" name="Marcador de pie de página 3">
            <a:extLst>
              <a:ext uri="{FF2B5EF4-FFF2-40B4-BE49-F238E27FC236}">
                <a16:creationId xmlns:a16="http://schemas.microsoft.com/office/drawing/2014/main" id="{4ABE2FC2-2CE7-0F8F-6BDA-B122BCBF7636}"/>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43ACA647-F7E3-73EF-3B28-83EEB40BA47D}"/>
              </a:ext>
            </a:extLst>
          </p:cNvPr>
          <p:cNvSpPr>
            <a:spLocks noGrp="1"/>
          </p:cNvSpPr>
          <p:nvPr>
            <p:ph type="sldNum" sz="quarter" idx="12"/>
          </p:nvPr>
        </p:nvSpPr>
        <p:spPr/>
        <p:txBody>
          <a:bodyPr/>
          <a:lstStyle/>
          <a:p>
            <a:fld id="{B3FB8FFF-04F1-4239-94DA-190965270618}" type="slidenum">
              <a:rPr lang="es-MX" smtClean="0"/>
              <a:t>‹Nº›</a:t>
            </a:fld>
            <a:endParaRPr lang="es-MX"/>
          </a:p>
        </p:txBody>
      </p:sp>
    </p:spTree>
    <p:extLst>
      <p:ext uri="{BB962C8B-B14F-4D97-AF65-F5344CB8AC3E}">
        <p14:creationId xmlns:p14="http://schemas.microsoft.com/office/powerpoint/2010/main" val="1752671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6010D4F-C2F1-F797-23AC-E12F30747670}"/>
              </a:ext>
            </a:extLst>
          </p:cNvPr>
          <p:cNvSpPr>
            <a:spLocks noGrp="1"/>
          </p:cNvSpPr>
          <p:nvPr>
            <p:ph type="dt" sz="half" idx="10"/>
          </p:nvPr>
        </p:nvSpPr>
        <p:spPr/>
        <p:txBody>
          <a:bodyPr/>
          <a:lstStyle/>
          <a:p>
            <a:fld id="{AAEDA8F3-C6E6-44DD-B589-64D38A214CF3}" type="datetimeFigureOut">
              <a:rPr lang="es-MX" smtClean="0"/>
              <a:t>29/12/2023</a:t>
            </a:fld>
            <a:endParaRPr lang="es-MX"/>
          </a:p>
        </p:txBody>
      </p:sp>
      <p:sp>
        <p:nvSpPr>
          <p:cNvPr id="3" name="Marcador de pie de página 2">
            <a:extLst>
              <a:ext uri="{FF2B5EF4-FFF2-40B4-BE49-F238E27FC236}">
                <a16:creationId xmlns:a16="http://schemas.microsoft.com/office/drawing/2014/main" id="{72CA76C2-D102-04AF-79FF-53F7BF5ED1B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4C46EC1E-E674-63FE-2B19-E888CF599F7B}"/>
              </a:ext>
            </a:extLst>
          </p:cNvPr>
          <p:cNvSpPr>
            <a:spLocks noGrp="1"/>
          </p:cNvSpPr>
          <p:nvPr>
            <p:ph type="sldNum" sz="quarter" idx="12"/>
          </p:nvPr>
        </p:nvSpPr>
        <p:spPr/>
        <p:txBody>
          <a:bodyPr/>
          <a:lstStyle/>
          <a:p>
            <a:fld id="{B3FB8FFF-04F1-4239-94DA-190965270618}" type="slidenum">
              <a:rPr lang="es-MX" smtClean="0"/>
              <a:t>‹Nº›</a:t>
            </a:fld>
            <a:endParaRPr lang="es-MX"/>
          </a:p>
        </p:txBody>
      </p:sp>
    </p:spTree>
    <p:extLst>
      <p:ext uri="{BB962C8B-B14F-4D97-AF65-F5344CB8AC3E}">
        <p14:creationId xmlns:p14="http://schemas.microsoft.com/office/powerpoint/2010/main" val="168586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378E6-F90D-7394-E905-D6BBC1A7F3F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999875D-ABAA-63E3-3F18-4ED46FAC06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071E4066-D3E3-17B8-2D91-FD0088CAE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A11646D-BAC2-5051-0081-BE045A857186}"/>
              </a:ext>
            </a:extLst>
          </p:cNvPr>
          <p:cNvSpPr>
            <a:spLocks noGrp="1"/>
          </p:cNvSpPr>
          <p:nvPr>
            <p:ph type="dt" sz="half" idx="10"/>
          </p:nvPr>
        </p:nvSpPr>
        <p:spPr/>
        <p:txBody>
          <a:bodyPr/>
          <a:lstStyle/>
          <a:p>
            <a:fld id="{AAEDA8F3-C6E6-44DD-B589-64D38A214CF3}" type="datetimeFigureOut">
              <a:rPr lang="es-MX" smtClean="0"/>
              <a:t>29/12/2023</a:t>
            </a:fld>
            <a:endParaRPr lang="es-MX"/>
          </a:p>
        </p:txBody>
      </p:sp>
      <p:sp>
        <p:nvSpPr>
          <p:cNvPr id="6" name="Marcador de pie de página 5">
            <a:extLst>
              <a:ext uri="{FF2B5EF4-FFF2-40B4-BE49-F238E27FC236}">
                <a16:creationId xmlns:a16="http://schemas.microsoft.com/office/drawing/2014/main" id="{AA959402-D6A9-59B4-7CEA-F4DB68813B1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27E10E3-CB9A-4EAD-B61D-D219C0779CC0}"/>
              </a:ext>
            </a:extLst>
          </p:cNvPr>
          <p:cNvSpPr>
            <a:spLocks noGrp="1"/>
          </p:cNvSpPr>
          <p:nvPr>
            <p:ph type="sldNum" sz="quarter" idx="12"/>
          </p:nvPr>
        </p:nvSpPr>
        <p:spPr/>
        <p:txBody>
          <a:bodyPr/>
          <a:lstStyle/>
          <a:p>
            <a:fld id="{B3FB8FFF-04F1-4239-94DA-190965270618}" type="slidenum">
              <a:rPr lang="es-MX" smtClean="0"/>
              <a:t>‹Nº›</a:t>
            </a:fld>
            <a:endParaRPr lang="es-MX"/>
          </a:p>
        </p:txBody>
      </p:sp>
    </p:spTree>
    <p:extLst>
      <p:ext uri="{BB962C8B-B14F-4D97-AF65-F5344CB8AC3E}">
        <p14:creationId xmlns:p14="http://schemas.microsoft.com/office/powerpoint/2010/main" val="183822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956F4-5A1E-8603-1897-5F966A9785B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78C0259F-76CF-61C2-59CC-8AA3335A58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EE6E338C-0139-B3CD-2A14-F7B22BEB0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968C619-C924-7AC4-AF97-A3B7595CB7C6}"/>
              </a:ext>
            </a:extLst>
          </p:cNvPr>
          <p:cNvSpPr>
            <a:spLocks noGrp="1"/>
          </p:cNvSpPr>
          <p:nvPr>
            <p:ph type="dt" sz="half" idx="10"/>
          </p:nvPr>
        </p:nvSpPr>
        <p:spPr/>
        <p:txBody>
          <a:bodyPr/>
          <a:lstStyle/>
          <a:p>
            <a:fld id="{AAEDA8F3-C6E6-44DD-B589-64D38A214CF3}" type="datetimeFigureOut">
              <a:rPr lang="es-MX" smtClean="0"/>
              <a:t>29/12/2023</a:t>
            </a:fld>
            <a:endParaRPr lang="es-MX"/>
          </a:p>
        </p:txBody>
      </p:sp>
      <p:sp>
        <p:nvSpPr>
          <p:cNvPr id="6" name="Marcador de pie de página 5">
            <a:extLst>
              <a:ext uri="{FF2B5EF4-FFF2-40B4-BE49-F238E27FC236}">
                <a16:creationId xmlns:a16="http://schemas.microsoft.com/office/drawing/2014/main" id="{69945C7C-E24A-A0C9-F9B5-1E75B50C777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55398E3-275B-E744-31C3-8293C0FFDFE6}"/>
              </a:ext>
            </a:extLst>
          </p:cNvPr>
          <p:cNvSpPr>
            <a:spLocks noGrp="1"/>
          </p:cNvSpPr>
          <p:nvPr>
            <p:ph type="sldNum" sz="quarter" idx="12"/>
          </p:nvPr>
        </p:nvSpPr>
        <p:spPr/>
        <p:txBody>
          <a:bodyPr/>
          <a:lstStyle/>
          <a:p>
            <a:fld id="{B3FB8FFF-04F1-4239-94DA-190965270618}" type="slidenum">
              <a:rPr lang="es-MX" smtClean="0"/>
              <a:t>‹Nº›</a:t>
            </a:fld>
            <a:endParaRPr lang="es-MX"/>
          </a:p>
        </p:txBody>
      </p:sp>
    </p:spTree>
    <p:extLst>
      <p:ext uri="{BB962C8B-B14F-4D97-AF65-F5344CB8AC3E}">
        <p14:creationId xmlns:p14="http://schemas.microsoft.com/office/powerpoint/2010/main" val="21080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2AC5653-1980-5709-2C4D-FBD884C64D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760E437-E648-E9E6-3010-2C60571444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3ADCF5F-D6B4-EF0C-3132-FC28B66814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DA8F3-C6E6-44DD-B589-64D38A214CF3}" type="datetimeFigureOut">
              <a:rPr lang="es-MX" smtClean="0"/>
              <a:t>29/12/2023</a:t>
            </a:fld>
            <a:endParaRPr lang="es-MX"/>
          </a:p>
        </p:txBody>
      </p:sp>
      <p:sp>
        <p:nvSpPr>
          <p:cNvPr id="5" name="Marcador de pie de página 4">
            <a:extLst>
              <a:ext uri="{FF2B5EF4-FFF2-40B4-BE49-F238E27FC236}">
                <a16:creationId xmlns:a16="http://schemas.microsoft.com/office/drawing/2014/main" id="{E1BEF61C-7403-12B5-7602-E39C45AA71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B758DF9B-1BBB-0A77-576C-00C5612FBF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B8FFF-04F1-4239-94DA-190965270618}" type="slidenum">
              <a:rPr lang="es-MX" smtClean="0"/>
              <a:t>‹Nº›</a:t>
            </a:fld>
            <a:endParaRPr lang="es-MX"/>
          </a:p>
        </p:txBody>
      </p:sp>
    </p:spTree>
    <p:extLst>
      <p:ext uri="{BB962C8B-B14F-4D97-AF65-F5344CB8AC3E}">
        <p14:creationId xmlns:p14="http://schemas.microsoft.com/office/powerpoint/2010/main" val="3176643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ticportal.es/glosario-tic/base-datos-sq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5DC3458-0903-4C0D-696D-714A88E9224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1253383" y="930085"/>
            <a:ext cx="9685234" cy="4997829"/>
          </a:xfrm>
          <a:prstGeom prst="rect">
            <a:avLst/>
          </a:prstGeom>
        </p:spPr>
      </p:pic>
    </p:spTree>
    <p:extLst>
      <p:ext uri="{BB962C8B-B14F-4D97-AF65-F5344CB8AC3E}">
        <p14:creationId xmlns:p14="http://schemas.microsoft.com/office/powerpoint/2010/main" val="2335453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EFD7EE8-DE32-240D-DA8F-D1EEF880468D}"/>
              </a:ext>
            </a:extLst>
          </p:cNvPr>
          <p:cNvSpPr>
            <a:spLocks noGrp="1"/>
          </p:cNvSpPr>
          <p:nvPr>
            <p:ph idx="1"/>
          </p:nvPr>
        </p:nvSpPr>
        <p:spPr>
          <a:xfrm>
            <a:off x="809469" y="179882"/>
            <a:ext cx="4616971" cy="5891134"/>
          </a:xfrm>
        </p:spPr>
        <p:txBody>
          <a:bodyPr>
            <a:noAutofit/>
          </a:bodyPr>
          <a:lstStyle/>
          <a:p>
            <a:pPr marL="0" indent="0">
              <a:buNone/>
            </a:pPr>
            <a:r>
              <a:rPr lang="en-US" sz="1500" b="0" i="0" dirty="0">
                <a:solidFill>
                  <a:srgbClr val="000000"/>
                </a:solidFill>
                <a:effectLst/>
                <a:latin typeface="Segoe UI" panose="020B0502040204020203" pitchFamily="34" charset="0"/>
              </a:rPr>
              <a:t>OCOUNT(), AVG() and SUM() Functions; </a:t>
            </a:r>
            <a:r>
              <a:rPr lang="en-US" sz="1500" b="0" i="0" dirty="0">
                <a:solidFill>
                  <a:srgbClr val="000000"/>
                </a:solidFill>
                <a:effectLst/>
                <a:latin typeface="Verdana" panose="020B0604030504040204" pitchFamily="34" charset="0"/>
              </a:rPr>
              <a:t> number of rows that matches a specified criterion.</a:t>
            </a:r>
            <a:r>
              <a:rPr lang="en-US" sz="1500" b="0" i="0" dirty="0">
                <a:solidFill>
                  <a:srgbClr val="000000"/>
                </a:solidFill>
                <a:effectLst/>
                <a:latin typeface="Segoe UI" panose="020B0502040204020203" pitchFamily="34" charset="0"/>
              </a:rPr>
              <a:t> </a:t>
            </a:r>
            <a:r>
              <a:rPr lang="en-US" sz="1500" b="0" i="0" dirty="0">
                <a:solidFill>
                  <a:srgbClr val="000000"/>
                </a:solidFill>
                <a:effectLst/>
                <a:latin typeface="Verdana" panose="020B0604030504040204" pitchFamily="34" charset="0"/>
              </a:rPr>
              <a:t> average value of a numeric column. the total sum of a numeric column. </a:t>
            </a:r>
            <a:endParaRPr lang="en-US" sz="1500" dirty="0">
              <a:solidFill>
                <a:srgbClr val="000000"/>
              </a:solidFill>
              <a:latin typeface="Verdana" panose="020B0604030504040204" pitchFamily="34" charset="0"/>
            </a:endParaRPr>
          </a:p>
          <a:p>
            <a:pPr marL="0" indent="0">
              <a:buNone/>
            </a:pPr>
            <a:r>
              <a:rPr lang="en-US" sz="1500" b="0" i="0" dirty="0">
                <a:solidFill>
                  <a:srgbClr val="0000CD"/>
                </a:solidFill>
                <a:effectLst/>
                <a:latin typeface="Consolas" panose="020B0609020204030204" pitchFamily="49" charset="0"/>
              </a:rPr>
              <a:t>SELECT</a:t>
            </a:r>
            <a:r>
              <a:rPr lang="en-US" sz="1500" b="0" i="0" dirty="0">
                <a:solidFill>
                  <a:srgbClr val="000000"/>
                </a:solidFill>
                <a:effectLst/>
                <a:latin typeface="Consolas" panose="020B0609020204030204" pitchFamily="49" charset="0"/>
              </a:rPr>
              <a:t> </a:t>
            </a:r>
            <a:r>
              <a:rPr lang="en-US" sz="1500" b="0" i="0" dirty="0">
                <a:solidFill>
                  <a:srgbClr val="0000CD"/>
                </a:solidFill>
                <a:effectLst/>
                <a:latin typeface="Consolas" panose="020B0609020204030204" pitchFamily="49" charset="0"/>
              </a:rPr>
              <a:t>COUNT</a:t>
            </a:r>
            <a:r>
              <a:rPr lang="en-US" sz="1500" b="0" i="0" dirty="0">
                <a:solidFill>
                  <a:srgbClr val="000000"/>
                </a:solidFill>
                <a:effectLst/>
                <a:latin typeface="Consolas" panose="020B0609020204030204" pitchFamily="49" charset="0"/>
              </a:rPr>
              <a:t>(</a:t>
            </a:r>
            <a:r>
              <a:rPr lang="en-US" sz="1500" b="0" i="0" dirty="0" err="1">
                <a:solidFill>
                  <a:srgbClr val="000000"/>
                </a:solidFill>
                <a:effectLst/>
                <a:latin typeface="Consolas" panose="020B0609020204030204" pitchFamily="49" charset="0"/>
              </a:rPr>
              <a:t>ProductID</a:t>
            </a:r>
            <a:r>
              <a:rPr lang="en-US" sz="1500" b="0" i="0" dirty="0">
                <a:solidFill>
                  <a:srgbClr val="000000"/>
                </a:solidFill>
                <a:effectLst/>
                <a:latin typeface="Consolas" panose="020B0609020204030204" pitchFamily="49" charset="0"/>
              </a:rPr>
              <a:t>)</a:t>
            </a:r>
            <a:br>
              <a:rPr lang="en-US" sz="1500" dirty="0"/>
            </a:br>
            <a:r>
              <a:rPr lang="en-US" sz="1500" b="0" i="0" dirty="0">
                <a:solidFill>
                  <a:srgbClr val="0000CD"/>
                </a:solidFill>
                <a:effectLst/>
                <a:latin typeface="Consolas" panose="020B0609020204030204" pitchFamily="49" charset="0"/>
              </a:rPr>
              <a:t>FROM</a:t>
            </a:r>
            <a:r>
              <a:rPr lang="en-US" sz="1500" b="0" i="0" dirty="0">
                <a:solidFill>
                  <a:srgbClr val="000000"/>
                </a:solidFill>
                <a:effectLst/>
                <a:latin typeface="Consolas" panose="020B0609020204030204" pitchFamily="49" charset="0"/>
              </a:rPr>
              <a:t> Products;</a:t>
            </a:r>
            <a:endParaRPr lang="en-US" sz="1500" b="0" i="0" dirty="0">
              <a:solidFill>
                <a:srgbClr val="000000"/>
              </a:solidFill>
              <a:effectLst/>
              <a:latin typeface="Segoe UI" panose="020B0502040204020203" pitchFamily="34" charset="0"/>
            </a:endParaRPr>
          </a:p>
          <a:p>
            <a:pPr marL="0" indent="0" algn="l">
              <a:buNone/>
            </a:pPr>
            <a:r>
              <a:rPr lang="en-US" sz="1500" b="0" i="0" dirty="0">
                <a:solidFill>
                  <a:srgbClr val="0000CD"/>
                </a:solidFill>
                <a:effectLst/>
                <a:latin typeface="Consolas" panose="020B0609020204030204" pitchFamily="49" charset="0"/>
              </a:rPr>
              <a:t>SELECT</a:t>
            </a:r>
            <a:r>
              <a:rPr lang="en-US" sz="1500" b="0" i="0" dirty="0">
                <a:solidFill>
                  <a:srgbClr val="000000"/>
                </a:solidFill>
                <a:effectLst/>
                <a:latin typeface="Consolas" panose="020B0609020204030204" pitchFamily="49" charset="0"/>
              </a:rPr>
              <a:t> AVG(Price)</a:t>
            </a:r>
            <a:br>
              <a:rPr lang="en-US" sz="1500" dirty="0"/>
            </a:br>
            <a:r>
              <a:rPr lang="en-US" sz="1500" b="0" i="0" dirty="0">
                <a:solidFill>
                  <a:srgbClr val="0000CD"/>
                </a:solidFill>
                <a:effectLst/>
                <a:latin typeface="Consolas" panose="020B0609020204030204" pitchFamily="49" charset="0"/>
              </a:rPr>
              <a:t>FROM</a:t>
            </a:r>
            <a:r>
              <a:rPr lang="en-US" sz="1500" b="0" i="0" dirty="0">
                <a:solidFill>
                  <a:srgbClr val="000000"/>
                </a:solidFill>
                <a:effectLst/>
                <a:latin typeface="Consolas" panose="020B0609020204030204" pitchFamily="49" charset="0"/>
              </a:rPr>
              <a:t> Products;</a:t>
            </a:r>
            <a:endParaRPr lang="en-US" sz="1500" b="0" i="0" dirty="0">
              <a:solidFill>
                <a:srgbClr val="000000"/>
              </a:solidFill>
              <a:effectLst/>
              <a:latin typeface="Verdana" panose="020B0604030504040204" pitchFamily="34" charset="0"/>
            </a:endParaRPr>
          </a:p>
          <a:p>
            <a:pPr marL="0" indent="0" algn="l">
              <a:buNone/>
            </a:pPr>
            <a:r>
              <a:rPr lang="en-US" sz="1500" b="0" i="0" dirty="0">
                <a:solidFill>
                  <a:srgbClr val="0000CD"/>
                </a:solidFill>
                <a:effectLst/>
                <a:latin typeface="Consolas" panose="020B0609020204030204" pitchFamily="49" charset="0"/>
              </a:rPr>
              <a:t>SELECT</a:t>
            </a:r>
            <a:r>
              <a:rPr lang="en-US" sz="1500" b="0" i="0" dirty="0">
                <a:solidFill>
                  <a:srgbClr val="000000"/>
                </a:solidFill>
                <a:effectLst/>
                <a:latin typeface="Consolas" panose="020B0609020204030204" pitchFamily="49" charset="0"/>
              </a:rPr>
              <a:t> SUM(Quantity)</a:t>
            </a:r>
            <a:br>
              <a:rPr lang="en-US" sz="1500" dirty="0"/>
            </a:br>
            <a:r>
              <a:rPr lang="en-US" sz="1500" b="0" i="0" dirty="0">
                <a:solidFill>
                  <a:srgbClr val="0000CD"/>
                </a:solidFill>
                <a:effectLst/>
                <a:latin typeface="Consolas" panose="020B0609020204030204" pitchFamily="49" charset="0"/>
              </a:rPr>
              <a:t>FROM</a:t>
            </a:r>
            <a:r>
              <a:rPr lang="en-US" sz="1500" b="0" i="0" dirty="0">
                <a:solidFill>
                  <a:srgbClr val="000000"/>
                </a:solidFill>
                <a:effectLst/>
                <a:latin typeface="Consolas" panose="020B0609020204030204" pitchFamily="49" charset="0"/>
              </a:rPr>
              <a:t> </a:t>
            </a:r>
            <a:r>
              <a:rPr lang="en-US" sz="1500" b="0" i="0" dirty="0" err="1">
                <a:solidFill>
                  <a:srgbClr val="000000"/>
                </a:solidFill>
                <a:effectLst/>
                <a:latin typeface="Consolas" panose="020B0609020204030204" pitchFamily="49" charset="0"/>
              </a:rPr>
              <a:t>OrderDetails</a:t>
            </a:r>
            <a:r>
              <a:rPr lang="en-US" sz="1500" b="0" i="0" dirty="0">
                <a:solidFill>
                  <a:srgbClr val="000000"/>
                </a:solidFill>
                <a:effectLst/>
                <a:latin typeface="Consolas" panose="020B0609020204030204" pitchFamily="49" charset="0"/>
              </a:rPr>
              <a:t>;</a:t>
            </a:r>
          </a:p>
          <a:p>
            <a:pPr marL="0" indent="0" algn="l">
              <a:buNone/>
            </a:pPr>
            <a:endParaRPr lang="en-US" sz="1500" dirty="0">
              <a:solidFill>
                <a:srgbClr val="000000"/>
              </a:solidFill>
              <a:latin typeface="Consolas" panose="020B0609020204030204" pitchFamily="49" charset="0"/>
            </a:endParaRPr>
          </a:p>
          <a:p>
            <a:pPr marL="0" indent="0">
              <a:buNone/>
            </a:pPr>
            <a:r>
              <a:rPr lang="es-MX" sz="1500" b="0" i="0" dirty="0">
                <a:solidFill>
                  <a:srgbClr val="000000"/>
                </a:solidFill>
                <a:effectLst/>
                <a:latin typeface="Segoe UI" panose="020B0502040204020203" pitchFamily="34" charset="0"/>
              </a:rPr>
              <a:t>LIKE </a:t>
            </a:r>
            <a:r>
              <a:rPr lang="es-MX" sz="1500" b="0" i="0" dirty="0" err="1">
                <a:solidFill>
                  <a:srgbClr val="000000"/>
                </a:solidFill>
                <a:effectLst/>
                <a:latin typeface="Segoe UI" panose="020B0502040204020203" pitchFamily="34" charset="0"/>
              </a:rPr>
              <a:t>Operator</a:t>
            </a:r>
            <a:r>
              <a:rPr lang="es-MX" sz="1500" dirty="0">
                <a:solidFill>
                  <a:srgbClr val="000000"/>
                </a:solidFill>
                <a:latin typeface="Segoe UI" panose="020B0502040204020203" pitchFamily="34" charset="0"/>
              </a:rPr>
              <a:t>: </a:t>
            </a:r>
            <a:r>
              <a:rPr lang="es-MX" sz="1500" dirty="0" err="1">
                <a:solidFill>
                  <a:srgbClr val="000000"/>
                </a:solidFill>
                <a:latin typeface="Segoe UI" panose="020B0502040204020203" pitchFamily="34" charset="0"/>
              </a:rPr>
              <a:t>is</a:t>
            </a:r>
            <a:r>
              <a:rPr lang="es-MX" sz="1500" dirty="0">
                <a:solidFill>
                  <a:srgbClr val="000000"/>
                </a:solidFill>
                <a:latin typeface="Segoe UI" panose="020B0502040204020203" pitchFamily="34" charset="0"/>
              </a:rPr>
              <a:t> </a:t>
            </a:r>
            <a:r>
              <a:rPr lang="es-MX" sz="1500" dirty="0" err="1">
                <a:solidFill>
                  <a:srgbClr val="000000"/>
                </a:solidFill>
                <a:latin typeface="Segoe UI" panose="020B0502040204020203" pitchFamily="34" charset="0"/>
              </a:rPr>
              <a:t>used</a:t>
            </a:r>
            <a:r>
              <a:rPr lang="es-MX" sz="1500" dirty="0">
                <a:solidFill>
                  <a:srgbClr val="000000"/>
                </a:solidFill>
                <a:latin typeface="Segoe UI" panose="020B0502040204020203" pitchFamily="34" charset="0"/>
              </a:rPr>
              <a:t> in a </a:t>
            </a:r>
            <a:r>
              <a:rPr lang="es-MX" sz="1500" dirty="0" err="1">
                <a:solidFill>
                  <a:srgbClr val="000000"/>
                </a:solidFill>
                <a:latin typeface="Segoe UI" panose="020B0502040204020203" pitchFamily="34" charset="0"/>
              </a:rPr>
              <a:t>where</a:t>
            </a:r>
            <a:r>
              <a:rPr lang="es-MX" sz="1500" dirty="0">
                <a:solidFill>
                  <a:srgbClr val="000000"/>
                </a:solidFill>
                <a:latin typeface="Segoe UI" panose="020B0502040204020203" pitchFamily="34" charset="0"/>
              </a:rPr>
              <a:t> </a:t>
            </a:r>
            <a:r>
              <a:rPr lang="es-MX" sz="1500" dirty="0" err="1">
                <a:solidFill>
                  <a:srgbClr val="000000"/>
                </a:solidFill>
                <a:latin typeface="Segoe UI" panose="020B0502040204020203" pitchFamily="34" charset="0"/>
              </a:rPr>
              <a:t>clause</a:t>
            </a:r>
            <a:r>
              <a:rPr lang="es-MX" sz="1500" dirty="0">
                <a:solidFill>
                  <a:srgbClr val="000000"/>
                </a:solidFill>
                <a:latin typeface="Segoe UI" panose="020B0502040204020203" pitchFamily="34" charset="0"/>
              </a:rPr>
              <a:t> </a:t>
            </a:r>
            <a:r>
              <a:rPr lang="es-MX" sz="1500" dirty="0" err="1">
                <a:solidFill>
                  <a:srgbClr val="000000"/>
                </a:solidFill>
                <a:latin typeface="Segoe UI" panose="020B0502040204020203" pitchFamily="34" charset="0"/>
              </a:rPr>
              <a:t>to</a:t>
            </a:r>
            <a:r>
              <a:rPr lang="es-MX" sz="1500" dirty="0">
                <a:solidFill>
                  <a:srgbClr val="000000"/>
                </a:solidFill>
                <a:latin typeface="Segoe UI" panose="020B0502040204020203" pitchFamily="34" charset="0"/>
              </a:rPr>
              <a:t> </a:t>
            </a:r>
            <a:r>
              <a:rPr lang="es-MX" sz="1500" dirty="0" err="1">
                <a:solidFill>
                  <a:srgbClr val="000000"/>
                </a:solidFill>
                <a:latin typeface="Segoe UI" panose="020B0502040204020203" pitchFamily="34" charset="0"/>
              </a:rPr>
              <a:t>search</a:t>
            </a:r>
            <a:r>
              <a:rPr lang="es-MX" sz="1500" dirty="0">
                <a:solidFill>
                  <a:srgbClr val="000000"/>
                </a:solidFill>
                <a:latin typeface="Segoe UI" panose="020B0502040204020203" pitchFamily="34" charset="0"/>
              </a:rPr>
              <a:t> </a:t>
            </a:r>
            <a:r>
              <a:rPr lang="es-MX" sz="1500" dirty="0" err="1">
                <a:solidFill>
                  <a:srgbClr val="000000"/>
                </a:solidFill>
                <a:latin typeface="Segoe UI" panose="020B0502040204020203" pitchFamily="34" charset="0"/>
              </a:rPr>
              <a:t>for</a:t>
            </a:r>
            <a:r>
              <a:rPr lang="es-MX" sz="1500" dirty="0">
                <a:solidFill>
                  <a:srgbClr val="000000"/>
                </a:solidFill>
                <a:latin typeface="Segoe UI" panose="020B0502040204020203" pitchFamily="34" charset="0"/>
              </a:rPr>
              <a:t> a </a:t>
            </a:r>
            <a:r>
              <a:rPr lang="es-MX" sz="1500" dirty="0" err="1">
                <a:solidFill>
                  <a:srgbClr val="000000"/>
                </a:solidFill>
                <a:latin typeface="Segoe UI" panose="020B0502040204020203" pitchFamily="34" charset="0"/>
              </a:rPr>
              <a:t>specified</a:t>
            </a:r>
            <a:r>
              <a:rPr lang="es-MX" sz="1500" dirty="0">
                <a:solidFill>
                  <a:srgbClr val="000000"/>
                </a:solidFill>
                <a:latin typeface="Segoe UI" panose="020B0502040204020203" pitchFamily="34" charset="0"/>
              </a:rPr>
              <a:t> </a:t>
            </a:r>
            <a:r>
              <a:rPr lang="es-MX" sz="1500" dirty="0" err="1">
                <a:solidFill>
                  <a:srgbClr val="000000"/>
                </a:solidFill>
                <a:latin typeface="Segoe UI" panose="020B0502040204020203" pitchFamily="34" charset="0"/>
              </a:rPr>
              <a:t>pattern</a:t>
            </a:r>
            <a:r>
              <a:rPr lang="es-MX" sz="1500" dirty="0">
                <a:solidFill>
                  <a:srgbClr val="000000"/>
                </a:solidFill>
                <a:latin typeface="Segoe UI" panose="020B0502040204020203" pitchFamily="34" charset="0"/>
              </a:rPr>
              <a:t> in a </a:t>
            </a:r>
            <a:r>
              <a:rPr lang="es-MX" sz="1500" dirty="0" err="1">
                <a:solidFill>
                  <a:srgbClr val="000000"/>
                </a:solidFill>
                <a:latin typeface="Segoe UI" panose="020B0502040204020203" pitchFamily="34" charset="0"/>
              </a:rPr>
              <a:t>coumn</a:t>
            </a:r>
            <a:endParaRPr lang="es-MX" sz="1500" b="0" i="0" dirty="0">
              <a:solidFill>
                <a:srgbClr val="000000"/>
              </a:solidFill>
              <a:effectLst/>
              <a:latin typeface="Segoe UI" panose="020B0502040204020203" pitchFamily="34" charset="0"/>
            </a:endParaRPr>
          </a:p>
          <a:p>
            <a:pPr marL="0" indent="0" algn="l">
              <a:buNone/>
            </a:pPr>
            <a:endParaRPr lang="en-US" sz="1500" b="0" i="0" dirty="0">
              <a:solidFill>
                <a:srgbClr val="000000"/>
              </a:solidFill>
              <a:effectLst/>
              <a:latin typeface="Verdana" panose="020B0604030504040204" pitchFamily="34" charset="0"/>
            </a:endParaRPr>
          </a:p>
          <a:p>
            <a:pPr marL="0" indent="0" algn="l">
              <a:buNone/>
            </a:pPr>
            <a:endParaRPr lang="en-US" sz="1500" b="0" i="0" dirty="0">
              <a:solidFill>
                <a:srgbClr val="000000"/>
              </a:solidFill>
              <a:effectLst/>
              <a:latin typeface="Consolas" panose="020B0609020204030204" pitchFamily="49" charset="0"/>
            </a:endParaRPr>
          </a:p>
        </p:txBody>
      </p:sp>
      <p:sp>
        <p:nvSpPr>
          <p:cNvPr id="2" name="Marcador de contenido 2">
            <a:extLst>
              <a:ext uri="{FF2B5EF4-FFF2-40B4-BE49-F238E27FC236}">
                <a16:creationId xmlns:a16="http://schemas.microsoft.com/office/drawing/2014/main" id="{44D5B7C2-60A1-1AAA-B966-0710452181E8}"/>
              </a:ext>
            </a:extLst>
          </p:cNvPr>
          <p:cNvSpPr txBox="1">
            <a:spLocks/>
          </p:cNvSpPr>
          <p:nvPr/>
        </p:nvSpPr>
        <p:spPr>
          <a:xfrm>
            <a:off x="6765562" y="359765"/>
            <a:ext cx="5099154" cy="58911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s-MX" sz="1500" b="0" i="0" dirty="0">
                <a:solidFill>
                  <a:srgbClr val="000000"/>
                </a:solidFill>
                <a:effectLst/>
                <a:latin typeface="Segoe UI" panose="020B0502040204020203" pitchFamily="34" charset="0"/>
              </a:rPr>
              <a:t>Aliases </a:t>
            </a:r>
            <a:r>
              <a:rPr lang="en-US" sz="1500" b="0" i="0" dirty="0">
                <a:solidFill>
                  <a:srgbClr val="000000"/>
                </a:solidFill>
                <a:effectLst/>
                <a:latin typeface="Verdana" panose="020B0604030504040204" pitchFamily="34" charset="0"/>
              </a:rPr>
              <a:t>are used to give a table, or a column in a table, a temporary name.</a:t>
            </a:r>
            <a:endParaRPr lang="es-MX" sz="1500" b="0" i="0" dirty="0">
              <a:solidFill>
                <a:srgbClr val="000000"/>
              </a:solidFill>
              <a:effectLst/>
              <a:latin typeface="Segoe UI" panose="020B0502040204020203" pitchFamily="34" charset="0"/>
            </a:endParaRPr>
          </a:p>
          <a:p>
            <a:pPr marL="0" indent="0">
              <a:buFont typeface="Arial" panose="020B0604020202020204" pitchFamily="34" charset="0"/>
              <a:buNone/>
            </a:pPr>
            <a:r>
              <a:rPr lang="en-US" sz="1500" b="0" i="0" dirty="0">
                <a:solidFill>
                  <a:srgbClr val="0000CD"/>
                </a:solidFill>
                <a:effectLst/>
                <a:latin typeface="Consolas" panose="020B0609020204030204" pitchFamily="49" charset="0"/>
              </a:rPr>
              <a:t>SELECT</a:t>
            </a:r>
            <a:r>
              <a:rPr lang="en-US" sz="1500" b="0" i="0" dirty="0">
                <a:solidFill>
                  <a:srgbClr val="000000"/>
                </a:solidFill>
                <a:effectLst/>
                <a:latin typeface="Consolas" panose="020B0609020204030204" pitchFamily="49" charset="0"/>
              </a:rPr>
              <a:t> </a:t>
            </a:r>
            <a:r>
              <a:rPr lang="en-US" sz="1500" b="0" i="0" dirty="0" err="1">
                <a:solidFill>
                  <a:srgbClr val="000000"/>
                </a:solidFill>
                <a:effectLst/>
                <a:latin typeface="Consolas" panose="020B0609020204030204" pitchFamily="49" charset="0"/>
              </a:rPr>
              <a:t>CustomerID</a:t>
            </a:r>
            <a:r>
              <a:rPr lang="en-US" sz="1500" b="0" i="0" dirty="0">
                <a:solidFill>
                  <a:srgbClr val="000000"/>
                </a:solidFill>
                <a:effectLst/>
                <a:latin typeface="Consolas" panose="020B0609020204030204" pitchFamily="49" charset="0"/>
              </a:rPr>
              <a:t> </a:t>
            </a:r>
            <a:r>
              <a:rPr lang="en-US" sz="1500" b="0" i="0" dirty="0">
                <a:solidFill>
                  <a:srgbClr val="0000CD"/>
                </a:solidFill>
                <a:effectLst/>
                <a:latin typeface="Consolas" panose="020B0609020204030204" pitchFamily="49" charset="0"/>
              </a:rPr>
              <a:t>AS</a:t>
            </a:r>
            <a:r>
              <a:rPr lang="en-US" sz="1500" b="0" i="0" dirty="0">
                <a:solidFill>
                  <a:srgbClr val="000000"/>
                </a:solidFill>
                <a:effectLst/>
                <a:latin typeface="Consolas" panose="020B0609020204030204" pitchFamily="49" charset="0"/>
              </a:rPr>
              <a:t> ID, </a:t>
            </a:r>
            <a:r>
              <a:rPr lang="en-US" sz="1500" b="0" i="0" dirty="0" err="1">
                <a:solidFill>
                  <a:srgbClr val="000000"/>
                </a:solidFill>
                <a:effectLst/>
                <a:latin typeface="Consolas" panose="020B0609020204030204" pitchFamily="49" charset="0"/>
              </a:rPr>
              <a:t>CustomerName</a:t>
            </a:r>
            <a:r>
              <a:rPr lang="en-US" sz="1500" b="0" i="0" dirty="0">
                <a:solidFill>
                  <a:srgbClr val="000000"/>
                </a:solidFill>
                <a:effectLst/>
                <a:latin typeface="Consolas" panose="020B0609020204030204" pitchFamily="49" charset="0"/>
              </a:rPr>
              <a:t> </a:t>
            </a:r>
            <a:r>
              <a:rPr lang="en-US" sz="1500" b="0" i="0" dirty="0">
                <a:solidFill>
                  <a:srgbClr val="0000CD"/>
                </a:solidFill>
                <a:effectLst/>
                <a:latin typeface="Consolas" panose="020B0609020204030204" pitchFamily="49" charset="0"/>
              </a:rPr>
              <a:t>AS</a:t>
            </a:r>
            <a:r>
              <a:rPr lang="en-US" sz="1500" b="0" i="0" dirty="0">
                <a:solidFill>
                  <a:srgbClr val="000000"/>
                </a:solidFill>
                <a:effectLst/>
                <a:latin typeface="Consolas" panose="020B0609020204030204" pitchFamily="49" charset="0"/>
              </a:rPr>
              <a:t> Customer</a:t>
            </a:r>
            <a:br>
              <a:rPr lang="en-US" sz="1500" dirty="0"/>
            </a:br>
            <a:r>
              <a:rPr lang="en-US" sz="1500" b="0" i="0" dirty="0">
                <a:solidFill>
                  <a:srgbClr val="0000CD"/>
                </a:solidFill>
                <a:effectLst/>
                <a:latin typeface="Consolas" panose="020B0609020204030204" pitchFamily="49" charset="0"/>
              </a:rPr>
              <a:t>FROM</a:t>
            </a:r>
            <a:r>
              <a:rPr lang="en-US" sz="1500" b="0" i="0" dirty="0">
                <a:solidFill>
                  <a:srgbClr val="000000"/>
                </a:solidFill>
                <a:effectLst/>
                <a:latin typeface="Consolas" panose="020B0609020204030204" pitchFamily="49" charset="0"/>
              </a:rPr>
              <a:t> Customers;</a:t>
            </a:r>
          </a:p>
          <a:p>
            <a:pPr marL="0" indent="0">
              <a:buFont typeface="Arial" panose="020B0604020202020204" pitchFamily="34" charset="0"/>
              <a:buNone/>
            </a:pPr>
            <a:endParaRPr lang="en-US" sz="1100" dirty="0">
              <a:solidFill>
                <a:srgbClr val="000000"/>
              </a:solidFill>
              <a:latin typeface="Consolas" panose="020B0609020204030204" pitchFamily="49" charset="0"/>
              <a:ea typeface="Verdana" panose="020B0604030504040204" pitchFamily="34" charset="0"/>
            </a:endParaRPr>
          </a:p>
          <a:p>
            <a:pPr marL="0" indent="0">
              <a:buFont typeface="Arial" panose="020B0604020202020204" pitchFamily="34" charset="0"/>
              <a:buNone/>
            </a:pPr>
            <a:endParaRPr lang="en-US" sz="1500" dirty="0">
              <a:solidFill>
                <a:srgbClr val="000000"/>
              </a:solidFill>
              <a:latin typeface="Verdana" panose="020B0604030504040204" pitchFamily="34" charset="0"/>
              <a:ea typeface="Verdana" panose="020B0604030504040204" pitchFamily="34" charset="0"/>
            </a:endParaRPr>
          </a:p>
          <a:p>
            <a:pPr marL="0" indent="0">
              <a:buFont typeface="Arial" panose="020B0604020202020204" pitchFamily="34" charset="0"/>
              <a:buNone/>
            </a:pPr>
            <a:endParaRPr lang="en-US" sz="1500" dirty="0">
              <a:solidFill>
                <a:srgbClr val="000000"/>
              </a:solidFill>
              <a:latin typeface="Verdana" panose="020B0604030504040204" pitchFamily="34" charset="0"/>
              <a:ea typeface="Verdana" panose="020B0604030504040204" pitchFamily="34" charset="0"/>
            </a:endParaRPr>
          </a:p>
        </p:txBody>
      </p:sp>
      <p:pic>
        <p:nvPicPr>
          <p:cNvPr id="6" name="Imagen 5">
            <a:extLst>
              <a:ext uri="{FF2B5EF4-FFF2-40B4-BE49-F238E27FC236}">
                <a16:creationId xmlns:a16="http://schemas.microsoft.com/office/drawing/2014/main" id="{1E2712FB-1050-A330-7434-3E75979B3518}"/>
              </a:ext>
            </a:extLst>
          </p:cNvPr>
          <p:cNvPicPr>
            <a:picLocks noChangeAspect="1"/>
          </p:cNvPicPr>
          <p:nvPr/>
        </p:nvPicPr>
        <p:blipFill>
          <a:blip r:embed="rId2"/>
          <a:stretch>
            <a:fillRect/>
          </a:stretch>
        </p:blipFill>
        <p:spPr>
          <a:xfrm>
            <a:off x="208499" y="3732551"/>
            <a:ext cx="6213458" cy="2937681"/>
          </a:xfrm>
          <a:prstGeom prst="rect">
            <a:avLst/>
          </a:prstGeom>
        </p:spPr>
      </p:pic>
    </p:spTree>
    <p:extLst>
      <p:ext uri="{BB962C8B-B14F-4D97-AF65-F5344CB8AC3E}">
        <p14:creationId xmlns:p14="http://schemas.microsoft.com/office/powerpoint/2010/main" val="212111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EFD7EE8-DE32-240D-DA8F-D1EEF880468D}"/>
              </a:ext>
            </a:extLst>
          </p:cNvPr>
          <p:cNvSpPr>
            <a:spLocks noGrp="1"/>
          </p:cNvSpPr>
          <p:nvPr>
            <p:ph idx="1"/>
          </p:nvPr>
        </p:nvSpPr>
        <p:spPr>
          <a:xfrm>
            <a:off x="846766" y="560910"/>
            <a:ext cx="9901182" cy="839449"/>
          </a:xfrm>
        </p:spPr>
        <p:txBody>
          <a:bodyPr>
            <a:normAutofit/>
          </a:bodyPr>
          <a:lstStyle/>
          <a:p>
            <a:pPr marL="0" indent="0">
              <a:buNone/>
            </a:pPr>
            <a:r>
              <a:rPr lang="es-MX" sz="2000" b="0" i="0" dirty="0" err="1">
                <a:solidFill>
                  <a:srgbClr val="000000"/>
                </a:solidFill>
                <a:effectLst/>
                <a:latin typeface="Segoe UI" panose="020B0502040204020203" pitchFamily="34" charset="0"/>
              </a:rPr>
              <a:t>Joining</a:t>
            </a:r>
            <a:r>
              <a:rPr lang="es-MX" sz="2000" b="0" i="0" dirty="0">
                <a:solidFill>
                  <a:srgbClr val="000000"/>
                </a:solidFill>
                <a:effectLst/>
                <a:latin typeface="Segoe UI" panose="020B0502040204020203" pitchFamily="34" charset="0"/>
              </a:rPr>
              <a:t> Tables </a:t>
            </a:r>
            <a:r>
              <a:rPr lang="en-US" sz="2000" b="0" i="0" dirty="0">
                <a:solidFill>
                  <a:srgbClr val="000000"/>
                </a:solidFill>
                <a:effectLst/>
                <a:latin typeface="Verdana" panose="020B0604030504040204" pitchFamily="34" charset="0"/>
              </a:rPr>
              <a:t>is used to combine rows from two or more tables, based on a related column between them.</a:t>
            </a:r>
          </a:p>
          <a:p>
            <a:pPr marL="0" indent="0">
              <a:buNone/>
            </a:pPr>
            <a:endParaRPr lang="es-MX" sz="2000" b="0" i="0" dirty="0">
              <a:solidFill>
                <a:srgbClr val="000000"/>
              </a:solidFill>
              <a:effectLst/>
              <a:latin typeface="Segoe UI" panose="020B0502040204020203" pitchFamily="34" charset="0"/>
            </a:endParaRPr>
          </a:p>
          <a:p>
            <a:pPr marL="0" indent="0">
              <a:buNone/>
            </a:pPr>
            <a:endParaRPr lang="es-MX" sz="2000" b="0" i="0" dirty="0">
              <a:solidFill>
                <a:srgbClr val="000000"/>
              </a:solidFill>
              <a:effectLst/>
              <a:latin typeface="Segoe UI" panose="020B0502040204020203" pitchFamily="34" charset="0"/>
            </a:endParaRPr>
          </a:p>
        </p:txBody>
      </p:sp>
      <p:pic>
        <p:nvPicPr>
          <p:cNvPr id="4" name="Imagen 3">
            <a:extLst>
              <a:ext uri="{FF2B5EF4-FFF2-40B4-BE49-F238E27FC236}">
                <a16:creationId xmlns:a16="http://schemas.microsoft.com/office/drawing/2014/main" id="{B7FF04A4-7CAD-5BE9-88DB-930160E3DDFA}"/>
              </a:ext>
            </a:extLst>
          </p:cNvPr>
          <p:cNvPicPr>
            <a:picLocks noChangeAspect="1"/>
          </p:cNvPicPr>
          <p:nvPr/>
        </p:nvPicPr>
        <p:blipFill>
          <a:blip r:embed="rId2"/>
          <a:stretch>
            <a:fillRect/>
          </a:stretch>
        </p:blipFill>
        <p:spPr>
          <a:xfrm>
            <a:off x="846766" y="1822526"/>
            <a:ext cx="10498467" cy="4159770"/>
          </a:xfrm>
          <a:prstGeom prst="rect">
            <a:avLst/>
          </a:prstGeom>
        </p:spPr>
      </p:pic>
    </p:spTree>
    <p:extLst>
      <p:ext uri="{BB962C8B-B14F-4D97-AF65-F5344CB8AC3E}">
        <p14:creationId xmlns:p14="http://schemas.microsoft.com/office/powerpoint/2010/main" val="3582205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EFD7EE8-DE32-240D-DA8F-D1EEF880468D}"/>
              </a:ext>
            </a:extLst>
          </p:cNvPr>
          <p:cNvSpPr>
            <a:spLocks noGrp="1"/>
          </p:cNvSpPr>
          <p:nvPr>
            <p:ph idx="1"/>
          </p:nvPr>
        </p:nvSpPr>
        <p:spPr>
          <a:xfrm>
            <a:off x="824459" y="689548"/>
            <a:ext cx="10529341" cy="5487415"/>
          </a:xfrm>
        </p:spPr>
        <p:txBody>
          <a:bodyPr/>
          <a:lstStyle/>
          <a:p>
            <a:r>
              <a:rPr lang="es-MX" b="0" i="0" dirty="0">
                <a:solidFill>
                  <a:srgbClr val="000000"/>
                </a:solidFill>
                <a:effectLst/>
                <a:latin typeface="Segoe UI" panose="020B0502040204020203" pitchFamily="34" charset="0"/>
              </a:rPr>
              <a:t>INNER JOIN </a:t>
            </a:r>
            <a:r>
              <a:rPr lang="es-MX" b="0" i="0" dirty="0" err="1">
                <a:solidFill>
                  <a:srgbClr val="000000"/>
                </a:solidFill>
                <a:effectLst/>
                <a:latin typeface="Segoe UI" panose="020B0502040204020203" pitchFamily="34" charset="0"/>
              </a:rPr>
              <a:t>Keyword</a:t>
            </a:r>
            <a:r>
              <a:rPr lang="es-MX" b="0" i="0" dirty="0">
                <a:solidFill>
                  <a:srgbClr val="000000"/>
                </a:solidFill>
                <a:effectLst/>
                <a:latin typeface="Segoe UI" panose="020B0502040204020203" pitchFamily="34" charset="0"/>
              </a:rPr>
              <a:t> </a:t>
            </a:r>
            <a:r>
              <a:rPr lang="en-US" b="0" i="0" dirty="0">
                <a:solidFill>
                  <a:srgbClr val="000000"/>
                </a:solidFill>
                <a:effectLst/>
                <a:latin typeface="Verdana" panose="020B0604030504040204" pitchFamily="34" charset="0"/>
              </a:rPr>
              <a:t>selects records that have matching values in both tables.</a:t>
            </a:r>
          </a:p>
          <a:p>
            <a:endParaRPr lang="es-MX" b="0" i="0" dirty="0">
              <a:solidFill>
                <a:srgbClr val="000000"/>
              </a:solidFill>
              <a:effectLst/>
              <a:latin typeface="Verdana" panose="020B0604030504040204" pitchFamily="34" charset="0"/>
            </a:endParaRPr>
          </a:p>
          <a:p>
            <a:pPr marL="0" indent="0">
              <a:buNone/>
            </a:pPr>
            <a:r>
              <a:rPr lang="en-US" sz="2000" b="0" i="0" dirty="0">
                <a:solidFill>
                  <a:srgbClr val="0000CD"/>
                </a:solidFill>
                <a:effectLst/>
                <a:latin typeface="Consolas" panose="020B0609020204030204" pitchFamily="49" charset="0"/>
              </a:rPr>
              <a:t>SELECT</a:t>
            </a: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Orders.OrderID</a:t>
            </a: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Customers.CustomerName</a:t>
            </a:r>
            <a:br>
              <a:rPr lang="en-US" sz="2000" dirty="0"/>
            </a:br>
            <a:r>
              <a:rPr lang="en-US" sz="2000" b="0" i="0" dirty="0">
                <a:solidFill>
                  <a:srgbClr val="0000CD"/>
                </a:solidFill>
                <a:effectLst/>
                <a:latin typeface="Consolas" panose="020B0609020204030204" pitchFamily="49" charset="0"/>
              </a:rPr>
              <a:t>FROM</a:t>
            </a:r>
            <a:r>
              <a:rPr lang="en-US" sz="2000" b="0" i="0" dirty="0">
                <a:solidFill>
                  <a:srgbClr val="000000"/>
                </a:solidFill>
                <a:effectLst/>
                <a:latin typeface="Consolas" panose="020B0609020204030204" pitchFamily="49" charset="0"/>
              </a:rPr>
              <a:t> Orders</a:t>
            </a:r>
            <a:br>
              <a:rPr lang="en-US" sz="2000" dirty="0"/>
            </a:br>
            <a:r>
              <a:rPr lang="en-US" sz="2000" b="0" i="0" dirty="0">
                <a:solidFill>
                  <a:srgbClr val="0000CD"/>
                </a:solidFill>
                <a:effectLst/>
                <a:latin typeface="Consolas" panose="020B0609020204030204" pitchFamily="49" charset="0"/>
              </a:rPr>
              <a:t>INNER</a:t>
            </a: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JOIN</a:t>
            </a:r>
            <a:r>
              <a:rPr lang="en-US" sz="2000" b="0" i="0" dirty="0">
                <a:solidFill>
                  <a:srgbClr val="000000"/>
                </a:solidFill>
                <a:effectLst/>
                <a:latin typeface="Consolas" panose="020B0609020204030204" pitchFamily="49" charset="0"/>
              </a:rPr>
              <a:t> Customers </a:t>
            </a:r>
            <a:r>
              <a:rPr lang="en-US" sz="2000" b="0" i="0" dirty="0">
                <a:solidFill>
                  <a:srgbClr val="0000CD"/>
                </a:solidFill>
                <a:effectLst/>
                <a:latin typeface="Consolas" panose="020B0609020204030204" pitchFamily="49" charset="0"/>
              </a:rPr>
              <a:t>ON</a:t>
            </a: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Orders.CustomerID</a:t>
            </a:r>
            <a:r>
              <a:rPr lang="en-US" sz="2000" b="0" i="0" dirty="0">
                <a:solidFill>
                  <a:srgbClr val="000000"/>
                </a:solidFill>
                <a:effectLst/>
                <a:latin typeface="Consolas" panose="020B0609020204030204" pitchFamily="49" charset="0"/>
              </a:rPr>
              <a:t> = </a:t>
            </a:r>
            <a:r>
              <a:rPr lang="en-US" sz="2000" b="0" i="0" dirty="0" err="1">
                <a:solidFill>
                  <a:srgbClr val="000000"/>
                </a:solidFill>
                <a:effectLst/>
                <a:latin typeface="Consolas" panose="020B0609020204030204" pitchFamily="49" charset="0"/>
              </a:rPr>
              <a:t>Customers.CustomerID</a:t>
            </a:r>
            <a:r>
              <a:rPr lang="en-US" sz="2000" b="0" i="0" dirty="0">
                <a:solidFill>
                  <a:srgbClr val="000000"/>
                </a:solidFill>
                <a:effectLst/>
                <a:latin typeface="Consolas" panose="020B0609020204030204" pitchFamily="49" charset="0"/>
              </a:rPr>
              <a:t>;</a:t>
            </a:r>
            <a:endParaRPr lang="es-MX" sz="2000" b="0" i="0" dirty="0">
              <a:solidFill>
                <a:srgbClr val="000000"/>
              </a:solidFill>
              <a:effectLst/>
              <a:latin typeface="Segoe UI" panose="020B0502040204020203" pitchFamily="34" charset="0"/>
            </a:endParaRPr>
          </a:p>
        </p:txBody>
      </p:sp>
      <p:pic>
        <p:nvPicPr>
          <p:cNvPr id="2" name="Imagen 1">
            <a:extLst>
              <a:ext uri="{FF2B5EF4-FFF2-40B4-BE49-F238E27FC236}">
                <a16:creationId xmlns:a16="http://schemas.microsoft.com/office/drawing/2014/main" id="{EBD9DA15-A51D-D6DC-B704-0C8FE0A7D485}"/>
              </a:ext>
            </a:extLst>
          </p:cNvPr>
          <p:cNvPicPr>
            <a:picLocks noChangeAspect="1"/>
          </p:cNvPicPr>
          <p:nvPr/>
        </p:nvPicPr>
        <p:blipFill>
          <a:blip r:embed="rId2"/>
          <a:stretch>
            <a:fillRect/>
          </a:stretch>
        </p:blipFill>
        <p:spPr>
          <a:xfrm>
            <a:off x="3524562" y="3694952"/>
            <a:ext cx="3196028" cy="2317120"/>
          </a:xfrm>
          <a:prstGeom prst="rect">
            <a:avLst/>
          </a:prstGeom>
        </p:spPr>
      </p:pic>
    </p:spTree>
    <p:extLst>
      <p:ext uri="{BB962C8B-B14F-4D97-AF65-F5344CB8AC3E}">
        <p14:creationId xmlns:p14="http://schemas.microsoft.com/office/powerpoint/2010/main" val="2012562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EFD7EE8-DE32-240D-DA8F-D1EEF880468D}"/>
              </a:ext>
            </a:extLst>
          </p:cNvPr>
          <p:cNvSpPr>
            <a:spLocks noGrp="1"/>
          </p:cNvSpPr>
          <p:nvPr>
            <p:ph idx="1"/>
          </p:nvPr>
        </p:nvSpPr>
        <p:spPr>
          <a:xfrm>
            <a:off x="824459" y="689548"/>
            <a:ext cx="10529341" cy="5487415"/>
          </a:xfrm>
        </p:spPr>
        <p:txBody>
          <a:bodyPr/>
          <a:lstStyle/>
          <a:p>
            <a:r>
              <a:rPr lang="es-MX" dirty="0">
                <a:solidFill>
                  <a:srgbClr val="000000"/>
                </a:solidFill>
                <a:latin typeface="Segoe UI" panose="020B0502040204020203" pitchFamily="34" charset="0"/>
              </a:rPr>
              <a:t>LEFT</a:t>
            </a:r>
            <a:r>
              <a:rPr lang="es-MX" b="0" i="0" dirty="0">
                <a:solidFill>
                  <a:srgbClr val="000000"/>
                </a:solidFill>
                <a:effectLst/>
                <a:latin typeface="Segoe UI" panose="020B0502040204020203" pitchFamily="34" charset="0"/>
              </a:rPr>
              <a:t> JOIN </a:t>
            </a:r>
            <a:r>
              <a:rPr lang="es-MX" b="0" i="0" dirty="0" err="1">
                <a:solidFill>
                  <a:srgbClr val="000000"/>
                </a:solidFill>
                <a:effectLst/>
                <a:latin typeface="Segoe UI" panose="020B0502040204020203" pitchFamily="34" charset="0"/>
              </a:rPr>
              <a:t>Keyword</a:t>
            </a:r>
            <a:r>
              <a:rPr lang="es-MX" b="0" i="0" dirty="0">
                <a:solidFill>
                  <a:srgbClr val="000000"/>
                </a:solidFill>
                <a:effectLst/>
                <a:latin typeface="Segoe UI" panose="020B0502040204020203" pitchFamily="34" charset="0"/>
              </a:rPr>
              <a:t> </a:t>
            </a:r>
            <a:r>
              <a:rPr lang="en-US" b="0" i="0" dirty="0">
                <a:solidFill>
                  <a:srgbClr val="000000"/>
                </a:solidFill>
                <a:effectLst/>
                <a:latin typeface="Verdana" panose="020B0604030504040204" pitchFamily="34" charset="0"/>
              </a:rPr>
              <a:t>: returns all records from the left table (table1), and the matching records (if any) from the right table (table2).</a:t>
            </a:r>
          </a:p>
          <a:p>
            <a:endParaRPr lang="es-MX" b="0" i="0" dirty="0">
              <a:solidFill>
                <a:srgbClr val="000000"/>
              </a:solidFill>
              <a:effectLst/>
              <a:latin typeface="Verdana" panose="020B0604030504040204" pitchFamily="34" charset="0"/>
            </a:endParaRPr>
          </a:p>
          <a:p>
            <a:pPr marL="0" indent="0">
              <a:buNone/>
            </a:pPr>
            <a:r>
              <a:rPr lang="en-US" sz="1800" b="0" i="0" dirty="0">
                <a:solidFill>
                  <a:srgbClr val="0000CD"/>
                </a:solidFill>
                <a:effectLst/>
                <a:latin typeface="Consolas" panose="020B0609020204030204" pitchFamily="49" charset="0"/>
              </a:rPr>
              <a:t>SELECT</a:t>
            </a:r>
            <a:r>
              <a:rPr lang="en-US" sz="1800" b="0" i="0" dirty="0">
                <a:solidFill>
                  <a:srgbClr val="000000"/>
                </a:solidFill>
                <a:effectLst/>
                <a:latin typeface="Consolas" panose="020B0609020204030204" pitchFamily="49" charset="0"/>
              </a:rPr>
              <a:t> </a:t>
            </a:r>
            <a:r>
              <a:rPr lang="en-US" sz="1800" b="0" i="0" dirty="0" err="1">
                <a:solidFill>
                  <a:srgbClr val="000000"/>
                </a:solidFill>
                <a:effectLst/>
                <a:latin typeface="Consolas" panose="020B0609020204030204" pitchFamily="49" charset="0"/>
              </a:rPr>
              <a:t>Orders.OrderID</a:t>
            </a:r>
            <a:r>
              <a:rPr lang="en-US" sz="1800" b="0" i="0" dirty="0">
                <a:solidFill>
                  <a:srgbClr val="000000"/>
                </a:solidFill>
                <a:effectLst/>
                <a:latin typeface="Consolas" panose="020B0609020204030204" pitchFamily="49" charset="0"/>
              </a:rPr>
              <a:t>, </a:t>
            </a:r>
            <a:r>
              <a:rPr lang="en-US" sz="1800" b="0" i="0" dirty="0" err="1">
                <a:solidFill>
                  <a:srgbClr val="000000"/>
                </a:solidFill>
                <a:effectLst/>
                <a:latin typeface="Consolas" panose="020B0609020204030204" pitchFamily="49" charset="0"/>
              </a:rPr>
              <a:t>Employees.LastName</a:t>
            </a:r>
            <a:r>
              <a:rPr lang="en-US" sz="1800" b="0" i="0" dirty="0">
                <a:solidFill>
                  <a:srgbClr val="000000"/>
                </a:solidFill>
                <a:effectLst/>
                <a:latin typeface="Consolas" panose="020B0609020204030204" pitchFamily="49" charset="0"/>
              </a:rPr>
              <a:t>, </a:t>
            </a:r>
            <a:r>
              <a:rPr lang="en-US" sz="1800" b="0" i="0" dirty="0" err="1">
                <a:solidFill>
                  <a:srgbClr val="000000"/>
                </a:solidFill>
                <a:effectLst/>
                <a:latin typeface="Consolas" panose="020B0609020204030204" pitchFamily="49" charset="0"/>
              </a:rPr>
              <a:t>Employees.FirstName</a:t>
            </a:r>
            <a:br>
              <a:rPr lang="en-US" sz="1800" dirty="0"/>
            </a:br>
            <a:r>
              <a:rPr lang="en-US" sz="1800" b="0" i="0" dirty="0">
                <a:solidFill>
                  <a:srgbClr val="0000CD"/>
                </a:solidFill>
                <a:effectLst/>
                <a:latin typeface="Consolas" panose="020B0609020204030204" pitchFamily="49" charset="0"/>
              </a:rPr>
              <a:t>FROM</a:t>
            </a:r>
            <a:r>
              <a:rPr lang="en-US" sz="1800" b="0" i="0" dirty="0">
                <a:solidFill>
                  <a:srgbClr val="000000"/>
                </a:solidFill>
                <a:effectLst/>
                <a:latin typeface="Consolas" panose="020B0609020204030204" pitchFamily="49" charset="0"/>
              </a:rPr>
              <a:t> Orders</a:t>
            </a:r>
            <a:br>
              <a:rPr lang="en-US" sz="1800" dirty="0"/>
            </a:br>
            <a:r>
              <a:rPr lang="en-US" sz="1800" b="0" i="0" dirty="0">
                <a:solidFill>
                  <a:srgbClr val="0000CD"/>
                </a:solidFill>
                <a:effectLst/>
                <a:latin typeface="Consolas" panose="020B0609020204030204" pitchFamily="49" charset="0"/>
              </a:rPr>
              <a:t>RIGHT</a:t>
            </a:r>
            <a:r>
              <a:rPr lang="en-US" sz="1800" b="0" i="0" dirty="0">
                <a:solidFill>
                  <a:srgbClr val="000000"/>
                </a:solidFill>
                <a:effectLst/>
                <a:latin typeface="Consolas" panose="020B0609020204030204" pitchFamily="49" charset="0"/>
              </a:rPr>
              <a:t> </a:t>
            </a:r>
            <a:r>
              <a:rPr lang="en-US" sz="1800" b="0" i="0" dirty="0">
                <a:solidFill>
                  <a:srgbClr val="0000CD"/>
                </a:solidFill>
                <a:effectLst/>
                <a:latin typeface="Consolas" panose="020B0609020204030204" pitchFamily="49" charset="0"/>
              </a:rPr>
              <a:t>JOIN</a:t>
            </a:r>
            <a:r>
              <a:rPr lang="en-US" sz="1800" b="0" i="0" dirty="0">
                <a:solidFill>
                  <a:srgbClr val="000000"/>
                </a:solidFill>
                <a:effectLst/>
                <a:latin typeface="Consolas" panose="020B0609020204030204" pitchFamily="49" charset="0"/>
              </a:rPr>
              <a:t> Employees </a:t>
            </a:r>
            <a:r>
              <a:rPr lang="en-US" sz="1800" b="0" i="0" dirty="0">
                <a:solidFill>
                  <a:srgbClr val="0000CD"/>
                </a:solidFill>
                <a:effectLst/>
                <a:latin typeface="Consolas" panose="020B0609020204030204" pitchFamily="49" charset="0"/>
              </a:rPr>
              <a:t>ON</a:t>
            </a:r>
            <a:r>
              <a:rPr lang="en-US" sz="1800" b="0" i="0" dirty="0">
                <a:solidFill>
                  <a:srgbClr val="000000"/>
                </a:solidFill>
                <a:effectLst/>
                <a:latin typeface="Consolas" panose="020B0609020204030204" pitchFamily="49" charset="0"/>
              </a:rPr>
              <a:t> </a:t>
            </a:r>
            <a:r>
              <a:rPr lang="en-US" sz="1800" b="0" i="0" dirty="0" err="1">
                <a:solidFill>
                  <a:srgbClr val="000000"/>
                </a:solidFill>
                <a:effectLst/>
                <a:latin typeface="Consolas" panose="020B0609020204030204" pitchFamily="49" charset="0"/>
              </a:rPr>
              <a:t>Orders.EmployeeID</a:t>
            </a:r>
            <a:r>
              <a:rPr lang="en-US" sz="1800" b="0" i="0" dirty="0">
                <a:solidFill>
                  <a:srgbClr val="000000"/>
                </a:solidFill>
                <a:effectLst/>
                <a:latin typeface="Consolas" panose="020B0609020204030204" pitchFamily="49" charset="0"/>
              </a:rPr>
              <a:t> = </a:t>
            </a:r>
            <a:r>
              <a:rPr lang="en-US" sz="1800" b="0" i="0" dirty="0" err="1">
                <a:solidFill>
                  <a:srgbClr val="000000"/>
                </a:solidFill>
                <a:effectLst/>
                <a:latin typeface="Consolas" panose="020B0609020204030204" pitchFamily="49" charset="0"/>
              </a:rPr>
              <a:t>Employees.EmployeeID</a:t>
            </a:r>
            <a:br>
              <a:rPr lang="en-US" sz="1800" dirty="0"/>
            </a:br>
            <a:r>
              <a:rPr lang="en-US" sz="1800" b="0" i="0" dirty="0">
                <a:solidFill>
                  <a:srgbClr val="0000CD"/>
                </a:solidFill>
                <a:effectLst/>
                <a:latin typeface="Consolas" panose="020B0609020204030204" pitchFamily="49" charset="0"/>
              </a:rPr>
              <a:t>ORDER</a:t>
            </a:r>
            <a:r>
              <a:rPr lang="en-US" sz="1800" b="0" i="0" dirty="0">
                <a:solidFill>
                  <a:srgbClr val="000000"/>
                </a:solidFill>
                <a:effectLst/>
                <a:latin typeface="Consolas" panose="020B0609020204030204" pitchFamily="49" charset="0"/>
              </a:rPr>
              <a:t> </a:t>
            </a:r>
            <a:r>
              <a:rPr lang="en-US" sz="1800" b="0" i="0" dirty="0">
                <a:solidFill>
                  <a:srgbClr val="0000CD"/>
                </a:solidFill>
                <a:effectLst/>
                <a:latin typeface="Consolas" panose="020B0609020204030204" pitchFamily="49" charset="0"/>
              </a:rPr>
              <a:t>BY</a:t>
            </a:r>
            <a:r>
              <a:rPr lang="en-US" sz="1800" b="0" i="0" dirty="0">
                <a:solidFill>
                  <a:srgbClr val="000000"/>
                </a:solidFill>
                <a:effectLst/>
                <a:latin typeface="Consolas" panose="020B0609020204030204" pitchFamily="49" charset="0"/>
              </a:rPr>
              <a:t> </a:t>
            </a:r>
            <a:r>
              <a:rPr lang="en-US" sz="1800" b="0" i="0" dirty="0" err="1">
                <a:solidFill>
                  <a:srgbClr val="000000"/>
                </a:solidFill>
                <a:effectLst/>
                <a:latin typeface="Consolas" panose="020B0609020204030204" pitchFamily="49" charset="0"/>
              </a:rPr>
              <a:t>Orders.OrderID</a:t>
            </a:r>
            <a:r>
              <a:rPr lang="en-US" sz="1800" b="0" i="0" dirty="0">
                <a:solidFill>
                  <a:srgbClr val="000000"/>
                </a:solidFill>
                <a:effectLst/>
                <a:latin typeface="Consolas" panose="020B0609020204030204" pitchFamily="49" charset="0"/>
              </a:rPr>
              <a:t>;</a:t>
            </a:r>
            <a:endParaRPr lang="es-MX" b="0" i="0" dirty="0">
              <a:effectLst/>
              <a:latin typeface="Segoe UI" panose="020B0502040204020203" pitchFamily="34" charset="0"/>
            </a:endParaRPr>
          </a:p>
        </p:txBody>
      </p:sp>
      <p:pic>
        <p:nvPicPr>
          <p:cNvPr id="4098" name="Picture 2" descr="MySQL LEFT JOIN">
            <a:extLst>
              <a:ext uri="{FF2B5EF4-FFF2-40B4-BE49-F238E27FC236}">
                <a16:creationId xmlns:a16="http://schemas.microsoft.com/office/drawing/2014/main" id="{829582F3-B2F8-F4BD-7F8C-E73F34254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2063" y="3604993"/>
            <a:ext cx="3535805" cy="2563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546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EFD7EE8-DE32-240D-DA8F-D1EEF880468D}"/>
              </a:ext>
            </a:extLst>
          </p:cNvPr>
          <p:cNvSpPr>
            <a:spLocks noGrp="1"/>
          </p:cNvSpPr>
          <p:nvPr>
            <p:ph idx="1"/>
          </p:nvPr>
        </p:nvSpPr>
        <p:spPr>
          <a:xfrm>
            <a:off x="824459" y="689548"/>
            <a:ext cx="10529341" cy="5487415"/>
          </a:xfrm>
        </p:spPr>
        <p:txBody>
          <a:bodyPr/>
          <a:lstStyle/>
          <a:p>
            <a:r>
              <a:rPr lang="es-MX" b="0" i="0" dirty="0">
                <a:solidFill>
                  <a:srgbClr val="000000"/>
                </a:solidFill>
                <a:effectLst/>
                <a:latin typeface="Segoe UI" panose="020B0502040204020203" pitchFamily="34" charset="0"/>
              </a:rPr>
              <a:t>RIGHT JOIN </a:t>
            </a:r>
            <a:r>
              <a:rPr lang="es-MX" b="0" i="0" dirty="0" err="1">
                <a:solidFill>
                  <a:srgbClr val="000000"/>
                </a:solidFill>
                <a:effectLst/>
                <a:latin typeface="Segoe UI" panose="020B0502040204020203" pitchFamily="34" charset="0"/>
              </a:rPr>
              <a:t>Keyword</a:t>
            </a:r>
            <a:r>
              <a:rPr lang="es-MX" b="0" i="0" dirty="0">
                <a:solidFill>
                  <a:srgbClr val="000000"/>
                </a:solidFill>
                <a:effectLst/>
                <a:latin typeface="Segoe UI" panose="020B0502040204020203" pitchFamily="34" charset="0"/>
              </a:rPr>
              <a:t> </a:t>
            </a:r>
            <a:r>
              <a:rPr lang="en-US" b="0" i="0" dirty="0">
                <a:solidFill>
                  <a:srgbClr val="000000"/>
                </a:solidFill>
                <a:effectLst/>
                <a:latin typeface="Verdana" panose="020B0604030504040204" pitchFamily="34" charset="0"/>
              </a:rPr>
              <a:t>: returns all records from the right table (table2), and the matching records (if any) from the left table (table1).</a:t>
            </a:r>
          </a:p>
          <a:p>
            <a:endParaRPr lang="es-MX" b="0" i="0" dirty="0">
              <a:solidFill>
                <a:srgbClr val="000000"/>
              </a:solidFill>
              <a:effectLst/>
              <a:latin typeface="Verdana" panose="020B0604030504040204" pitchFamily="34" charset="0"/>
            </a:endParaRPr>
          </a:p>
          <a:p>
            <a:pPr marL="0" indent="0">
              <a:buNone/>
            </a:pPr>
            <a:r>
              <a:rPr lang="en-US" sz="1600" b="0" i="0" dirty="0">
                <a:solidFill>
                  <a:srgbClr val="0070C0"/>
                </a:solidFill>
                <a:effectLst/>
                <a:latin typeface="Consolas" panose="020B0609020204030204" pitchFamily="49" charset="0"/>
              </a:rPr>
              <a:t>SELECT</a:t>
            </a:r>
            <a:r>
              <a:rPr lang="en-US" sz="1600" b="0" i="0" dirty="0">
                <a:effectLst/>
                <a:latin typeface="Consolas" panose="020B0609020204030204" pitchFamily="49" charset="0"/>
              </a:rPr>
              <a:t> </a:t>
            </a:r>
            <a:r>
              <a:rPr lang="en-US" sz="1600" b="0" i="0" dirty="0" err="1">
                <a:effectLst/>
                <a:latin typeface="Consolas" panose="020B0609020204030204" pitchFamily="49" charset="0"/>
              </a:rPr>
              <a:t>Customers.CustomerName</a:t>
            </a:r>
            <a:r>
              <a:rPr lang="en-US" sz="1600" b="0" i="0" dirty="0">
                <a:effectLst/>
                <a:latin typeface="Consolas" panose="020B0609020204030204" pitchFamily="49" charset="0"/>
              </a:rPr>
              <a:t>, </a:t>
            </a:r>
            <a:r>
              <a:rPr lang="en-US" sz="1600" b="0" i="0" dirty="0" err="1">
                <a:effectLst/>
                <a:latin typeface="Consolas" panose="020B0609020204030204" pitchFamily="49" charset="0"/>
              </a:rPr>
              <a:t>Orders.OrderID</a:t>
            </a:r>
            <a:endParaRPr lang="en-US" sz="1600" b="0" i="0" dirty="0">
              <a:effectLst/>
              <a:latin typeface="Consolas" panose="020B0609020204030204" pitchFamily="49" charset="0"/>
            </a:endParaRPr>
          </a:p>
          <a:p>
            <a:pPr marL="0" indent="0">
              <a:buNone/>
            </a:pPr>
            <a:r>
              <a:rPr lang="en-US" sz="1600" b="0" i="0" dirty="0">
                <a:solidFill>
                  <a:srgbClr val="0070C0"/>
                </a:solidFill>
                <a:effectLst/>
                <a:latin typeface="Consolas" panose="020B0609020204030204" pitchFamily="49" charset="0"/>
              </a:rPr>
              <a:t>FROM</a:t>
            </a:r>
            <a:r>
              <a:rPr lang="en-US" sz="1600" b="0" i="0" dirty="0">
                <a:effectLst/>
                <a:latin typeface="Consolas" panose="020B0609020204030204" pitchFamily="49" charset="0"/>
              </a:rPr>
              <a:t> Customers</a:t>
            </a:r>
          </a:p>
          <a:p>
            <a:pPr marL="0" indent="0">
              <a:buNone/>
            </a:pPr>
            <a:r>
              <a:rPr lang="en-US" sz="1600" b="0" i="0" dirty="0">
                <a:solidFill>
                  <a:srgbClr val="0070C0"/>
                </a:solidFill>
                <a:effectLst/>
                <a:latin typeface="Consolas" panose="020B0609020204030204" pitchFamily="49" charset="0"/>
              </a:rPr>
              <a:t>LEFT</a:t>
            </a:r>
            <a:r>
              <a:rPr lang="en-US" sz="1600" b="0" i="0" dirty="0">
                <a:effectLst/>
                <a:latin typeface="Consolas" panose="020B0609020204030204" pitchFamily="49" charset="0"/>
              </a:rPr>
              <a:t> </a:t>
            </a:r>
            <a:r>
              <a:rPr lang="en-US" sz="1600" b="0" i="0" dirty="0">
                <a:solidFill>
                  <a:srgbClr val="0070C0"/>
                </a:solidFill>
                <a:effectLst/>
                <a:latin typeface="Consolas" panose="020B0609020204030204" pitchFamily="49" charset="0"/>
              </a:rPr>
              <a:t>JOIN</a:t>
            </a:r>
            <a:r>
              <a:rPr lang="en-US" sz="1600" b="0" i="0" dirty="0">
                <a:effectLst/>
                <a:latin typeface="Consolas" panose="020B0609020204030204" pitchFamily="49" charset="0"/>
              </a:rPr>
              <a:t> Orders</a:t>
            </a:r>
          </a:p>
          <a:p>
            <a:pPr marL="0" indent="0">
              <a:buNone/>
            </a:pPr>
            <a:r>
              <a:rPr lang="en-US" sz="1600" b="0" i="0" dirty="0">
                <a:solidFill>
                  <a:srgbClr val="0070C0"/>
                </a:solidFill>
                <a:effectLst/>
                <a:latin typeface="Consolas" panose="020B0609020204030204" pitchFamily="49" charset="0"/>
              </a:rPr>
              <a:t>ON</a:t>
            </a:r>
            <a:r>
              <a:rPr lang="en-US" sz="1600" b="0" i="0" dirty="0">
                <a:effectLst/>
                <a:latin typeface="Consolas" panose="020B0609020204030204" pitchFamily="49" charset="0"/>
              </a:rPr>
              <a:t> </a:t>
            </a:r>
            <a:r>
              <a:rPr lang="en-US" sz="1600" b="0" i="0" dirty="0" err="1">
                <a:effectLst/>
                <a:latin typeface="Consolas" panose="020B0609020204030204" pitchFamily="49" charset="0"/>
              </a:rPr>
              <a:t>Customers.CustomerID</a:t>
            </a:r>
            <a:r>
              <a:rPr lang="en-US" sz="1600" b="0" i="0" dirty="0">
                <a:effectLst/>
                <a:latin typeface="Consolas" panose="020B0609020204030204" pitchFamily="49" charset="0"/>
              </a:rPr>
              <a:t>=</a:t>
            </a:r>
            <a:r>
              <a:rPr lang="en-US" sz="1600" b="0" i="0" dirty="0" err="1">
                <a:effectLst/>
                <a:latin typeface="Consolas" panose="020B0609020204030204" pitchFamily="49" charset="0"/>
              </a:rPr>
              <a:t>Orders.CustomerID</a:t>
            </a:r>
            <a:endParaRPr lang="en-US" sz="1600" b="0" i="0" dirty="0">
              <a:effectLst/>
              <a:latin typeface="Consolas" panose="020B0609020204030204" pitchFamily="49" charset="0"/>
            </a:endParaRPr>
          </a:p>
          <a:p>
            <a:pPr marL="0" indent="0">
              <a:buNone/>
            </a:pPr>
            <a:r>
              <a:rPr lang="en-US" sz="1600" b="0" i="0" dirty="0">
                <a:solidFill>
                  <a:srgbClr val="0070C0"/>
                </a:solidFill>
                <a:effectLst/>
                <a:latin typeface="Consolas" panose="020B0609020204030204" pitchFamily="49" charset="0"/>
              </a:rPr>
              <a:t>ORDER</a:t>
            </a:r>
            <a:r>
              <a:rPr lang="en-US" sz="1600" b="0" i="0" dirty="0">
                <a:effectLst/>
                <a:latin typeface="Consolas" panose="020B0609020204030204" pitchFamily="49" charset="0"/>
              </a:rPr>
              <a:t> </a:t>
            </a:r>
            <a:r>
              <a:rPr lang="en-US" sz="1600" b="0" i="0" dirty="0">
                <a:solidFill>
                  <a:srgbClr val="0070C0"/>
                </a:solidFill>
                <a:effectLst/>
                <a:latin typeface="Consolas" panose="020B0609020204030204" pitchFamily="49" charset="0"/>
              </a:rPr>
              <a:t>BY</a:t>
            </a:r>
            <a:r>
              <a:rPr lang="en-US" sz="1600" b="0" i="0" dirty="0">
                <a:effectLst/>
                <a:latin typeface="Consolas" panose="020B0609020204030204" pitchFamily="49" charset="0"/>
              </a:rPr>
              <a:t> </a:t>
            </a:r>
            <a:r>
              <a:rPr lang="en-US" sz="1600" b="0" i="0" dirty="0" err="1">
                <a:effectLst/>
                <a:latin typeface="Consolas" panose="020B0609020204030204" pitchFamily="49" charset="0"/>
              </a:rPr>
              <a:t>Customers.CustomerName</a:t>
            </a:r>
            <a:r>
              <a:rPr lang="en-US" sz="1600" b="0" i="0" dirty="0">
                <a:effectLst/>
                <a:latin typeface="Consolas" panose="020B0609020204030204" pitchFamily="49" charset="0"/>
              </a:rPr>
              <a:t>;</a:t>
            </a:r>
            <a:endParaRPr lang="es-MX" sz="1600" b="0" i="0" dirty="0">
              <a:effectLst/>
              <a:latin typeface="Segoe UI" panose="020B0502040204020203" pitchFamily="34" charset="0"/>
            </a:endParaRPr>
          </a:p>
        </p:txBody>
      </p:sp>
      <p:pic>
        <p:nvPicPr>
          <p:cNvPr id="5122" name="Picture 2" descr="MySQL RIGHT JOIN">
            <a:extLst>
              <a:ext uri="{FF2B5EF4-FFF2-40B4-BE49-F238E27FC236}">
                <a16:creationId xmlns:a16="http://schemas.microsoft.com/office/drawing/2014/main" id="{78335D3C-4709-43C8-722C-02A6CBBBD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692" y="3246245"/>
            <a:ext cx="3685707" cy="2672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261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EFD7EE8-DE32-240D-DA8F-D1EEF880468D}"/>
              </a:ext>
            </a:extLst>
          </p:cNvPr>
          <p:cNvSpPr>
            <a:spLocks noGrp="1"/>
          </p:cNvSpPr>
          <p:nvPr>
            <p:ph idx="1"/>
          </p:nvPr>
        </p:nvSpPr>
        <p:spPr>
          <a:xfrm>
            <a:off x="824459" y="689548"/>
            <a:ext cx="10529341" cy="5487415"/>
          </a:xfrm>
        </p:spPr>
        <p:txBody>
          <a:bodyPr/>
          <a:lstStyle/>
          <a:p>
            <a:r>
              <a:rPr lang="es-MX" b="0" i="0" dirty="0">
                <a:solidFill>
                  <a:srgbClr val="000000"/>
                </a:solidFill>
                <a:effectLst/>
                <a:latin typeface="Segoe UI" panose="020B0502040204020203" pitchFamily="34" charset="0"/>
              </a:rPr>
              <a:t>CROSS JOIN </a:t>
            </a:r>
            <a:r>
              <a:rPr lang="es-MX" b="0" i="0" dirty="0" err="1">
                <a:solidFill>
                  <a:srgbClr val="000000"/>
                </a:solidFill>
                <a:effectLst/>
                <a:latin typeface="Segoe UI" panose="020B0502040204020203" pitchFamily="34" charset="0"/>
              </a:rPr>
              <a:t>Keyword</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eturns</a:t>
            </a:r>
            <a:r>
              <a:rPr lang="en-US" b="0" i="0" dirty="0">
                <a:solidFill>
                  <a:srgbClr val="000000"/>
                </a:solidFill>
                <a:effectLst/>
                <a:latin typeface="Verdana" panose="020B0604030504040204" pitchFamily="34" charset="0"/>
              </a:rPr>
              <a:t> all records from both tables (table1 and table2).</a:t>
            </a:r>
          </a:p>
          <a:p>
            <a:endParaRPr lang="es-MX" b="0" i="0" dirty="0">
              <a:solidFill>
                <a:srgbClr val="000000"/>
              </a:solidFill>
              <a:effectLst/>
              <a:latin typeface="Verdana" panose="020B0604030504040204" pitchFamily="34" charset="0"/>
            </a:endParaRPr>
          </a:p>
          <a:p>
            <a:pPr marL="0" indent="0">
              <a:buNone/>
            </a:pPr>
            <a:r>
              <a:rPr lang="en-US" sz="2400" b="0" i="0" dirty="0">
                <a:solidFill>
                  <a:srgbClr val="0000CD"/>
                </a:solidFill>
                <a:effectLst/>
                <a:latin typeface="Consolas" panose="020B0609020204030204" pitchFamily="49" charset="0"/>
              </a:rPr>
              <a:t>SELECT</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Customers.CustomerName</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Orders.OrderID</a:t>
            </a:r>
            <a:br>
              <a:rPr lang="en-US" sz="2400" dirty="0"/>
            </a:br>
            <a:r>
              <a:rPr lang="en-US" sz="2400" b="0" i="0" dirty="0">
                <a:solidFill>
                  <a:srgbClr val="0000CD"/>
                </a:solidFill>
                <a:effectLst/>
                <a:latin typeface="Consolas" panose="020B0609020204030204" pitchFamily="49" charset="0"/>
              </a:rPr>
              <a:t>FROM</a:t>
            </a:r>
            <a:r>
              <a:rPr lang="en-US" sz="2400" b="0" i="0" dirty="0">
                <a:solidFill>
                  <a:srgbClr val="000000"/>
                </a:solidFill>
                <a:effectLst/>
                <a:latin typeface="Consolas" panose="020B0609020204030204" pitchFamily="49" charset="0"/>
              </a:rPr>
              <a:t> Customers</a:t>
            </a:r>
            <a:br>
              <a:rPr lang="en-US" sz="2400" dirty="0"/>
            </a:br>
            <a:r>
              <a:rPr lang="en-US" sz="2400" b="0" i="0" dirty="0">
                <a:solidFill>
                  <a:srgbClr val="0000CD"/>
                </a:solidFill>
                <a:effectLst/>
                <a:latin typeface="Consolas" panose="020B0609020204030204" pitchFamily="49" charset="0"/>
              </a:rPr>
              <a:t>CROSS</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JOIN</a:t>
            </a:r>
            <a:r>
              <a:rPr lang="en-US" sz="2400" b="0" i="0" dirty="0">
                <a:solidFill>
                  <a:srgbClr val="000000"/>
                </a:solidFill>
                <a:effectLst/>
                <a:latin typeface="Consolas" panose="020B0609020204030204" pitchFamily="49" charset="0"/>
              </a:rPr>
              <a:t> Orders;</a:t>
            </a:r>
            <a:endParaRPr lang="es-MX" sz="3600" b="0" i="0" dirty="0">
              <a:effectLst/>
              <a:latin typeface="Segoe UI" panose="020B0502040204020203" pitchFamily="34" charset="0"/>
            </a:endParaRPr>
          </a:p>
        </p:txBody>
      </p:sp>
      <p:pic>
        <p:nvPicPr>
          <p:cNvPr id="5122" name="Picture 2" descr="MySQL RIGHT JOIN">
            <a:extLst>
              <a:ext uri="{FF2B5EF4-FFF2-40B4-BE49-F238E27FC236}">
                <a16:creationId xmlns:a16="http://schemas.microsoft.com/office/drawing/2014/main" id="{78335D3C-4709-43C8-722C-02A6CBBBD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692" y="3246245"/>
            <a:ext cx="3685707" cy="2672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194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EFD7EE8-DE32-240D-DA8F-D1EEF880468D}"/>
              </a:ext>
            </a:extLst>
          </p:cNvPr>
          <p:cNvSpPr>
            <a:spLocks noGrp="1"/>
          </p:cNvSpPr>
          <p:nvPr>
            <p:ph idx="1"/>
          </p:nvPr>
        </p:nvSpPr>
        <p:spPr>
          <a:xfrm>
            <a:off x="824459" y="689548"/>
            <a:ext cx="10529341" cy="5487415"/>
          </a:xfrm>
        </p:spPr>
        <p:txBody>
          <a:bodyPr>
            <a:normAutofit lnSpcReduction="10000"/>
          </a:bodyPr>
          <a:lstStyle/>
          <a:p>
            <a:pPr algn="just"/>
            <a:r>
              <a:rPr lang="es-MX" b="0" i="0" dirty="0">
                <a:effectLst/>
                <a:latin typeface="open sans" panose="020B0606030504020204" pitchFamily="34" charset="0"/>
              </a:rPr>
              <a:t>Una base de datos SQL es aquella </a:t>
            </a:r>
            <a:r>
              <a:rPr lang="es-MX" b="1" i="0" dirty="0">
                <a:effectLst/>
                <a:latin typeface="open sans" panose="020B0606030504020204" pitchFamily="34" charset="0"/>
              </a:rPr>
              <a:t>base de datos relacional</a:t>
            </a:r>
            <a:r>
              <a:rPr lang="es-MX" b="0" i="0" dirty="0">
                <a:effectLst/>
                <a:latin typeface="open sans" panose="020B0606030504020204" pitchFamily="34" charset="0"/>
              </a:rPr>
              <a:t> que está </a:t>
            </a:r>
            <a:r>
              <a:rPr lang="es-MX" b="1" i="0" dirty="0">
                <a:effectLst/>
                <a:latin typeface="open sans" panose="020B0606030504020204" pitchFamily="34" charset="0"/>
              </a:rPr>
              <a:t>escrita en lenguaje SQL</a:t>
            </a:r>
            <a:r>
              <a:rPr lang="es-MX" b="0" i="0" dirty="0">
                <a:effectLst/>
                <a:latin typeface="open sans" panose="020B0606030504020204" pitchFamily="34" charset="0"/>
              </a:rPr>
              <a:t> (</a:t>
            </a:r>
            <a:r>
              <a:rPr lang="es-MX" b="0" i="1" dirty="0" err="1">
                <a:effectLst/>
                <a:latin typeface="open sans" panose="020B0606030504020204" pitchFamily="34" charset="0"/>
              </a:rPr>
              <a:t>Structured</a:t>
            </a:r>
            <a:r>
              <a:rPr lang="es-MX" b="0" i="1" dirty="0">
                <a:effectLst/>
                <a:latin typeface="open sans" panose="020B0606030504020204" pitchFamily="34" charset="0"/>
              </a:rPr>
              <a:t> </a:t>
            </a:r>
            <a:r>
              <a:rPr lang="es-MX" b="0" i="1" dirty="0" err="1">
                <a:effectLst/>
                <a:latin typeface="open sans" panose="020B0606030504020204" pitchFamily="34" charset="0"/>
              </a:rPr>
              <a:t>Query</a:t>
            </a:r>
            <a:r>
              <a:rPr lang="es-MX" b="0" i="1" dirty="0">
                <a:effectLst/>
                <a:latin typeface="open sans" panose="020B0606030504020204" pitchFamily="34" charset="0"/>
              </a:rPr>
              <a:t> </a:t>
            </a:r>
            <a:r>
              <a:rPr lang="es-MX" b="0" i="1" dirty="0" err="1">
                <a:effectLst/>
                <a:latin typeface="open sans" panose="020B0606030504020204" pitchFamily="34" charset="0"/>
              </a:rPr>
              <a:t>Language</a:t>
            </a:r>
            <a:r>
              <a:rPr lang="es-MX" b="0" i="0" dirty="0">
                <a:effectLst/>
                <a:latin typeface="open sans" panose="020B0606030504020204" pitchFamily="34" charset="0"/>
              </a:rPr>
              <a:t> o lenguaje de consulta estructurado), también pronunciado “</a:t>
            </a:r>
            <a:r>
              <a:rPr lang="es-MX" b="0" i="0" dirty="0" err="1">
                <a:effectLst/>
                <a:latin typeface="open sans" panose="020B0606030504020204" pitchFamily="34" charset="0"/>
              </a:rPr>
              <a:t>sequel</a:t>
            </a:r>
            <a:r>
              <a:rPr lang="es-MX" b="0" i="0" dirty="0">
                <a:effectLst/>
                <a:latin typeface="open sans" panose="020B0606030504020204" pitchFamily="34" charset="0"/>
              </a:rPr>
              <a:t>”. Este lenguaje se considera el </a:t>
            </a:r>
            <a:r>
              <a:rPr lang="es-MX" b="1" i="0" dirty="0">
                <a:effectLst/>
                <a:latin typeface="open sans" panose="020B0606030504020204" pitchFamily="34" charset="0"/>
              </a:rPr>
              <a:t>lenguaje estándar para las bases de datos según el ANSI</a:t>
            </a:r>
            <a:r>
              <a:rPr lang="es-MX" b="0" i="0" dirty="0">
                <a:effectLst/>
                <a:latin typeface="open sans" panose="020B0606030504020204" pitchFamily="34" charset="0"/>
              </a:rPr>
              <a:t> (</a:t>
            </a:r>
            <a:r>
              <a:rPr lang="es-MX" b="0" i="1" dirty="0">
                <a:effectLst/>
                <a:latin typeface="open sans" panose="020B0606030504020204" pitchFamily="34" charset="0"/>
              </a:rPr>
              <a:t>American </a:t>
            </a:r>
            <a:r>
              <a:rPr lang="es-MX" b="0" i="1" dirty="0" err="1">
                <a:effectLst/>
                <a:latin typeface="open sans" panose="020B0606030504020204" pitchFamily="34" charset="0"/>
              </a:rPr>
              <a:t>National</a:t>
            </a:r>
            <a:r>
              <a:rPr lang="es-MX" b="0" i="1" dirty="0">
                <a:effectLst/>
                <a:latin typeface="open sans" panose="020B0606030504020204" pitchFamily="34" charset="0"/>
              </a:rPr>
              <a:t> </a:t>
            </a:r>
            <a:r>
              <a:rPr lang="es-MX" b="0" i="1" dirty="0" err="1">
                <a:effectLst/>
                <a:latin typeface="open sans" panose="020B0606030504020204" pitchFamily="34" charset="0"/>
              </a:rPr>
              <a:t>Standards</a:t>
            </a:r>
            <a:r>
              <a:rPr lang="es-MX" b="0" i="1" dirty="0">
                <a:effectLst/>
                <a:latin typeface="open sans" panose="020B0606030504020204" pitchFamily="34" charset="0"/>
              </a:rPr>
              <a:t> </a:t>
            </a:r>
            <a:r>
              <a:rPr lang="es-MX" b="0" i="1" dirty="0" err="1">
                <a:effectLst/>
                <a:latin typeface="open sans" panose="020B0606030504020204" pitchFamily="34" charset="0"/>
              </a:rPr>
              <a:t>Institute</a:t>
            </a:r>
            <a:r>
              <a:rPr lang="es-MX" b="0" i="0" dirty="0">
                <a:effectLst/>
                <a:latin typeface="open sans" panose="020B0606030504020204" pitchFamily="34" charset="0"/>
              </a:rPr>
              <a:t> o Instituto Nacional Americano de Estándares en español), aunque no es el único que hay.</a:t>
            </a:r>
          </a:p>
          <a:p>
            <a:pPr algn="just"/>
            <a:r>
              <a:rPr lang="es-MX" b="0" i="0" dirty="0">
                <a:effectLst/>
                <a:latin typeface="open sans" panose="020B0606030504020204" pitchFamily="34" charset="0"/>
              </a:rPr>
              <a:t>Una vez que se tiene una base de datos, hace falta un </a:t>
            </a:r>
            <a:r>
              <a:rPr lang="es-MX" b="1" i="0" dirty="0">
                <a:effectLst/>
                <a:latin typeface="open sans" panose="020B0606030504020204" pitchFamily="34" charset="0"/>
              </a:rPr>
              <a:t>sistema que sea capaz de crear y proporcionar acceso</a:t>
            </a:r>
            <a:r>
              <a:rPr lang="es-MX" b="0" i="0" dirty="0">
                <a:effectLst/>
                <a:latin typeface="open sans" panose="020B0606030504020204" pitchFamily="34" charset="0"/>
              </a:rPr>
              <a:t> (</a:t>
            </a:r>
            <a:r>
              <a:rPr lang="es-MX" b="0" i="0" u="none" strike="noStrike" dirty="0">
                <a:effectLst/>
                <a:latin typeface="open sans" panose="020B0606030504020204" pitchFamily="34" charset="0"/>
              </a:rPr>
              <a:t>acceso de distintos niveles</a:t>
            </a:r>
            <a:r>
              <a:rPr lang="es-MX" b="0" i="0" dirty="0">
                <a:effectLst/>
                <a:latin typeface="open sans" panose="020B0606030504020204" pitchFamily="34" charset="0"/>
              </a:rPr>
              <a:t>) a los datos de la </a:t>
            </a:r>
            <a:r>
              <a:rPr lang="es-MX" b="0" i="0" u="none" strike="noStrike" dirty="0">
                <a:effectLst/>
                <a:latin typeface="open sans" panose="020B0606030504020204" pitchFamily="34" charset="0"/>
              </a:rPr>
              <a:t>base de datos</a:t>
            </a:r>
            <a:r>
              <a:rPr lang="es-MX" b="0" i="0" dirty="0">
                <a:effectLst/>
                <a:latin typeface="open sans" panose="020B0606030504020204" pitchFamily="34" charset="0"/>
              </a:rPr>
              <a:t>. Este es el sistema de gestión de base de datos (</a:t>
            </a:r>
            <a:r>
              <a:rPr lang="es-MX" b="1" i="0" dirty="0">
                <a:effectLst/>
                <a:latin typeface="open sans" panose="020B0606030504020204" pitchFamily="34" charset="0"/>
              </a:rPr>
              <a:t>DBMS</a:t>
            </a:r>
            <a:r>
              <a:rPr lang="es-MX" b="0" i="0" dirty="0">
                <a:effectLst/>
                <a:latin typeface="open sans" panose="020B0606030504020204" pitchFamily="34" charset="0"/>
              </a:rPr>
              <a:t>, </a:t>
            </a:r>
            <a:r>
              <a:rPr lang="es-MX" b="0" i="1" dirty="0">
                <a:effectLst/>
                <a:latin typeface="open sans" panose="020B0606030504020204" pitchFamily="34" charset="0"/>
              </a:rPr>
              <a:t>Data Base Management </a:t>
            </a:r>
            <a:r>
              <a:rPr lang="es-MX" b="0" i="1" dirty="0" err="1">
                <a:effectLst/>
                <a:latin typeface="open sans" panose="020B0606030504020204" pitchFamily="34" charset="0"/>
              </a:rPr>
              <a:t>System</a:t>
            </a:r>
            <a:r>
              <a:rPr lang="es-MX" b="0" i="0" dirty="0">
                <a:effectLst/>
                <a:latin typeface="open sans" panose="020B0606030504020204" pitchFamily="34" charset="0"/>
              </a:rPr>
              <a:t>). Algunos ejemplos de sistemas de bases de datos comunes son: </a:t>
            </a:r>
            <a:r>
              <a:rPr lang="es-MX" b="0" i="0" u="none" strike="noStrike" dirty="0">
                <a:effectLst/>
                <a:latin typeface="open sans" panose="020B0606030504020204" pitchFamily="34" charset="0"/>
              </a:rPr>
              <a:t>SAP HANA</a:t>
            </a:r>
            <a:r>
              <a:rPr lang="es-MX" b="0" i="0" dirty="0">
                <a:effectLst/>
                <a:latin typeface="open sans" panose="020B0606030504020204" pitchFamily="34" charset="0"/>
              </a:rPr>
              <a:t>, Microsoft SQL Server y </a:t>
            </a:r>
            <a:r>
              <a:rPr lang="es-MX" b="0" i="0" u="none" strike="noStrike" dirty="0">
                <a:effectLst/>
                <a:latin typeface="open sans" panose="020B0606030504020204" pitchFamily="34" charset="0"/>
              </a:rPr>
              <a:t>Amazon RDS</a:t>
            </a:r>
            <a:r>
              <a:rPr lang="es-MX" b="0" i="0" dirty="0">
                <a:effectLst/>
                <a:latin typeface="open sans" panose="020B0606030504020204" pitchFamily="34" charset="0"/>
              </a:rPr>
              <a:t>.</a:t>
            </a:r>
            <a:endParaRPr lang="es-MX" dirty="0"/>
          </a:p>
        </p:txBody>
      </p:sp>
    </p:spTree>
    <p:extLst>
      <p:ext uri="{BB962C8B-B14F-4D97-AF65-F5344CB8AC3E}">
        <p14:creationId xmlns:p14="http://schemas.microsoft.com/office/powerpoint/2010/main" val="232691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8621C-36A7-2372-6A7E-F288B6A4E984}"/>
              </a:ext>
            </a:extLst>
          </p:cNvPr>
          <p:cNvSpPr>
            <a:spLocks noGrp="1"/>
          </p:cNvSpPr>
          <p:nvPr>
            <p:ph idx="1"/>
          </p:nvPr>
        </p:nvSpPr>
        <p:spPr>
          <a:xfrm>
            <a:off x="838200" y="699247"/>
            <a:ext cx="10515600" cy="5477716"/>
          </a:xfrm>
        </p:spPr>
        <p:txBody>
          <a:bodyPr>
            <a:normAutofit fontScale="92500"/>
          </a:bodyPr>
          <a:lstStyle/>
          <a:p>
            <a:pPr algn="just"/>
            <a:r>
              <a:rPr lang="es-MX" b="0" i="0" dirty="0">
                <a:effectLst/>
                <a:latin typeface="open sans" panose="020B0606030504020204" pitchFamily="34" charset="0"/>
              </a:rPr>
              <a:t>Para hacer una base de datos se necesitan casi únicamente los </a:t>
            </a:r>
            <a:r>
              <a:rPr lang="es-MX" b="1" i="0" dirty="0">
                <a:effectLst/>
                <a:latin typeface="open sans" panose="020B0606030504020204" pitchFamily="34" charset="0"/>
              </a:rPr>
              <a:t>comandos básicos de SQL</a:t>
            </a:r>
            <a:r>
              <a:rPr lang="es-MX" b="0" i="0" dirty="0">
                <a:effectLst/>
                <a:latin typeface="open sans" panose="020B0606030504020204" pitchFamily="34" charset="0"/>
              </a:rPr>
              <a:t> como: “Seleccionar”, “Insertar”, “Actualizar”, “Eliminar”, “Crear” y “Eliminar”. No obstante, después </a:t>
            </a:r>
            <a:r>
              <a:rPr lang="es-MX" b="1" i="0" dirty="0">
                <a:effectLst/>
                <a:latin typeface="open sans" panose="020B0606030504020204" pitchFamily="34" charset="0"/>
              </a:rPr>
              <a:t>cada DBMS tiene una pequeña variación del SQL</a:t>
            </a:r>
            <a:r>
              <a:rPr lang="es-MX" b="0" i="0" dirty="0">
                <a:effectLst/>
                <a:latin typeface="open sans" panose="020B0606030504020204" pitchFamily="34" charset="0"/>
              </a:rPr>
              <a:t> con la cual puede agregarle funcionalidades, haciendo que el sistema de base de datos sea única. Esta situación se asemeja a la de comparar el SQL al español y, después, el lenguaje de cada DBMS al de las distintas comunidades autónomas.</a:t>
            </a:r>
          </a:p>
          <a:p>
            <a:pPr marL="0" indent="0" algn="just">
              <a:buNone/>
            </a:pPr>
            <a:endParaRPr lang="es-MX" dirty="0"/>
          </a:p>
          <a:p>
            <a:pPr marL="0" indent="0" algn="just">
              <a:buNone/>
            </a:pPr>
            <a:r>
              <a:rPr lang="es-MX" b="1" i="0" dirty="0">
                <a:solidFill>
                  <a:srgbClr val="2F3C64"/>
                </a:solidFill>
                <a:effectLst/>
                <a:latin typeface="open sans" panose="020B0606030504020204" pitchFamily="34" charset="0"/>
              </a:rPr>
              <a:t>¿Qué tipos de comandos hay dentro del SQL?</a:t>
            </a:r>
          </a:p>
          <a:p>
            <a:pPr algn="just"/>
            <a:r>
              <a:rPr lang="es-MX" b="0" i="0" dirty="0">
                <a:effectLst/>
                <a:latin typeface="open sans" panose="020B0606030504020204" pitchFamily="34" charset="0"/>
              </a:rPr>
              <a:t>Para comprender lo que puede hacer una base de datos SQL hay que conocer los diferentes tipos de comandos que tiene. Los comandos del lenguaje SQL se dividen según su función en estos </a:t>
            </a:r>
            <a:r>
              <a:rPr lang="es-MX" b="1" i="0" dirty="0">
                <a:effectLst/>
                <a:latin typeface="open sans" panose="020B0606030504020204" pitchFamily="34" charset="0"/>
              </a:rPr>
              <a:t>5 tipos</a:t>
            </a:r>
            <a:r>
              <a:rPr lang="es-MX" b="0" i="0" dirty="0">
                <a:effectLst/>
                <a:latin typeface="open sans" panose="020B0606030504020204" pitchFamily="34" charset="0"/>
              </a:rPr>
              <a:t>:</a:t>
            </a:r>
          </a:p>
          <a:p>
            <a:pPr marL="0" indent="0" algn="just">
              <a:buNone/>
            </a:pPr>
            <a:endParaRPr lang="es-MX" dirty="0"/>
          </a:p>
        </p:txBody>
      </p:sp>
    </p:spTree>
    <p:extLst>
      <p:ext uri="{BB962C8B-B14F-4D97-AF65-F5344CB8AC3E}">
        <p14:creationId xmlns:p14="http://schemas.microsoft.com/office/powerpoint/2010/main" val="1121215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577BC18-1BBF-541F-18E9-471834F73777}"/>
              </a:ext>
            </a:extLst>
          </p:cNvPr>
          <p:cNvSpPr>
            <a:spLocks noGrp="1"/>
          </p:cNvSpPr>
          <p:nvPr>
            <p:ph idx="1"/>
          </p:nvPr>
        </p:nvSpPr>
        <p:spPr>
          <a:xfrm>
            <a:off x="676835" y="672352"/>
            <a:ext cx="10838329" cy="5513295"/>
          </a:xfrm>
        </p:spPr>
        <p:txBody>
          <a:bodyPr>
            <a:normAutofit fontScale="70000" lnSpcReduction="20000"/>
          </a:bodyPr>
          <a:lstStyle/>
          <a:p>
            <a:pPr algn="l">
              <a:buFont typeface="Arial" panose="020B0604020202020204" pitchFamily="34" charset="0"/>
              <a:buChar char="•"/>
            </a:pPr>
            <a:r>
              <a:rPr lang="es-MX" b="1" i="0" dirty="0">
                <a:effectLst/>
                <a:latin typeface="open sans" panose="020B0606030504020204" pitchFamily="34" charset="0"/>
              </a:rPr>
              <a:t>DDL</a:t>
            </a:r>
            <a:r>
              <a:rPr lang="es-MX" b="0" i="0" dirty="0">
                <a:effectLst/>
                <a:latin typeface="open sans" panose="020B0606030504020204" pitchFamily="34" charset="0"/>
              </a:rPr>
              <a:t> (</a:t>
            </a:r>
            <a:r>
              <a:rPr lang="es-MX" b="0" i="1" dirty="0">
                <a:effectLst/>
                <a:latin typeface="open sans" panose="020B0606030504020204" pitchFamily="34" charset="0"/>
              </a:rPr>
              <a:t>Data </a:t>
            </a:r>
            <a:r>
              <a:rPr lang="es-MX" b="0" i="1" dirty="0" err="1">
                <a:effectLst/>
                <a:latin typeface="open sans" panose="020B0606030504020204" pitchFamily="34" charset="0"/>
              </a:rPr>
              <a:t>Definition</a:t>
            </a:r>
            <a:r>
              <a:rPr lang="es-MX" b="0" i="1" dirty="0">
                <a:effectLst/>
                <a:latin typeface="open sans" panose="020B0606030504020204" pitchFamily="34" charset="0"/>
              </a:rPr>
              <a:t> </a:t>
            </a:r>
            <a:r>
              <a:rPr lang="es-MX" b="0" i="1" dirty="0" err="1">
                <a:effectLst/>
                <a:latin typeface="open sans" panose="020B0606030504020204" pitchFamily="34" charset="0"/>
              </a:rPr>
              <a:t>Language</a:t>
            </a:r>
            <a:r>
              <a:rPr lang="es-MX" b="0" i="0" dirty="0">
                <a:effectLst/>
                <a:latin typeface="open sans" panose="020B0606030504020204" pitchFamily="34" charset="0"/>
              </a:rPr>
              <a:t>): </a:t>
            </a:r>
            <a:r>
              <a:rPr lang="es-MX" b="1" i="0" dirty="0">
                <a:effectLst/>
                <a:latin typeface="open sans" panose="020B0606030504020204" pitchFamily="34" charset="0"/>
              </a:rPr>
              <a:t>definen el esquema</a:t>
            </a:r>
            <a:r>
              <a:rPr lang="es-MX" b="0" i="0" dirty="0">
                <a:effectLst/>
                <a:latin typeface="open sans" panose="020B0606030504020204" pitchFamily="34" charset="0"/>
              </a:rPr>
              <a:t> o estructura de la base de datos. Ejemplos: CREATE (crear); ALTER (alterar); DROP (eliminar objetos); RENAME (renombrar); TRUNCATE (quita todos los registros de una tabla, incluidos los espacios de los registros eliminados); COMMENT (comentar); entre otros.</a:t>
            </a:r>
          </a:p>
          <a:p>
            <a:pPr algn="l">
              <a:buFont typeface="Arial" panose="020B0604020202020204" pitchFamily="34" charset="0"/>
              <a:buChar char="•"/>
            </a:pPr>
            <a:r>
              <a:rPr lang="es-MX" b="1" i="0" dirty="0">
                <a:effectLst/>
                <a:latin typeface="open sans" panose="020B0606030504020204" pitchFamily="34" charset="0"/>
              </a:rPr>
              <a:t>DQL</a:t>
            </a:r>
            <a:r>
              <a:rPr lang="es-MX" b="0" i="0" dirty="0">
                <a:effectLst/>
                <a:latin typeface="open sans" panose="020B0606030504020204" pitchFamily="34" charset="0"/>
              </a:rPr>
              <a:t> (</a:t>
            </a:r>
            <a:r>
              <a:rPr lang="es-MX" b="0" i="1" dirty="0">
                <a:effectLst/>
                <a:latin typeface="open sans" panose="020B0606030504020204" pitchFamily="34" charset="0"/>
              </a:rPr>
              <a:t>Data </a:t>
            </a:r>
            <a:r>
              <a:rPr lang="es-MX" b="0" i="1" dirty="0" err="1">
                <a:effectLst/>
                <a:latin typeface="open sans" panose="020B0606030504020204" pitchFamily="34" charset="0"/>
              </a:rPr>
              <a:t>Query</a:t>
            </a:r>
            <a:r>
              <a:rPr lang="es-MX" b="0" i="1" dirty="0">
                <a:effectLst/>
                <a:latin typeface="open sans" panose="020B0606030504020204" pitchFamily="34" charset="0"/>
              </a:rPr>
              <a:t> </a:t>
            </a:r>
            <a:r>
              <a:rPr lang="es-MX" b="0" i="1" dirty="0" err="1">
                <a:effectLst/>
                <a:latin typeface="open sans" panose="020B0606030504020204" pitchFamily="34" charset="0"/>
              </a:rPr>
              <a:t>Language</a:t>
            </a:r>
            <a:r>
              <a:rPr lang="es-MX" b="0" i="0" dirty="0">
                <a:effectLst/>
                <a:latin typeface="open sans" panose="020B0606030504020204" pitchFamily="34" charset="0"/>
              </a:rPr>
              <a:t>): sirven para hacer </a:t>
            </a:r>
            <a:r>
              <a:rPr lang="es-MX" b="1" i="0" dirty="0">
                <a:effectLst/>
                <a:latin typeface="open sans" panose="020B0606030504020204" pitchFamily="34" charset="0"/>
              </a:rPr>
              <a:t>consultas sobre los datos</a:t>
            </a:r>
            <a:r>
              <a:rPr lang="es-MX" b="0" i="0" dirty="0">
                <a:effectLst/>
                <a:latin typeface="open sans" panose="020B0606030504020204" pitchFamily="34" charset="0"/>
              </a:rPr>
              <a:t> en el esquema de objetos. Un objeto puede ser desde un resultado de búsqueda a una tabla. El propósito del comando es el de establecer una relación, basada en la consulta, dentro de la estructura de la base de datos, como la función de búsqueda. Ejemplo: SELECT (recuperar registros de la base de datos).</a:t>
            </a:r>
          </a:p>
          <a:p>
            <a:pPr algn="l">
              <a:buFont typeface="Arial" panose="020B0604020202020204" pitchFamily="34" charset="0"/>
              <a:buChar char="•"/>
            </a:pPr>
            <a:r>
              <a:rPr lang="es-MX" b="1" i="0" dirty="0">
                <a:effectLst/>
                <a:latin typeface="open sans" panose="020B0606030504020204" pitchFamily="34" charset="0"/>
              </a:rPr>
              <a:t>DML</a:t>
            </a:r>
            <a:r>
              <a:rPr lang="es-MX" b="0" i="0" dirty="0">
                <a:effectLst/>
                <a:latin typeface="open sans" panose="020B0606030504020204" pitchFamily="34" charset="0"/>
              </a:rPr>
              <a:t> (</a:t>
            </a:r>
            <a:r>
              <a:rPr lang="es-MX" b="0" i="1" dirty="0">
                <a:effectLst/>
                <a:latin typeface="open sans" panose="020B0606030504020204" pitchFamily="34" charset="0"/>
              </a:rPr>
              <a:t>Data </a:t>
            </a:r>
            <a:r>
              <a:rPr lang="es-MX" b="0" i="1" dirty="0" err="1">
                <a:effectLst/>
                <a:latin typeface="open sans" panose="020B0606030504020204" pitchFamily="34" charset="0"/>
              </a:rPr>
              <a:t>Manipulation</a:t>
            </a:r>
            <a:r>
              <a:rPr lang="es-MX" b="0" i="1" dirty="0">
                <a:effectLst/>
                <a:latin typeface="open sans" panose="020B0606030504020204" pitchFamily="34" charset="0"/>
              </a:rPr>
              <a:t> </a:t>
            </a:r>
            <a:r>
              <a:rPr lang="es-MX" b="0" i="1" dirty="0" err="1">
                <a:effectLst/>
                <a:latin typeface="open sans" panose="020B0606030504020204" pitchFamily="34" charset="0"/>
              </a:rPr>
              <a:t>Language</a:t>
            </a:r>
            <a:r>
              <a:rPr lang="es-MX" b="0" i="0" dirty="0">
                <a:effectLst/>
                <a:latin typeface="open sans" panose="020B0606030504020204" pitchFamily="34" charset="0"/>
              </a:rPr>
              <a:t>): tratan la </a:t>
            </a:r>
            <a:r>
              <a:rPr lang="es-MX" b="1" i="0" dirty="0">
                <a:effectLst/>
                <a:latin typeface="open sans" panose="020B0606030504020204" pitchFamily="34" charset="0"/>
              </a:rPr>
              <a:t>manipulación de los datos</a:t>
            </a:r>
            <a:r>
              <a:rPr lang="es-MX" b="0" i="0" dirty="0">
                <a:effectLst/>
                <a:latin typeface="open sans" panose="020B0606030504020204" pitchFamily="34" charset="0"/>
              </a:rPr>
              <a:t> presentes en la base de datos. La mayoría de los comandos pertenecen a este tipo. Ejemplo: INSERT (insertar un objeto); DELETE (eliminar registros); UPDATE (actualizar); CALL; MERGE (3 en 1, inserta, elimina y actualiza); LOCK TABLE (bloquear tabla); EXPLAIN PLAN (determina el plan de acceso); …</a:t>
            </a:r>
          </a:p>
          <a:p>
            <a:pPr algn="l">
              <a:buFont typeface="Arial" panose="020B0604020202020204" pitchFamily="34" charset="0"/>
              <a:buChar char="•"/>
            </a:pPr>
            <a:r>
              <a:rPr lang="es-MX" b="1" i="0" dirty="0">
                <a:effectLst/>
                <a:latin typeface="open sans" panose="020B0606030504020204" pitchFamily="34" charset="0"/>
              </a:rPr>
              <a:t>DCL</a:t>
            </a:r>
            <a:r>
              <a:rPr lang="es-MX" b="0" i="0" dirty="0">
                <a:effectLst/>
                <a:latin typeface="open sans" panose="020B0606030504020204" pitchFamily="34" charset="0"/>
              </a:rPr>
              <a:t> (</a:t>
            </a:r>
            <a:r>
              <a:rPr lang="es-MX" b="0" i="1" dirty="0">
                <a:effectLst/>
                <a:latin typeface="open sans" panose="020B0606030504020204" pitchFamily="34" charset="0"/>
              </a:rPr>
              <a:t>Data Control </a:t>
            </a:r>
            <a:r>
              <a:rPr lang="es-MX" b="0" i="1" dirty="0" err="1">
                <a:effectLst/>
                <a:latin typeface="open sans" panose="020B0606030504020204" pitchFamily="34" charset="0"/>
              </a:rPr>
              <a:t>Language</a:t>
            </a:r>
            <a:r>
              <a:rPr lang="es-MX" b="0" i="0" dirty="0">
                <a:effectLst/>
                <a:latin typeface="open sans" panose="020B0606030504020204" pitchFamily="34" charset="0"/>
              </a:rPr>
              <a:t>): se encargan de los </a:t>
            </a:r>
            <a:r>
              <a:rPr lang="es-MX" b="1" i="0" dirty="0">
                <a:effectLst/>
                <a:latin typeface="open sans" panose="020B0606030504020204" pitchFamily="34" charset="0"/>
              </a:rPr>
              <a:t>derechos, los permisos y otros controles</a:t>
            </a:r>
            <a:r>
              <a:rPr lang="es-MX" b="0" i="0" dirty="0">
                <a:effectLst/>
                <a:latin typeface="open sans" panose="020B0606030504020204" pitchFamily="34" charset="0"/>
              </a:rPr>
              <a:t> del sistema de la base de datos. Ejemplos: GRANT (proporcionar privilegios acceso a un usuario); REVOKE (revocar el derecho de </a:t>
            </a:r>
            <a:r>
              <a:rPr lang="es-MX" b="0" i="0" dirty="0" err="1">
                <a:effectLst/>
                <a:latin typeface="open sans" panose="020B0606030504020204" pitchFamily="34" charset="0"/>
              </a:rPr>
              <a:t>accceso</a:t>
            </a:r>
            <a:r>
              <a:rPr lang="es-MX" b="0" i="0" dirty="0">
                <a:effectLst/>
                <a:latin typeface="open sans" panose="020B0606030504020204" pitchFamily="34" charset="0"/>
              </a:rPr>
              <a:t> dado a un usuario); etc.</a:t>
            </a:r>
          </a:p>
          <a:p>
            <a:pPr algn="l">
              <a:buFont typeface="Arial" panose="020B0604020202020204" pitchFamily="34" charset="0"/>
              <a:buChar char="•"/>
            </a:pPr>
            <a:r>
              <a:rPr lang="es-MX" b="1" i="0" dirty="0">
                <a:effectLst/>
                <a:latin typeface="open sans" panose="020B0606030504020204" pitchFamily="34" charset="0"/>
              </a:rPr>
              <a:t>TCL</a:t>
            </a:r>
            <a:r>
              <a:rPr lang="es-MX" b="0" i="0" dirty="0">
                <a:effectLst/>
                <a:latin typeface="open sans" panose="020B0606030504020204" pitchFamily="34" charset="0"/>
              </a:rPr>
              <a:t> (</a:t>
            </a:r>
            <a:r>
              <a:rPr lang="es-MX" b="0" i="1" dirty="0" err="1">
                <a:effectLst/>
                <a:latin typeface="open sans" panose="020B0606030504020204" pitchFamily="34" charset="0"/>
              </a:rPr>
              <a:t>Transaction</a:t>
            </a:r>
            <a:r>
              <a:rPr lang="es-MX" b="0" i="1" dirty="0">
                <a:effectLst/>
                <a:latin typeface="open sans" panose="020B0606030504020204" pitchFamily="34" charset="0"/>
              </a:rPr>
              <a:t> Control </a:t>
            </a:r>
            <a:r>
              <a:rPr lang="es-MX" b="0" i="1" dirty="0" err="1">
                <a:effectLst/>
                <a:latin typeface="open sans" panose="020B0606030504020204" pitchFamily="34" charset="0"/>
              </a:rPr>
              <a:t>Language</a:t>
            </a:r>
            <a:r>
              <a:rPr lang="es-MX" b="0" i="0" dirty="0">
                <a:effectLst/>
                <a:latin typeface="open sans" panose="020B0606030504020204" pitchFamily="34" charset="0"/>
              </a:rPr>
              <a:t>): sirve para las transacciones con la base de datos. Es decir, con estos comandos se puede </a:t>
            </a:r>
            <a:r>
              <a:rPr lang="es-MX" b="1" i="0" dirty="0">
                <a:effectLst/>
                <a:latin typeface="open sans" panose="020B0606030504020204" pitchFamily="34" charset="0"/>
              </a:rPr>
              <a:t>llevar un control sobre otros comandos y cómo afectan</a:t>
            </a:r>
            <a:r>
              <a:rPr lang="es-MX" b="0" i="0" dirty="0">
                <a:effectLst/>
                <a:latin typeface="open sans" panose="020B0606030504020204" pitchFamily="34" charset="0"/>
              </a:rPr>
              <a:t> a la base de datos. Ejemplos: COMMIT (llevar a cabo una transacción); ROLLBACK (revertir una transacción en caso de que ocurra algún error); SAVEPOINT (establecer un punto de rescate dentro de una transacción.).</a:t>
            </a:r>
          </a:p>
        </p:txBody>
      </p:sp>
    </p:spTree>
    <p:extLst>
      <p:ext uri="{BB962C8B-B14F-4D97-AF65-F5344CB8AC3E}">
        <p14:creationId xmlns:p14="http://schemas.microsoft.com/office/powerpoint/2010/main" val="342097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ipos comandos sql">
            <a:extLst>
              <a:ext uri="{FF2B5EF4-FFF2-40B4-BE49-F238E27FC236}">
                <a16:creationId xmlns:a16="http://schemas.microsoft.com/office/drawing/2014/main" id="{66D25217-8225-1267-3C12-88B6DBCC81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31" b="7357"/>
          <a:stretch/>
        </p:blipFill>
        <p:spPr bwMode="auto">
          <a:xfrm>
            <a:off x="1449761" y="0"/>
            <a:ext cx="9292477" cy="6800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42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A34A32E-3830-7F1B-B9D0-0C414D4F22DF}"/>
              </a:ext>
            </a:extLst>
          </p:cNvPr>
          <p:cNvSpPr>
            <a:spLocks noGrp="1"/>
          </p:cNvSpPr>
          <p:nvPr>
            <p:ph idx="1"/>
          </p:nvPr>
        </p:nvSpPr>
        <p:spPr>
          <a:xfrm>
            <a:off x="838200" y="989351"/>
            <a:ext cx="10515600" cy="5187612"/>
          </a:xfrm>
        </p:spPr>
        <p:txBody>
          <a:bodyPr>
            <a:normAutofit fontScale="92500" lnSpcReduction="10000"/>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MySQL is a relational database management system</a:t>
            </a:r>
          </a:p>
          <a:p>
            <a:pPr algn="l">
              <a:buFont typeface="Arial" panose="020B0604020202020204" pitchFamily="34" charset="0"/>
              <a:buChar char="•"/>
            </a:pPr>
            <a:r>
              <a:rPr lang="en-US" b="0" i="0" dirty="0">
                <a:solidFill>
                  <a:srgbClr val="000000"/>
                </a:solidFill>
                <a:effectLst/>
                <a:latin typeface="Verdana" panose="020B0604030504040204" pitchFamily="34" charset="0"/>
              </a:rPr>
              <a:t>MySQL is open-source</a:t>
            </a:r>
          </a:p>
          <a:p>
            <a:pPr algn="l">
              <a:buFont typeface="Arial" panose="020B0604020202020204" pitchFamily="34" charset="0"/>
              <a:buChar char="•"/>
            </a:pPr>
            <a:r>
              <a:rPr lang="en-US" b="0" i="0" dirty="0">
                <a:solidFill>
                  <a:srgbClr val="000000"/>
                </a:solidFill>
                <a:effectLst/>
                <a:latin typeface="Verdana" panose="020B0604030504040204" pitchFamily="34" charset="0"/>
              </a:rPr>
              <a:t>MySQL is free</a:t>
            </a:r>
          </a:p>
          <a:p>
            <a:pPr algn="l">
              <a:buFont typeface="Arial" panose="020B0604020202020204" pitchFamily="34" charset="0"/>
              <a:buChar char="•"/>
            </a:pPr>
            <a:r>
              <a:rPr lang="en-US" b="0" i="0" dirty="0">
                <a:solidFill>
                  <a:srgbClr val="000000"/>
                </a:solidFill>
                <a:effectLst/>
                <a:latin typeface="Verdana" panose="020B0604030504040204" pitchFamily="34" charset="0"/>
              </a:rPr>
              <a:t>MySQL is ideal for both small and large applications</a:t>
            </a:r>
          </a:p>
          <a:p>
            <a:pPr algn="l">
              <a:buFont typeface="Arial" panose="020B0604020202020204" pitchFamily="34" charset="0"/>
              <a:buChar char="•"/>
            </a:pPr>
            <a:r>
              <a:rPr lang="en-US" b="0" i="0" dirty="0">
                <a:solidFill>
                  <a:srgbClr val="000000"/>
                </a:solidFill>
                <a:effectLst/>
                <a:latin typeface="Verdana" panose="020B0604030504040204" pitchFamily="34" charset="0"/>
              </a:rPr>
              <a:t>MySQL is very fast, reliable, scalable, and easy to use</a:t>
            </a:r>
          </a:p>
          <a:p>
            <a:pPr algn="l">
              <a:buFont typeface="Arial" panose="020B0604020202020204" pitchFamily="34" charset="0"/>
              <a:buChar char="•"/>
            </a:pPr>
            <a:r>
              <a:rPr lang="en-US" b="0" i="0" dirty="0">
                <a:solidFill>
                  <a:srgbClr val="000000"/>
                </a:solidFill>
                <a:effectLst/>
                <a:latin typeface="Verdana" panose="020B0604030504040204" pitchFamily="34" charset="0"/>
              </a:rPr>
              <a:t>MySQL is cross-platform</a:t>
            </a:r>
          </a:p>
          <a:p>
            <a:pPr algn="l">
              <a:buFont typeface="Arial" panose="020B0604020202020204" pitchFamily="34" charset="0"/>
              <a:buChar char="•"/>
            </a:pPr>
            <a:r>
              <a:rPr lang="en-US" b="0" i="0" dirty="0">
                <a:solidFill>
                  <a:srgbClr val="000000"/>
                </a:solidFill>
                <a:effectLst/>
                <a:latin typeface="Verdana" panose="020B0604030504040204" pitchFamily="34" charset="0"/>
              </a:rPr>
              <a:t>MySQL is compliant with the ANSI SQL standard</a:t>
            </a:r>
          </a:p>
          <a:p>
            <a:pPr algn="l">
              <a:buFont typeface="Arial" panose="020B0604020202020204" pitchFamily="34" charset="0"/>
              <a:buChar char="•"/>
            </a:pPr>
            <a:r>
              <a:rPr lang="en-US" b="0" i="0" dirty="0">
                <a:solidFill>
                  <a:srgbClr val="000000"/>
                </a:solidFill>
                <a:effectLst/>
                <a:latin typeface="Verdana" panose="020B0604030504040204" pitchFamily="34" charset="0"/>
              </a:rPr>
              <a:t>MySQL was first released in 1995</a:t>
            </a:r>
          </a:p>
          <a:p>
            <a:pPr algn="l">
              <a:buFont typeface="Arial" panose="020B0604020202020204" pitchFamily="34" charset="0"/>
              <a:buChar char="•"/>
            </a:pPr>
            <a:r>
              <a:rPr lang="en-US" b="0" i="0" dirty="0">
                <a:solidFill>
                  <a:srgbClr val="000000"/>
                </a:solidFill>
                <a:effectLst/>
                <a:latin typeface="Verdana" panose="020B0604030504040204" pitchFamily="34" charset="0"/>
              </a:rPr>
              <a:t>MySQL is developed, distributed, and supported by Oracle Corporation</a:t>
            </a:r>
          </a:p>
          <a:p>
            <a:pPr algn="l">
              <a:buFont typeface="Arial" panose="020B0604020202020204" pitchFamily="34" charset="0"/>
              <a:buChar char="•"/>
            </a:pPr>
            <a:r>
              <a:rPr lang="en-US" b="0" i="0" dirty="0">
                <a:solidFill>
                  <a:srgbClr val="000000"/>
                </a:solidFill>
                <a:effectLst/>
                <a:latin typeface="Verdana" panose="020B0604030504040204" pitchFamily="34" charset="0"/>
              </a:rPr>
              <a:t>MySQL is named after co-founder Monty </a:t>
            </a:r>
            <a:r>
              <a:rPr lang="en-US" b="0" i="0" dirty="0" err="1">
                <a:solidFill>
                  <a:srgbClr val="000000"/>
                </a:solidFill>
                <a:effectLst/>
                <a:latin typeface="Verdana" panose="020B0604030504040204" pitchFamily="34" charset="0"/>
              </a:rPr>
              <a:t>Widenius's</a:t>
            </a:r>
            <a:r>
              <a:rPr lang="en-US" b="0" i="0" dirty="0">
                <a:solidFill>
                  <a:srgbClr val="000000"/>
                </a:solidFill>
                <a:effectLst/>
                <a:latin typeface="Verdana" panose="020B0604030504040204" pitchFamily="34" charset="0"/>
              </a:rPr>
              <a:t> daughter: My</a:t>
            </a:r>
          </a:p>
          <a:p>
            <a:endParaRPr lang="es-MX" dirty="0"/>
          </a:p>
        </p:txBody>
      </p:sp>
    </p:spTree>
    <p:extLst>
      <p:ext uri="{BB962C8B-B14F-4D97-AF65-F5344CB8AC3E}">
        <p14:creationId xmlns:p14="http://schemas.microsoft.com/office/powerpoint/2010/main" val="4140265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610DCA-ED22-0F50-ADC7-6D14A7DA246B}"/>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5149523F-1520-BCEE-4677-84906D86A314}"/>
              </a:ext>
            </a:extLst>
          </p:cNvPr>
          <p:cNvSpPr>
            <a:spLocks noGrp="1"/>
          </p:cNvSpPr>
          <p:nvPr>
            <p:ph idx="1"/>
          </p:nvPr>
        </p:nvSpPr>
        <p:spPr/>
        <p:txBody>
          <a:bodyPr/>
          <a:lstStyle/>
          <a:p>
            <a:endParaRPr lang="es-MX"/>
          </a:p>
        </p:txBody>
      </p:sp>
      <p:pic>
        <p:nvPicPr>
          <p:cNvPr id="1026" name="Picture 2" descr="SQL Cheat Sheet Download PDF it in PDF or PNG Format">
            <a:extLst>
              <a:ext uri="{FF2B5EF4-FFF2-40B4-BE49-F238E27FC236}">
                <a16:creationId xmlns:a16="http://schemas.microsoft.com/office/drawing/2014/main" id="{6A33080C-DC48-BF23-8B43-16CC7C3CE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990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108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2E5070-5A2A-249E-A3F8-730F3AD536E9}"/>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091FC7F8-74A0-A056-C889-A1D7DC30662E}"/>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1772304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B45FFC-AA22-215E-7E43-185A08FD2A5F}"/>
              </a:ext>
            </a:extLst>
          </p:cNvPr>
          <p:cNvSpPr>
            <a:spLocks noGrp="1"/>
          </p:cNvSpPr>
          <p:nvPr>
            <p:ph type="title"/>
          </p:nvPr>
        </p:nvSpPr>
        <p:spPr/>
        <p:txBody>
          <a:bodyPr>
            <a:normAutofit fontScale="90000"/>
          </a:bodyPr>
          <a:lstStyle/>
          <a:p>
            <a:r>
              <a:rPr lang="es-MX">
                <a:hlinkClick r:id="rId2"/>
              </a:rPr>
              <a:t>https://www.ticportal.es/glosario-tic/base-datos-sql</a:t>
            </a:r>
            <a:br>
              <a:rPr lang="es-MX"/>
            </a:br>
            <a:endParaRPr lang="es-MX"/>
          </a:p>
        </p:txBody>
      </p:sp>
      <p:sp>
        <p:nvSpPr>
          <p:cNvPr id="3" name="Marcador de contenido 2">
            <a:extLst>
              <a:ext uri="{FF2B5EF4-FFF2-40B4-BE49-F238E27FC236}">
                <a16:creationId xmlns:a16="http://schemas.microsoft.com/office/drawing/2014/main" id="{DD1D4F07-1266-3154-8B0C-2EBE6B08890C}"/>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1102062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Interfaz de usuario gráfica&#10;&#10;Descripción generada automáticamente">
            <a:extLst>
              <a:ext uri="{FF2B5EF4-FFF2-40B4-BE49-F238E27FC236}">
                <a16:creationId xmlns:a16="http://schemas.microsoft.com/office/drawing/2014/main" id="{01CC23F2-BED7-7E5C-07E5-17DEF2606CC2}"/>
              </a:ext>
            </a:extLst>
          </p:cNvPr>
          <p:cNvPicPr>
            <a:picLocks noChangeAspect="1"/>
          </p:cNvPicPr>
          <p:nvPr/>
        </p:nvPicPr>
        <p:blipFill rotWithShape="1">
          <a:blip r:embed="rId2">
            <a:extLst>
              <a:ext uri="{28A0092B-C50C-407E-A947-70E740481C1C}">
                <a14:useLocalDpi xmlns:a14="http://schemas.microsoft.com/office/drawing/2010/main" val="0"/>
              </a:ext>
            </a:extLst>
          </a:blip>
          <a:srcRect b="40983"/>
          <a:stretch/>
        </p:blipFill>
        <p:spPr>
          <a:xfrm>
            <a:off x="720724" y="256706"/>
            <a:ext cx="10750551" cy="6344587"/>
          </a:xfrm>
          <a:prstGeom prst="rect">
            <a:avLst/>
          </a:prstGeom>
        </p:spPr>
      </p:pic>
    </p:spTree>
    <p:extLst>
      <p:ext uri="{BB962C8B-B14F-4D97-AF65-F5344CB8AC3E}">
        <p14:creationId xmlns:p14="http://schemas.microsoft.com/office/powerpoint/2010/main" val="148140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Interfaz de usuario gráfica&#10;&#10;Descripción generada automáticamente">
            <a:extLst>
              <a:ext uri="{FF2B5EF4-FFF2-40B4-BE49-F238E27FC236}">
                <a16:creationId xmlns:a16="http://schemas.microsoft.com/office/drawing/2014/main" id="{01CC23F2-BED7-7E5C-07E5-17DEF2606CC2}"/>
              </a:ext>
            </a:extLst>
          </p:cNvPr>
          <p:cNvPicPr>
            <a:picLocks noChangeAspect="1"/>
          </p:cNvPicPr>
          <p:nvPr/>
        </p:nvPicPr>
        <p:blipFill rotWithShape="1">
          <a:blip r:embed="rId2">
            <a:extLst>
              <a:ext uri="{28A0092B-C50C-407E-A947-70E740481C1C}">
                <a14:useLocalDpi xmlns:a14="http://schemas.microsoft.com/office/drawing/2010/main" val="0"/>
              </a:ext>
            </a:extLst>
          </a:blip>
          <a:srcRect t="59453"/>
          <a:stretch/>
        </p:blipFill>
        <p:spPr>
          <a:xfrm>
            <a:off x="180742" y="1030573"/>
            <a:ext cx="11830515" cy="4796853"/>
          </a:xfrm>
          <a:prstGeom prst="rect">
            <a:avLst/>
          </a:prstGeom>
        </p:spPr>
      </p:pic>
    </p:spTree>
    <p:extLst>
      <p:ext uri="{BB962C8B-B14F-4D97-AF65-F5344CB8AC3E}">
        <p14:creationId xmlns:p14="http://schemas.microsoft.com/office/powerpoint/2010/main" val="395202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50649F6-0309-78EE-40F1-823E094B7CA0}"/>
              </a:ext>
            </a:extLst>
          </p:cNvPr>
          <p:cNvSpPr>
            <a:spLocks noGrp="1"/>
          </p:cNvSpPr>
          <p:nvPr>
            <p:ph idx="1"/>
          </p:nvPr>
        </p:nvSpPr>
        <p:spPr>
          <a:xfrm>
            <a:off x="329784" y="539646"/>
            <a:ext cx="11737298" cy="5637317"/>
          </a:xfrm>
        </p:spPr>
        <p:txBody>
          <a:bodyPr/>
          <a:lstStyle/>
          <a:p>
            <a:pPr algn="l"/>
            <a:r>
              <a:rPr lang="en-US" b="0" i="0" dirty="0">
                <a:solidFill>
                  <a:srgbClr val="000000"/>
                </a:solidFill>
                <a:effectLst/>
                <a:latin typeface="Segoe UI" panose="020B0502040204020203" pitchFamily="34" charset="0"/>
              </a:rPr>
              <a:t>What is SQL?</a:t>
            </a:r>
          </a:p>
          <a:p>
            <a:pPr algn="l"/>
            <a:r>
              <a:rPr lang="en-US" b="0" i="0" dirty="0">
                <a:solidFill>
                  <a:srgbClr val="000000"/>
                </a:solidFill>
                <a:effectLst/>
                <a:latin typeface="Verdana" panose="020B0604030504040204" pitchFamily="34" charset="0"/>
              </a:rPr>
              <a:t>SQL is the standard language for dealing with Relational Databases.</a:t>
            </a:r>
          </a:p>
          <a:p>
            <a:pPr algn="l"/>
            <a:r>
              <a:rPr lang="en-US" b="0" i="0" dirty="0">
                <a:solidFill>
                  <a:srgbClr val="000000"/>
                </a:solidFill>
                <a:effectLst/>
                <a:latin typeface="Verdana" panose="020B0604030504040204" pitchFamily="34" charset="0"/>
              </a:rPr>
              <a:t>SQL is used to insert, search, update, and delete database records.</a:t>
            </a:r>
          </a:p>
          <a:p>
            <a:pPr marL="0" indent="0">
              <a:buNone/>
            </a:pPr>
            <a:endParaRPr lang="es-MX" dirty="0"/>
          </a:p>
          <a:p>
            <a:pPr algn="l"/>
            <a:r>
              <a:rPr lang="en-US" b="0" i="0" dirty="0">
                <a:solidFill>
                  <a:srgbClr val="000000"/>
                </a:solidFill>
                <a:effectLst/>
                <a:latin typeface="Segoe UI" panose="020B0502040204020203" pitchFamily="34" charset="0"/>
              </a:rPr>
              <a:t>Keep in Mind That...</a:t>
            </a:r>
          </a:p>
          <a:p>
            <a:pPr algn="l">
              <a:buFont typeface="Arial" panose="020B0604020202020204" pitchFamily="34" charset="0"/>
              <a:buChar char="•"/>
            </a:pPr>
            <a:r>
              <a:rPr lang="en-US" b="0" i="0" dirty="0">
                <a:solidFill>
                  <a:srgbClr val="000000"/>
                </a:solidFill>
                <a:effectLst/>
                <a:latin typeface="Verdana" panose="020B0604030504040204" pitchFamily="34" charset="0"/>
              </a:rPr>
              <a:t>SQL keywords are NOT case sensitive:</a:t>
            </a:r>
            <a:r>
              <a:rPr lang="es-MX" dirty="0" err="1"/>
              <a:t>Select</a:t>
            </a:r>
            <a:r>
              <a:rPr lang="es-MX" dirty="0"/>
              <a:t> </a:t>
            </a:r>
            <a:r>
              <a:rPr lang="es-MX" dirty="0" err="1"/>
              <a:t>is</a:t>
            </a:r>
            <a:r>
              <a:rPr lang="es-MX" dirty="0"/>
              <a:t> </a:t>
            </a:r>
            <a:r>
              <a:rPr lang="es-MX" dirty="0" err="1"/>
              <a:t>the</a:t>
            </a:r>
            <a:r>
              <a:rPr lang="es-MX" dirty="0"/>
              <a:t> </a:t>
            </a:r>
            <a:r>
              <a:rPr lang="es-MX" dirty="0" err="1"/>
              <a:t>same</a:t>
            </a:r>
            <a:r>
              <a:rPr lang="es-MX" dirty="0"/>
              <a:t> as SELECT</a:t>
            </a:r>
          </a:p>
          <a:p>
            <a:pPr algn="l">
              <a:buFont typeface="Arial" panose="020B0604020202020204" pitchFamily="34" charset="0"/>
              <a:buChar char="•"/>
            </a:pPr>
            <a:endParaRPr lang="es-MX" dirty="0"/>
          </a:p>
          <a:p>
            <a:pPr algn="l">
              <a:buFont typeface="Arial" panose="020B0604020202020204" pitchFamily="34" charset="0"/>
              <a:buChar char="•"/>
            </a:pPr>
            <a:r>
              <a:rPr lang="en-US" b="0" i="0" dirty="0">
                <a:solidFill>
                  <a:srgbClr val="000000"/>
                </a:solidFill>
                <a:effectLst/>
                <a:latin typeface="Verdana" panose="020B0604030504040204" pitchFamily="34" charset="0"/>
              </a:rPr>
              <a:t>Semicolon is the standard way to separate each SQL statement in database systems that allow more than one SQL statement to be executed in the same call to the server.</a:t>
            </a:r>
            <a:endParaRPr lang="es-MX" dirty="0"/>
          </a:p>
        </p:txBody>
      </p:sp>
    </p:spTree>
    <p:extLst>
      <p:ext uri="{BB962C8B-B14F-4D97-AF65-F5344CB8AC3E}">
        <p14:creationId xmlns:p14="http://schemas.microsoft.com/office/powerpoint/2010/main" val="356513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0067FBE-983A-A5E8-686F-2F48A2BB1E2E}"/>
              </a:ext>
            </a:extLst>
          </p:cNvPr>
          <p:cNvSpPr>
            <a:spLocks noGrp="1" noChangeArrowheads="1"/>
          </p:cNvSpPr>
          <p:nvPr>
            <p:ph idx="1"/>
          </p:nvPr>
        </p:nvSpPr>
        <p:spPr bwMode="auto">
          <a:xfrm>
            <a:off x="959371" y="933444"/>
            <a:ext cx="7794886" cy="4991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400" b="0" i="0" dirty="0">
                <a:solidFill>
                  <a:srgbClr val="000000"/>
                </a:solidFill>
                <a:effectLst/>
                <a:latin typeface="Segoe UI" panose="020B0502040204020203" pitchFamily="34" charset="0"/>
              </a:rPr>
              <a:t>Some of The Most Important SQL Commands</a:t>
            </a:r>
          </a:p>
          <a:p>
            <a:pPr marL="0" indent="0">
              <a:buNone/>
            </a:pPr>
            <a:endParaRPr kumimoji="0" lang="es-MX" altLang="es-MX"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2000" b="0" i="0" u="none" strike="noStrike" cap="none" normalizeH="0" baseline="0" dirty="0">
                <a:ln>
                  <a:noFill/>
                </a:ln>
                <a:solidFill>
                  <a:srgbClr val="DC143C"/>
                </a:solidFill>
                <a:effectLst/>
                <a:latin typeface="Consolas" panose="020B0609020204030204" pitchFamily="49" charset="0"/>
              </a:rPr>
              <a:t>SELECT</a:t>
            </a:r>
            <a:r>
              <a:rPr kumimoji="0" lang="es-MX" altLang="es-MX" sz="2000" b="0" i="0" u="none" strike="noStrike" cap="none" normalizeH="0" baseline="0" dirty="0">
                <a:ln>
                  <a:noFill/>
                </a:ln>
                <a:solidFill>
                  <a:srgbClr val="000000"/>
                </a:solidFill>
                <a:effectLst/>
                <a:latin typeface="Verdana" panose="020B0604030504040204" pitchFamily="34" charset="0"/>
              </a:rPr>
              <a:t>  - </a:t>
            </a:r>
            <a:r>
              <a:rPr kumimoji="0" lang="es-MX" altLang="es-MX" sz="2000" b="0" i="0" u="none" strike="noStrike" cap="none" normalizeH="0" baseline="0" dirty="0" err="1">
                <a:ln>
                  <a:noFill/>
                </a:ln>
                <a:solidFill>
                  <a:srgbClr val="000000"/>
                </a:solidFill>
                <a:effectLst/>
                <a:latin typeface="Verdana" panose="020B0604030504040204" pitchFamily="34" charset="0"/>
              </a:rPr>
              <a:t>extracts</a:t>
            </a:r>
            <a:r>
              <a:rPr kumimoji="0" lang="es-MX" altLang="es-MX" sz="2000" b="0" i="0" u="none" strike="noStrike" cap="none" normalizeH="0" baseline="0" dirty="0">
                <a:ln>
                  <a:noFill/>
                </a:ln>
                <a:solidFill>
                  <a:srgbClr val="000000"/>
                </a:solidFill>
                <a:effectLst/>
                <a:latin typeface="Verdana" panose="020B0604030504040204" pitchFamily="34" charset="0"/>
              </a:rPr>
              <a:t> data </a:t>
            </a:r>
            <a:r>
              <a:rPr kumimoji="0" lang="es-MX" altLang="es-MX" sz="2000" b="0" i="0" u="none" strike="noStrike" cap="none" normalizeH="0" baseline="0" dirty="0" err="1">
                <a:ln>
                  <a:noFill/>
                </a:ln>
                <a:solidFill>
                  <a:srgbClr val="000000"/>
                </a:solidFill>
                <a:effectLst/>
                <a:latin typeface="Verdana" panose="020B0604030504040204" pitchFamily="34" charset="0"/>
              </a:rPr>
              <a:t>from</a:t>
            </a:r>
            <a:r>
              <a:rPr kumimoji="0" lang="es-MX" altLang="es-MX" sz="2000" b="0" i="0" u="none" strike="noStrike" cap="none" normalizeH="0" baseline="0" dirty="0">
                <a:ln>
                  <a:noFill/>
                </a:ln>
                <a:solidFill>
                  <a:srgbClr val="000000"/>
                </a:solidFill>
                <a:effectLst/>
                <a:latin typeface="Verdana" panose="020B0604030504040204" pitchFamily="34" charset="0"/>
              </a:rPr>
              <a:t> a </a:t>
            </a:r>
            <a:r>
              <a:rPr kumimoji="0" lang="es-MX" altLang="es-MX" sz="2000" b="0" i="0" u="none" strike="noStrike" cap="none" normalizeH="0" baseline="0" dirty="0" err="1">
                <a:ln>
                  <a:noFill/>
                </a:ln>
                <a:solidFill>
                  <a:srgbClr val="000000"/>
                </a:solidFill>
                <a:effectLst/>
                <a:latin typeface="Verdana" panose="020B0604030504040204" pitchFamily="34" charset="0"/>
              </a:rPr>
              <a:t>database</a:t>
            </a:r>
            <a:endParaRPr kumimoji="0" lang="es-MX" altLang="es-MX" sz="2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2000" b="0" i="0" u="none" strike="noStrike" cap="none" normalizeH="0" baseline="0" dirty="0">
                <a:ln>
                  <a:noFill/>
                </a:ln>
                <a:solidFill>
                  <a:srgbClr val="DC143C"/>
                </a:solidFill>
                <a:effectLst/>
                <a:latin typeface="Consolas" panose="020B0609020204030204" pitchFamily="49" charset="0"/>
              </a:rPr>
              <a:t>UPDATE</a:t>
            </a:r>
            <a:r>
              <a:rPr kumimoji="0" lang="es-MX" altLang="es-MX" sz="2000" b="0" i="0" u="none" strike="noStrike" cap="none" normalizeH="0" baseline="0" dirty="0">
                <a:ln>
                  <a:noFill/>
                </a:ln>
                <a:solidFill>
                  <a:srgbClr val="000000"/>
                </a:solidFill>
                <a:effectLst/>
                <a:latin typeface="Verdana" panose="020B0604030504040204" pitchFamily="34" charset="0"/>
              </a:rPr>
              <a:t> - </a:t>
            </a:r>
            <a:r>
              <a:rPr kumimoji="0" lang="es-MX" altLang="es-MX" sz="2000" b="0" i="0" u="none" strike="noStrike" cap="none" normalizeH="0" baseline="0" dirty="0" err="1">
                <a:ln>
                  <a:noFill/>
                </a:ln>
                <a:solidFill>
                  <a:srgbClr val="000000"/>
                </a:solidFill>
                <a:effectLst/>
                <a:latin typeface="Verdana" panose="020B0604030504040204" pitchFamily="34" charset="0"/>
              </a:rPr>
              <a:t>updates</a:t>
            </a:r>
            <a:r>
              <a:rPr kumimoji="0" lang="es-MX" altLang="es-MX" sz="2000" b="0" i="0" u="none" strike="noStrike" cap="none" normalizeH="0" baseline="0" dirty="0">
                <a:ln>
                  <a:noFill/>
                </a:ln>
                <a:solidFill>
                  <a:srgbClr val="000000"/>
                </a:solidFill>
                <a:effectLst/>
                <a:latin typeface="Verdana" panose="020B0604030504040204" pitchFamily="34" charset="0"/>
              </a:rPr>
              <a:t> data in a </a:t>
            </a:r>
            <a:r>
              <a:rPr kumimoji="0" lang="es-MX" altLang="es-MX" sz="2000" b="0" i="0" u="none" strike="noStrike" cap="none" normalizeH="0" baseline="0" dirty="0" err="1">
                <a:ln>
                  <a:noFill/>
                </a:ln>
                <a:solidFill>
                  <a:srgbClr val="000000"/>
                </a:solidFill>
                <a:effectLst/>
                <a:latin typeface="Verdana" panose="020B0604030504040204" pitchFamily="34" charset="0"/>
              </a:rPr>
              <a:t>database</a:t>
            </a:r>
            <a:endParaRPr kumimoji="0" lang="es-MX" altLang="es-MX" sz="2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2000" b="0" i="0" u="none" strike="noStrike" cap="none" normalizeH="0" baseline="0" dirty="0">
                <a:ln>
                  <a:noFill/>
                </a:ln>
                <a:solidFill>
                  <a:srgbClr val="DC143C"/>
                </a:solidFill>
                <a:effectLst/>
                <a:latin typeface="Consolas" panose="020B0609020204030204" pitchFamily="49" charset="0"/>
              </a:rPr>
              <a:t>DELETE</a:t>
            </a:r>
            <a:r>
              <a:rPr kumimoji="0" lang="es-MX" altLang="es-MX" sz="2000" b="0" i="0" u="none" strike="noStrike" cap="none" normalizeH="0" baseline="0" dirty="0">
                <a:ln>
                  <a:noFill/>
                </a:ln>
                <a:solidFill>
                  <a:srgbClr val="000000"/>
                </a:solidFill>
                <a:effectLst/>
                <a:latin typeface="Verdana" panose="020B0604030504040204" pitchFamily="34" charset="0"/>
              </a:rPr>
              <a:t> - </a:t>
            </a:r>
            <a:r>
              <a:rPr kumimoji="0" lang="es-MX" altLang="es-MX" sz="2000" b="0" i="0" u="none" strike="noStrike" cap="none" normalizeH="0" baseline="0" dirty="0" err="1">
                <a:ln>
                  <a:noFill/>
                </a:ln>
                <a:solidFill>
                  <a:srgbClr val="000000"/>
                </a:solidFill>
                <a:effectLst/>
                <a:latin typeface="Verdana" panose="020B0604030504040204" pitchFamily="34" charset="0"/>
              </a:rPr>
              <a:t>deletes</a:t>
            </a:r>
            <a:r>
              <a:rPr kumimoji="0" lang="es-MX" altLang="es-MX" sz="2000" b="0" i="0" u="none" strike="noStrike" cap="none" normalizeH="0" baseline="0" dirty="0">
                <a:ln>
                  <a:noFill/>
                </a:ln>
                <a:solidFill>
                  <a:srgbClr val="000000"/>
                </a:solidFill>
                <a:effectLst/>
                <a:latin typeface="Verdana" panose="020B0604030504040204" pitchFamily="34" charset="0"/>
              </a:rPr>
              <a:t> data </a:t>
            </a:r>
            <a:r>
              <a:rPr kumimoji="0" lang="es-MX" altLang="es-MX" sz="2000" b="0" i="0" u="none" strike="noStrike" cap="none" normalizeH="0" baseline="0" dirty="0" err="1">
                <a:ln>
                  <a:noFill/>
                </a:ln>
                <a:solidFill>
                  <a:srgbClr val="000000"/>
                </a:solidFill>
                <a:effectLst/>
                <a:latin typeface="Verdana" panose="020B0604030504040204" pitchFamily="34" charset="0"/>
              </a:rPr>
              <a:t>from</a:t>
            </a:r>
            <a:r>
              <a:rPr kumimoji="0" lang="es-MX" altLang="es-MX" sz="2000" b="0" i="0" u="none" strike="noStrike" cap="none" normalizeH="0" baseline="0" dirty="0">
                <a:ln>
                  <a:noFill/>
                </a:ln>
                <a:solidFill>
                  <a:srgbClr val="000000"/>
                </a:solidFill>
                <a:effectLst/>
                <a:latin typeface="Verdana" panose="020B0604030504040204" pitchFamily="34" charset="0"/>
              </a:rPr>
              <a:t> a </a:t>
            </a:r>
            <a:r>
              <a:rPr kumimoji="0" lang="es-MX" altLang="es-MX" sz="2000" b="0" i="0" u="none" strike="noStrike" cap="none" normalizeH="0" baseline="0" dirty="0" err="1">
                <a:ln>
                  <a:noFill/>
                </a:ln>
                <a:solidFill>
                  <a:srgbClr val="000000"/>
                </a:solidFill>
                <a:effectLst/>
                <a:latin typeface="Verdana" panose="020B0604030504040204" pitchFamily="34" charset="0"/>
              </a:rPr>
              <a:t>database</a:t>
            </a:r>
            <a:endParaRPr kumimoji="0" lang="es-MX" altLang="es-MX" sz="2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2000" b="0" i="0" u="none" strike="noStrike" cap="none" normalizeH="0" baseline="0" dirty="0">
                <a:ln>
                  <a:noFill/>
                </a:ln>
                <a:solidFill>
                  <a:srgbClr val="DC143C"/>
                </a:solidFill>
                <a:effectLst/>
                <a:latin typeface="Consolas" panose="020B0609020204030204" pitchFamily="49" charset="0"/>
              </a:rPr>
              <a:t>INSERT INTO</a:t>
            </a:r>
            <a:r>
              <a:rPr kumimoji="0" lang="es-MX" altLang="es-MX" sz="2000" b="0" i="0" u="none" strike="noStrike" cap="none" normalizeH="0" baseline="0" dirty="0">
                <a:ln>
                  <a:noFill/>
                </a:ln>
                <a:solidFill>
                  <a:srgbClr val="000000"/>
                </a:solidFill>
                <a:effectLst/>
                <a:latin typeface="Verdana" panose="020B0604030504040204" pitchFamily="34" charset="0"/>
              </a:rPr>
              <a:t> - </a:t>
            </a:r>
            <a:r>
              <a:rPr kumimoji="0" lang="es-MX" altLang="es-MX" sz="2000" b="0" i="0" u="none" strike="noStrike" cap="none" normalizeH="0" baseline="0" dirty="0" err="1">
                <a:ln>
                  <a:noFill/>
                </a:ln>
                <a:solidFill>
                  <a:srgbClr val="000000"/>
                </a:solidFill>
                <a:effectLst/>
                <a:latin typeface="Verdana" panose="020B0604030504040204" pitchFamily="34" charset="0"/>
              </a:rPr>
              <a:t>inserts</a:t>
            </a:r>
            <a:r>
              <a:rPr kumimoji="0" lang="es-MX" altLang="es-MX" sz="2000" b="0" i="0" u="none" strike="noStrike" cap="none" normalizeH="0" baseline="0" dirty="0">
                <a:ln>
                  <a:noFill/>
                </a:ln>
                <a:solidFill>
                  <a:srgbClr val="000000"/>
                </a:solidFill>
                <a:effectLst/>
                <a:latin typeface="Verdana" panose="020B0604030504040204" pitchFamily="34" charset="0"/>
              </a:rPr>
              <a:t> new data </a:t>
            </a:r>
            <a:r>
              <a:rPr kumimoji="0" lang="es-MX" altLang="es-MX" sz="2000" b="0" i="0" u="none" strike="noStrike" cap="none" normalizeH="0" baseline="0" dirty="0" err="1">
                <a:ln>
                  <a:noFill/>
                </a:ln>
                <a:solidFill>
                  <a:srgbClr val="000000"/>
                </a:solidFill>
                <a:effectLst/>
                <a:latin typeface="Verdana" panose="020B0604030504040204" pitchFamily="34" charset="0"/>
              </a:rPr>
              <a:t>into</a:t>
            </a:r>
            <a:r>
              <a:rPr kumimoji="0" lang="es-MX" altLang="es-MX" sz="2000" b="0" i="0" u="none" strike="noStrike" cap="none" normalizeH="0" baseline="0" dirty="0">
                <a:ln>
                  <a:noFill/>
                </a:ln>
                <a:solidFill>
                  <a:srgbClr val="000000"/>
                </a:solidFill>
                <a:effectLst/>
                <a:latin typeface="Verdana" panose="020B0604030504040204" pitchFamily="34" charset="0"/>
              </a:rPr>
              <a:t> a </a:t>
            </a:r>
            <a:r>
              <a:rPr kumimoji="0" lang="es-MX" altLang="es-MX" sz="2000" b="0" i="0" u="none" strike="noStrike" cap="none" normalizeH="0" baseline="0" dirty="0" err="1">
                <a:ln>
                  <a:noFill/>
                </a:ln>
                <a:solidFill>
                  <a:srgbClr val="000000"/>
                </a:solidFill>
                <a:effectLst/>
                <a:latin typeface="Verdana" panose="020B0604030504040204" pitchFamily="34" charset="0"/>
              </a:rPr>
              <a:t>database</a:t>
            </a:r>
            <a:endParaRPr kumimoji="0" lang="es-MX" altLang="es-MX" sz="2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2000" b="0" i="0" u="none" strike="noStrike" cap="none" normalizeH="0" baseline="0" dirty="0">
                <a:ln>
                  <a:noFill/>
                </a:ln>
                <a:solidFill>
                  <a:srgbClr val="DC143C"/>
                </a:solidFill>
                <a:effectLst/>
                <a:latin typeface="Consolas" panose="020B0609020204030204" pitchFamily="49" charset="0"/>
              </a:rPr>
              <a:t>CREATE DATABASE</a:t>
            </a:r>
            <a:r>
              <a:rPr kumimoji="0" lang="es-MX" altLang="es-MX" sz="2000" b="0" i="0" u="none" strike="noStrike" cap="none" normalizeH="0" baseline="0" dirty="0">
                <a:ln>
                  <a:noFill/>
                </a:ln>
                <a:solidFill>
                  <a:srgbClr val="000000"/>
                </a:solidFill>
                <a:effectLst/>
                <a:latin typeface="Verdana" panose="020B0604030504040204" pitchFamily="34" charset="0"/>
              </a:rPr>
              <a:t> - </a:t>
            </a:r>
            <a:r>
              <a:rPr kumimoji="0" lang="es-MX" altLang="es-MX" sz="2000" b="0" i="0" u="none" strike="noStrike" cap="none" normalizeH="0" baseline="0" dirty="0" err="1">
                <a:ln>
                  <a:noFill/>
                </a:ln>
                <a:solidFill>
                  <a:srgbClr val="000000"/>
                </a:solidFill>
                <a:effectLst/>
                <a:latin typeface="Verdana" panose="020B0604030504040204" pitchFamily="34" charset="0"/>
              </a:rPr>
              <a:t>creates</a:t>
            </a:r>
            <a:r>
              <a:rPr kumimoji="0" lang="es-MX" altLang="es-MX" sz="2000" b="0" i="0" u="none" strike="noStrike" cap="none" normalizeH="0" baseline="0" dirty="0">
                <a:ln>
                  <a:noFill/>
                </a:ln>
                <a:solidFill>
                  <a:srgbClr val="000000"/>
                </a:solidFill>
                <a:effectLst/>
                <a:latin typeface="Verdana" panose="020B0604030504040204" pitchFamily="34" charset="0"/>
              </a:rPr>
              <a:t> a new </a:t>
            </a:r>
            <a:r>
              <a:rPr kumimoji="0" lang="es-MX" altLang="es-MX" sz="2000" b="0" i="0" u="none" strike="noStrike" cap="none" normalizeH="0" baseline="0" dirty="0" err="1">
                <a:ln>
                  <a:noFill/>
                </a:ln>
                <a:solidFill>
                  <a:srgbClr val="000000"/>
                </a:solidFill>
                <a:effectLst/>
                <a:latin typeface="Verdana" panose="020B0604030504040204" pitchFamily="34" charset="0"/>
              </a:rPr>
              <a:t>database</a:t>
            </a:r>
            <a:endParaRPr kumimoji="0" lang="es-MX" altLang="es-MX" sz="2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2000" b="0" i="0" u="none" strike="noStrike" cap="none" normalizeH="0" baseline="0" dirty="0">
                <a:ln>
                  <a:noFill/>
                </a:ln>
                <a:solidFill>
                  <a:srgbClr val="DC143C"/>
                </a:solidFill>
                <a:effectLst/>
                <a:latin typeface="Consolas" panose="020B0609020204030204" pitchFamily="49" charset="0"/>
              </a:rPr>
              <a:t>ALTER DATABASE</a:t>
            </a:r>
            <a:r>
              <a:rPr kumimoji="0" lang="es-MX" altLang="es-MX" sz="2000" b="0" i="0" u="none" strike="noStrike" cap="none" normalizeH="0" baseline="0" dirty="0">
                <a:ln>
                  <a:noFill/>
                </a:ln>
                <a:solidFill>
                  <a:srgbClr val="000000"/>
                </a:solidFill>
                <a:effectLst/>
                <a:latin typeface="Verdana" panose="020B0604030504040204" pitchFamily="34" charset="0"/>
              </a:rPr>
              <a:t> - </a:t>
            </a:r>
            <a:r>
              <a:rPr kumimoji="0" lang="es-MX" altLang="es-MX" sz="2000" b="0" i="0" u="none" strike="noStrike" cap="none" normalizeH="0" baseline="0" dirty="0" err="1">
                <a:ln>
                  <a:noFill/>
                </a:ln>
                <a:solidFill>
                  <a:srgbClr val="000000"/>
                </a:solidFill>
                <a:effectLst/>
                <a:latin typeface="Verdana" panose="020B0604030504040204" pitchFamily="34" charset="0"/>
              </a:rPr>
              <a:t>modifies</a:t>
            </a:r>
            <a:r>
              <a:rPr kumimoji="0" lang="es-MX" altLang="es-MX" sz="2000" b="0" i="0" u="none" strike="noStrike" cap="none" normalizeH="0" baseline="0" dirty="0">
                <a:ln>
                  <a:noFill/>
                </a:ln>
                <a:solidFill>
                  <a:srgbClr val="000000"/>
                </a:solidFill>
                <a:effectLst/>
                <a:latin typeface="Verdana" panose="020B0604030504040204" pitchFamily="34" charset="0"/>
              </a:rPr>
              <a:t> a </a:t>
            </a:r>
            <a:r>
              <a:rPr kumimoji="0" lang="es-MX" altLang="es-MX" sz="2000" b="0" i="0" u="none" strike="noStrike" cap="none" normalizeH="0" baseline="0" dirty="0" err="1">
                <a:ln>
                  <a:noFill/>
                </a:ln>
                <a:solidFill>
                  <a:srgbClr val="000000"/>
                </a:solidFill>
                <a:effectLst/>
                <a:latin typeface="Verdana" panose="020B0604030504040204" pitchFamily="34" charset="0"/>
              </a:rPr>
              <a:t>database</a:t>
            </a:r>
            <a:endParaRPr kumimoji="0" lang="es-MX" altLang="es-MX" sz="2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2000" b="0" i="0" u="none" strike="noStrike" cap="none" normalizeH="0" baseline="0" dirty="0">
                <a:ln>
                  <a:noFill/>
                </a:ln>
                <a:solidFill>
                  <a:srgbClr val="DC143C"/>
                </a:solidFill>
                <a:effectLst/>
                <a:latin typeface="Consolas" panose="020B0609020204030204" pitchFamily="49" charset="0"/>
              </a:rPr>
              <a:t>CREATE TABLE</a:t>
            </a:r>
            <a:r>
              <a:rPr kumimoji="0" lang="es-MX" altLang="es-MX" sz="2000" b="0" i="0" u="none" strike="noStrike" cap="none" normalizeH="0" baseline="0" dirty="0">
                <a:ln>
                  <a:noFill/>
                </a:ln>
                <a:solidFill>
                  <a:srgbClr val="000000"/>
                </a:solidFill>
                <a:effectLst/>
                <a:latin typeface="Verdana" panose="020B0604030504040204" pitchFamily="34" charset="0"/>
              </a:rPr>
              <a:t> - </a:t>
            </a:r>
            <a:r>
              <a:rPr kumimoji="0" lang="es-MX" altLang="es-MX" sz="2000" b="0" i="0" u="none" strike="noStrike" cap="none" normalizeH="0" baseline="0" dirty="0" err="1">
                <a:ln>
                  <a:noFill/>
                </a:ln>
                <a:solidFill>
                  <a:srgbClr val="000000"/>
                </a:solidFill>
                <a:effectLst/>
                <a:latin typeface="Verdana" panose="020B0604030504040204" pitchFamily="34" charset="0"/>
              </a:rPr>
              <a:t>creates</a:t>
            </a:r>
            <a:r>
              <a:rPr kumimoji="0" lang="es-MX" altLang="es-MX" sz="2000" b="0" i="0" u="none" strike="noStrike" cap="none" normalizeH="0" baseline="0" dirty="0">
                <a:ln>
                  <a:noFill/>
                </a:ln>
                <a:solidFill>
                  <a:srgbClr val="000000"/>
                </a:solidFill>
                <a:effectLst/>
                <a:latin typeface="Verdana" panose="020B0604030504040204" pitchFamily="34" charset="0"/>
              </a:rPr>
              <a:t> a new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2000" b="0" i="0" u="none" strike="noStrike" cap="none" normalizeH="0" baseline="0" dirty="0">
                <a:ln>
                  <a:noFill/>
                </a:ln>
                <a:solidFill>
                  <a:srgbClr val="DC143C"/>
                </a:solidFill>
                <a:effectLst/>
                <a:latin typeface="Consolas" panose="020B0609020204030204" pitchFamily="49" charset="0"/>
              </a:rPr>
              <a:t>ALTER TABLE</a:t>
            </a:r>
            <a:r>
              <a:rPr kumimoji="0" lang="es-MX" altLang="es-MX" sz="2000" b="0" i="0" u="none" strike="noStrike" cap="none" normalizeH="0" baseline="0" dirty="0">
                <a:ln>
                  <a:noFill/>
                </a:ln>
                <a:solidFill>
                  <a:srgbClr val="000000"/>
                </a:solidFill>
                <a:effectLst/>
                <a:latin typeface="Verdana" panose="020B0604030504040204" pitchFamily="34" charset="0"/>
              </a:rPr>
              <a:t> - </a:t>
            </a:r>
            <a:r>
              <a:rPr kumimoji="0" lang="es-MX" altLang="es-MX" sz="2000" b="0" i="0" u="none" strike="noStrike" cap="none" normalizeH="0" baseline="0" dirty="0" err="1">
                <a:ln>
                  <a:noFill/>
                </a:ln>
                <a:solidFill>
                  <a:srgbClr val="000000"/>
                </a:solidFill>
                <a:effectLst/>
                <a:latin typeface="Verdana" panose="020B0604030504040204" pitchFamily="34" charset="0"/>
              </a:rPr>
              <a:t>modifies</a:t>
            </a:r>
            <a:r>
              <a:rPr kumimoji="0" lang="es-MX" altLang="es-MX" sz="2000" b="0" i="0" u="none" strike="noStrike" cap="none" normalizeH="0" baseline="0" dirty="0">
                <a:ln>
                  <a:noFill/>
                </a:ln>
                <a:solidFill>
                  <a:srgbClr val="000000"/>
                </a:solidFill>
                <a:effectLst/>
                <a:latin typeface="Verdana" panose="020B0604030504040204" pitchFamily="34" charset="0"/>
              </a:rPr>
              <a:t> a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2000" b="0" i="0" u="none" strike="noStrike" cap="none" normalizeH="0" baseline="0" dirty="0">
                <a:ln>
                  <a:noFill/>
                </a:ln>
                <a:solidFill>
                  <a:srgbClr val="DC143C"/>
                </a:solidFill>
                <a:effectLst/>
                <a:latin typeface="Consolas" panose="020B0609020204030204" pitchFamily="49" charset="0"/>
              </a:rPr>
              <a:t>DROP TABLE</a:t>
            </a:r>
            <a:r>
              <a:rPr kumimoji="0" lang="es-MX" altLang="es-MX" sz="2000" b="0" i="0" u="none" strike="noStrike" cap="none" normalizeH="0" baseline="0" dirty="0">
                <a:ln>
                  <a:noFill/>
                </a:ln>
                <a:solidFill>
                  <a:srgbClr val="000000"/>
                </a:solidFill>
                <a:effectLst/>
                <a:latin typeface="Verdana" panose="020B0604030504040204" pitchFamily="34" charset="0"/>
              </a:rPr>
              <a:t> - </a:t>
            </a:r>
            <a:r>
              <a:rPr kumimoji="0" lang="es-MX" altLang="es-MX" sz="2000" b="0" i="0" u="none" strike="noStrike" cap="none" normalizeH="0" baseline="0" dirty="0" err="1">
                <a:ln>
                  <a:noFill/>
                </a:ln>
                <a:solidFill>
                  <a:srgbClr val="000000"/>
                </a:solidFill>
                <a:effectLst/>
                <a:latin typeface="Verdana" panose="020B0604030504040204" pitchFamily="34" charset="0"/>
              </a:rPr>
              <a:t>deletes</a:t>
            </a:r>
            <a:r>
              <a:rPr kumimoji="0" lang="es-MX" altLang="es-MX" sz="2000" b="0" i="0" u="none" strike="noStrike" cap="none" normalizeH="0" baseline="0" dirty="0">
                <a:ln>
                  <a:noFill/>
                </a:ln>
                <a:solidFill>
                  <a:srgbClr val="000000"/>
                </a:solidFill>
                <a:effectLst/>
                <a:latin typeface="Verdana" panose="020B0604030504040204" pitchFamily="34" charset="0"/>
              </a:rPr>
              <a:t> a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2000" b="0" i="0" u="none" strike="noStrike" cap="none" normalizeH="0" baseline="0" dirty="0">
                <a:ln>
                  <a:noFill/>
                </a:ln>
                <a:solidFill>
                  <a:srgbClr val="DC143C"/>
                </a:solidFill>
                <a:effectLst/>
                <a:latin typeface="Consolas" panose="020B0609020204030204" pitchFamily="49" charset="0"/>
              </a:rPr>
              <a:t>CREATE INDEX</a:t>
            </a:r>
            <a:r>
              <a:rPr kumimoji="0" lang="es-MX" altLang="es-MX" sz="2000" b="0" i="0" u="none" strike="noStrike" cap="none" normalizeH="0" baseline="0" dirty="0">
                <a:ln>
                  <a:noFill/>
                </a:ln>
                <a:solidFill>
                  <a:srgbClr val="000000"/>
                </a:solidFill>
                <a:effectLst/>
                <a:latin typeface="Verdana" panose="020B0604030504040204" pitchFamily="34" charset="0"/>
              </a:rPr>
              <a:t> - </a:t>
            </a:r>
            <a:r>
              <a:rPr kumimoji="0" lang="es-MX" altLang="es-MX" sz="2000" b="0" i="0" u="none" strike="noStrike" cap="none" normalizeH="0" baseline="0" dirty="0" err="1">
                <a:ln>
                  <a:noFill/>
                </a:ln>
                <a:solidFill>
                  <a:srgbClr val="000000"/>
                </a:solidFill>
                <a:effectLst/>
                <a:latin typeface="Verdana" panose="020B0604030504040204" pitchFamily="34" charset="0"/>
              </a:rPr>
              <a:t>creates</a:t>
            </a:r>
            <a:r>
              <a:rPr kumimoji="0" lang="es-MX" altLang="es-MX" sz="2000" b="0" i="0" u="none" strike="noStrike" cap="none" normalizeH="0" baseline="0" dirty="0">
                <a:ln>
                  <a:noFill/>
                </a:ln>
                <a:solidFill>
                  <a:srgbClr val="000000"/>
                </a:solidFill>
                <a:effectLst/>
                <a:latin typeface="Verdana" panose="020B0604030504040204" pitchFamily="34" charset="0"/>
              </a:rPr>
              <a:t> </a:t>
            </a:r>
            <a:r>
              <a:rPr kumimoji="0" lang="es-MX" altLang="es-MX" sz="2000" b="0" i="0" u="none" strike="noStrike" cap="none" normalizeH="0" baseline="0" dirty="0" err="1">
                <a:ln>
                  <a:noFill/>
                </a:ln>
                <a:solidFill>
                  <a:srgbClr val="000000"/>
                </a:solidFill>
                <a:effectLst/>
                <a:latin typeface="Verdana" panose="020B0604030504040204" pitchFamily="34" charset="0"/>
              </a:rPr>
              <a:t>an</a:t>
            </a:r>
            <a:r>
              <a:rPr kumimoji="0" lang="es-MX" altLang="es-MX" sz="2000" b="0" i="0" u="none" strike="noStrike" cap="none" normalizeH="0" baseline="0" dirty="0">
                <a:ln>
                  <a:noFill/>
                </a:ln>
                <a:solidFill>
                  <a:srgbClr val="000000"/>
                </a:solidFill>
                <a:effectLst/>
                <a:latin typeface="Verdana" panose="020B0604030504040204" pitchFamily="34" charset="0"/>
              </a:rPr>
              <a:t> </a:t>
            </a:r>
            <a:r>
              <a:rPr kumimoji="0" lang="es-MX" altLang="es-MX" sz="2000" b="0" i="0" u="none" strike="noStrike" cap="none" normalizeH="0" baseline="0" dirty="0" err="1">
                <a:ln>
                  <a:noFill/>
                </a:ln>
                <a:solidFill>
                  <a:srgbClr val="000000"/>
                </a:solidFill>
                <a:effectLst/>
                <a:latin typeface="Verdana" panose="020B0604030504040204" pitchFamily="34" charset="0"/>
              </a:rPr>
              <a:t>index</a:t>
            </a:r>
            <a:r>
              <a:rPr kumimoji="0" lang="es-MX" altLang="es-MX" sz="2000" b="0" i="0" u="none" strike="noStrike" cap="none" normalizeH="0" baseline="0" dirty="0">
                <a:ln>
                  <a:noFill/>
                </a:ln>
                <a:solidFill>
                  <a:srgbClr val="000000"/>
                </a:solidFill>
                <a:effectLst/>
                <a:latin typeface="Verdana" panose="020B0604030504040204" pitchFamily="34" charset="0"/>
              </a:rPr>
              <a:t> (</a:t>
            </a:r>
            <a:r>
              <a:rPr kumimoji="0" lang="es-MX" altLang="es-MX" sz="2000" b="0" i="0" u="none" strike="noStrike" cap="none" normalizeH="0" baseline="0" dirty="0" err="1">
                <a:ln>
                  <a:noFill/>
                </a:ln>
                <a:solidFill>
                  <a:srgbClr val="000000"/>
                </a:solidFill>
                <a:effectLst/>
                <a:latin typeface="Verdana" panose="020B0604030504040204" pitchFamily="34" charset="0"/>
              </a:rPr>
              <a:t>search</a:t>
            </a:r>
            <a:r>
              <a:rPr kumimoji="0" lang="es-MX" altLang="es-MX" sz="2000" b="0" i="0" u="none" strike="noStrike" cap="none" normalizeH="0" baseline="0" dirty="0">
                <a:ln>
                  <a:noFill/>
                </a:ln>
                <a:solidFill>
                  <a:srgbClr val="000000"/>
                </a:solidFill>
                <a:effectLst/>
                <a:latin typeface="Verdana" panose="020B0604030504040204" pitchFamily="34" charset="0"/>
              </a:rPr>
              <a:t> </a:t>
            </a:r>
            <a:r>
              <a:rPr kumimoji="0" lang="es-MX" altLang="es-MX" sz="2000" b="0" i="0" u="none" strike="noStrike" cap="none" normalizeH="0" baseline="0" dirty="0" err="1">
                <a:ln>
                  <a:noFill/>
                </a:ln>
                <a:solidFill>
                  <a:srgbClr val="000000"/>
                </a:solidFill>
                <a:effectLst/>
                <a:latin typeface="Verdana" panose="020B0604030504040204" pitchFamily="34" charset="0"/>
              </a:rPr>
              <a:t>key</a:t>
            </a:r>
            <a:r>
              <a:rPr kumimoji="0" lang="es-MX" altLang="es-MX" sz="2000" b="0" i="0" u="none" strike="noStrike" cap="none" normalizeH="0" baseline="0" dirty="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2000" b="0" i="0" u="none" strike="noStrike" cap="none" normalizeH="0" baseline="0" dirty="0">
                <a:ln>
                  <a:noFill/>
                </a:ln>
                <a:solidFill>
                  <a:srgbClr val="DC143C"/>
                </a:solidFill>
                <a:effectLst/>
                <a:latin typeface="Consolas" panose="020B0609020204030204" pitchFamily="49" charset="0"/>
              </a:rPr>
              <a:t>DROP INDEX</a:t>
            </a:r>
            <a:r>
              <a:rPr kumimoji="0" lang="es-MX" altLang="es-MX" sz="2000" b="0" i="0" u="none" strike="noStrike" cap="none" normalizeH="0" baseline="0" dirty="0">
                <a:ln>
                  <a:noFill/>
                </a:ln>
                <a:solidFill>
                  <a:srgbClr val="000000"/>
                </a:solidFill>
                <a:effectLst/>
                <a:latin typeface="Verdana" panose="020B0604030504040204" pitchFamily="34" charset="0"/>
              </a:rPr>
              <a:t> - </a:t>
            </a:r>
            <a:r>
              <a:rPr kumimoji="0" lang="es-MX" altLang="es-MX" sz="2000" b="0" i="0" u="none" strike="noStrike" cap="none" normalizeH="0" baseline="0" dirty="0" err="1">
                <a:ln>
                  <a:noFill/>
                </a:ln>
                <a:solidFill>
                  <a:srgbClr val="000000"/>
                </a:solidFill>
                <a:effectLst/>
                <a:latin typeface="Verdana" panose="020B0604030504040204" pitchFamily="34" charset="0"/>
              </a:rPr>
              <a:t>deletes</a:t>
            </a:r>
            <a:r>
              <a:rPr kumimoji="0" lang="es-MX" altLang="es-MX" sz="2000" b="0" i="0" u="none" strike="noStrike" cap="none" normalizeH="0" baseline="0" dirty="0">
                <a:ln>
                  <a:noFill/>
                </a:ln>
                <a:solidFill>
                  <a:srgbClr val="000000"/>
                </a:solidFill>
                <a:effectLst/>
                <a:latin typeface="Verdana" panose="020B0604030504040204" pitchFamily="34" charset="0"/>
              </a:rPr>
              <a:t> </a:t>
            </a:r>
            <a:r>
              <a:rPr kumimoji="0" lang="es-MX" altLang="es-MX" sz="2000" b="0" i="0" u="none" strike="noStrike" cap="none" normalizeH="0" baseline="0" dirty="0" err="1">
                <a:ln>
                  <a:noFill/>
                </a:ln>
                <a:solidFill>
                  <a:srgbClr val="000000"/>
                </a:solidFill>
                <a:effectLst/>
                <a:latin typeface="Verdana" panose="020B0604030504040204" pitchFamily="34" charset="0"/>
              </a:rPr>
              <a:t>an</a:t>
            </a:r>
            <a:r>
              <a:rPr kumimoji="0" lang="es-MX" altLang="es-MX" sz="2000" b="0" i="0" u="none" strike="noStrike" cap="none" normalizeH="0" baseline="0" dirty="0">
                <a:ln>
                  <a:noFill/>
                </a:ln>
                <a:solidFill>
                  <a:srgbClr val="000000"/>
                </a:solidFill>
                <a:effectLst/>
                <a:latin typeface="Verdana" panose="020B0604030504040204" pitchFamily="34" charset="0"/>
              </a:rPr>
              <a:t> </a:t>
            </a:r>
            <a:r>
              <a:rPr kumimoji="0" lang="es-MX" altLang="es-MX" sz="2000" b="0" i="0" u="none" strike="noStrike" cap="none" normalizeH="0" baseline="0" dirty="0" err="1">
                <a:ln>
                  <a:noFill/>
                </a:ln>
                <a:solidFill>
                  <a:srgbClr val="000000"/>
                </a:solidFill>
                <a:effectLst/>
                <a:latin typeface="Verdana" panose="020B0604030504040204" pitchFamily="34" charset="0"/>
              </a:rPr>
              <a:t>index</a:t>
            </a:r>
            <a:endParaRPr kumimoji="0" lang="es-MX" altLang="es-MX" sz="2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7661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EFD7EE8-DE32-240D-DA8F-D1EEF880468D}"/>
              </a:ext>
            </a:extLst>
          </p:cNvPr>
          <p:cNvSpPr>
            <a:spLocks noGrp="1"/>
          </p:cNvSpPr>
          <p:nvPr>
            <p:ph idx="1"/>
          </p:nvPr>
        </p:nvSpPr>
        <p:spPr>
          <a:xfrm>
            <a:off x="831328" y="443018"/>
            <a:ext cx="10529341" cy="704536"/>
          </a:xfrm>
        </p:spPr>
        <p:txBody>
          <a:bodyPr>
            <a:normAutofit fontScale="62500" lnSpcReduction="20000"/>
          </a:bodyPr>
          <a:lstStyle/>
          <a:p>
            <a:r>
              <a:rPr lang="en-US" sz="2200" b="0" i="0" dirty="0">
                <a:solidFill>
                  <a:srgbClr val="000000"/>
                </a:solidFill>
                <a:effectLst/>
                <a:latin typeface="Verdana" panose="020B0604030504040204" pitchFamily="34" charset="0"/>
              </a:rPr>
              <a:t>The following SQL statement selects the "</a:t>
            </a:r>
            <a:r>
              <a:rPr lang="en-US" sz="2200" b="0" i="0" dirty="0" err="1">
                <a:solidFill>
                  <a:srgbClr val="000000"/>
                </a:solidFill>
                <a:effectLst/>
                <a:latin typeface="Verdana" panose="020B0604030504040204" pitchFamily="34" charset="0"/>
              </a:rPr>
              <a:t>CustomerName</a:t>
            </a:r>
            <a:r>
              <a:rPr lang="en-US" sz="2200" b="0" i="0" dirty="0">
                <a:solidFill>
                  <a:srgbClr val="000000"/>
                </a:solidFill>
                <a:effectLst/>
                <a:latin typeface="Verdana" panose="020B0604030504040204" pitchFamily="34" charset="0"/>
              </a:rPr>
              <a:t>", "City", and "Country" columns from the "Customers" table:</a:t>
            </a:r>
            <a:endParaRPr lang="en-US" sz="2200" b="0" i="0" dirty="0">
              <a:solidFill>
                <a:srgbClr val="0000CD"/>
              </a:solidFill>
              <a:effectLst/>
              <a:latin typeface="Consolas" panose="020B0609020204030204" pitchFamily="49" charset="0"/>
            </a:endParaRPr>
          </a:p>
          <a:p>
            <a:r>
              <a:rPr lang="en-US" sz="2600" b="0" i="0" dirty="0">
                <a:solidFill>
                  <a:srgbClr val="0000CD"/>
                </a:solidFill>
                <a:effectLst/>
                <a:latin typeface="Consolas" panose="020B0609020204030204" pitchFamily="49" charset="0"/>
              </a:rPr>
              <a:t>SELECT</a:t>
            </a:r>
            <a:r>
              <a:rPr lang="en-US" sz="2600" b="0" i="0" dirty="0">
                <a:solidFill>
                  <a:srgbClr val="000000"/>
                </a:solidFill>
                <a:effectLst/>
                <a:latin typeface="Consolas" panose="020B0609020204030204" pitchFamily="49" charset="0"/>
              </a:rPr>
              <a:t> </a:t>
            </a:r>
            <a:r>
              <a:rPr lang="en-US" sz="2600" b="0" i="0" dirty="0" err="1">
                <a:solidFill>
                  <a:srgbClr val="000000"/>
                </a:solidFill>
                <a:effectLst/>
                <a:latin typeface="Consolas" panose="020B0609020204030204" pitchFamily="49" charset="0"/>
              </a:rPr>
              <a:t>CustomerName</a:t>
            </a:r>
            <a:r>
              <a:rPr lang="en-US" sz="2600" b="0" i="0" dirty="0">
                <a:solidFill>
                  <a:srgbClr val="000000"/>
                </a:solidFill>
                <a:effectLst/>
                <a:latin typeface="Consolas" panose="020B0609020204030204" pitchFamily="49" charset="0"/>
              </a:rPr>
              <a:t>, City, Country </a:t>
            </a:r>
            <a:r>
              <a:rPr lang="en-US" sz="2600" b="0" i="0" dirty="0">
                <a:solidFill>
                  <a:srgbClr val="0000CD"/>
                </a:solidFill>
                <a:effectLst/>
                <a:latin typeface="Consolas" panose="020B0609020204030204" pitchFamily="49" charset="0"/>
              </a:rPr>
              <a:t>FROM</a:t>
            </a:r>
            <a:r>
              <a:rPr lang="en-US" sz="2600" b="0" i="0" dirty="0">
                <a:solidFill>
                  <a:srgbClr val="000000"/>
                </a:solidFill>
                <a:effectLst/>
                <a:latin typeface="Consolas" panose="020B0609020204030204" pitchFamily="49" charset="0"/>
              </a:rPr>
              <a:t> Customers;</a:t>
            </a:r>
            <a:endParaRPr lang="es-MX" sz="2600" dirty="0"/>
          </a:p>
        </p:txBody>
      </p:sp>
      <p:sp>
        <p:nvSpPr>
          <p:cNvPr id="2" name="Marcador de contenido 2">
            <a:extLst>
              <a:ext uri="{FF2B5EF4-FFF2-40B4-BE49-F238E27FC236}">
                <a16:creationId xmlns:a16="http://schemas.microsoft.com/office/drawing/2014/main" id="{28E16E76-A044-B7E0-89C2-771AD4D9AFC3}"/>
              </a:ext>
            </a:extLst>
          </p:cNvPr>
          <p:cNvSpPr txBox="1">
            <a:spLocks/>
          </p:cNvSpPr>
          <p:nvPr/>
        </p:nvSpPr>
        <p:spPr>
          <a:xfrm>
            <a:off x="831328" y="1721491"/>
            <a:ext cx="10529341" cy="7045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400" b="0" i="0" dirty="0">
                <a:solidFill>
                  <a:srgbClr val="000000"/>
                </a:solidFill>
                <a:effectLst/>
                <a:latin typeface="Verdana" panose="020B0604030504040204" pitchFamily="34" charset="0"/>
              </a:rPr>
              <a:t>The following SQL statement selects ALL the columns from the "Customers" table:</a:t>
            </a:r>
          </a:p>
          <a:p>
            <a:r>
              <a:rPr lang="es-MX" sz="1800" b="0" i="0" dirty="0">
                <a:solidFill>
                  <a:srgbClr val="0000CD"/>
                </a:solidFill>
                <a:effectLst/>
                <a:latin typeface="Consolas" panose="020B0609020204030204" pitchFamily="49" charset="0"/>
              </a:rPr>
              <a:t>SELECT</a:t>
            </a:r>
            <a:r>
              <a:rPr lang="es-MX" sz="1800" b="0" i="0" dirty="0">
                <a:solidFill>
                  <a:srgbClr val="000000"/>
                </a:solidFill>
                <a:effectLst/>
                <a:latin typeface="Consolas" panose="020B0609020204030204" pitchFamily="49" charset="0"/>
              </a:rPr>
              <a:t> * </a:t>
            </a:r>
            <a:r>
              <a:rPr lang="es-MX" sz="1800" b="0" i="0" dirty="0">
                <a:solidFill>
                  <a:srgbClr val="0000CD"/>
                </a:solidFill>
                <a:effectLst/>
                <a:latin typeface="Consolas" panose="020B0609020204030204" pitchFamily="49" charset="0"/>
              </a:rPr>
              <a:t>FROM</a:t>
            </a:r>
            <a:r>
              <a:rPr lang="es-MX" sz="1800" b="0" i="0" dirty="0">
                <a:solidFill>
                  <a:srgbClr val="000000"/>
                </a:solidFill>
                <a:effectLst/>
                <a:latin typeface="Consolas" panose="020B0609020204030204" pitchFamily="49" charset="0"/>
              </a:rPr>
              <a:t> </a:t>
            </a:r>
            <a:r>
              <a:rPr lang="es-MX" sz="1800" b="0" i="0" dirty="0" err="1">
                <a:solidFill>
                  <a:srgbClr val="000000"/>
                </a:solidFill>
                <a:effectLst/>
                <a:latin typeface="Consolas" panose="020B0609020204030204" pitchFamily="49" charset="0"/>
              </a:rPr>
              <a:t>Customers</a:t>
            </a:r>
            <a:r>
              <a:rPr lang="es-MX" sz="1800" b="0" i="0" dirty="0">
                <a:solidFill>
                  <a:srgbClr val="000000"/>
                </a:solidFill>
                <a:effectLst/>
                <a:latin typeface="Consolas" panose="020B0609020204030204" pitchFamily="49" charset="0"/>
              </a:rPr>
              <a:t>;</a:t>
            </a:r>
            <a:endParaRPr lang="es-MX" dirty="0"/>
          </a:p>
        </p:txBody>
      </p:sp>
      <p:sp>
        <p:nvSpPr>
          <p:cNvPr id="4" name="Marcador de contenido 2">
            <a:extLst>
              <a:ext uri="{FF2B5EF4-FFF2-40B4-BE49-F238E27FC236}">
                <a16:creationId xmlns:a16="http://schemas.microsoft.com/office/drawing/2014/main" id="{0F8E8EF0-1C17-C726-8596-2C54D2BCE63B}"/>
              </a:ext>
            </a:extLst>
          </p:cNvPr>
          <p:cNvSpPr txBox="1">
            <a:spLocks/>
          </p:cNvSpPr>
          <p:nvPr/>
        </p:nvSpPr>
        <p:spPr>
          <a:xfrm>
            <a:off x="953749" y="3004280"/>
            <a:ext cx="10529341" cy="849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400" b="0" i="0" dirty="0">
                <a:solidFill>
                  <a:srgbClr val="000000"/>
                </a:solidFill>
                <a:effectLst/>
                <a:latin typeface="Verdana" panose="020B0604030504040204" pitchFamily="34" charset="0"/>
              </a:rPr>
              <a:t>The WHERE clause is used to filter records, a condition</a:t>
            </a:r>
          </a:p>
          <a:p>
            <a:r>
              <a:rPr lang="en-US" sz="1600" b="0" i="0" dirty="0">
                <a:solidFill>
                  <a:srgbClr val="0000CD"/>
                </a:solidFill>
                <a:effectLst/>
                <a:latin typeface="Consolas" panose="020B0609020204030204" pitchFamily="49" charset="0"/>
              </a:rPr>
              <a:t>SELECT</a:t>
            </a:r>
            <a:r>
              <a:rPr lang="en-US" sz="1600" b="0" i="0" dirty="0">
                <a:solidFill>
                  <a:srgbClr val="000000"/>
                </a:solidFill>
                <a:effectLst/>
                <a:latin typeface="Consolas" panose="020B0609020204030204" pitchFamily="49" charset="0"/>
              </a:rPr>
              <a:t> * </a:t>
            </a:r>
            <a:r>
              <a:rPr lang="en-US" sz="1600" b="0" i="0" dirty="0">
                <a:solidFill>
                  <a:srgbClr val="0000CD"/>
                </a:solidFill>
                <a:effectLst/>
                <a:latin typeface="Consolas" panose="020B0609020204030204" pitchFamily="49" charset="0"/>
              </a:rPr>
              <a:t>FROM</a:t>
            </a:r>
            <a:r>
              <a:rPr lang="en-US" sz="1600" b="0" i="0" dirty="0">
                <a:solidFill>
                  <a:srgbClr val="000000"/>
                </a:solidFill>
                <a:effectLst/>
                <a:latin typeface="Consolas" panose="020B0609020204030204" pitchFamily="49" charset="0"/>
              </a:rPr>
              <a:t> Customers</a:t>
            </a:r>
            <a:br>
              <a:rPr lang="en-US" sz="1600" dirty="0"/>
            </a:br>
            <a:r>
              <a:rPr lang="en-US" sz="1600" b="0" i="0" dirty="0">
                <a:solidFill>
                  <a:srgbClr val="0000CD"/>
                </a:solidFill>
                <a:effectLst/>
                <a:latin typeface="Consolas" panose="020B0609020204030204" pitchFamily="49" charset="0"/>
              </a:rPr>
              <a:t>WHERE</a:t>
            </a:r>
            <a:r>
              <a:rPr lang="en-US" sz="1600" b="0" i="0" dirty="0">
                <a:solidFill>
                  <a:srgbClr val="000000"/>
                </a:solidFill>
                <a:effectLst/>
                <a:latin typeface="Consolas" panose="020B0609020204030204" pitchFamily="49" charset="0"/>
              </a:rPr>
              <a:t> Country = </a:t>
            </a:r>
            <a:r>
              <a:rPr lang="en-US" sz="1600" b="0" i="0" dirty="0">
                <a:solidFill>
                  <a:srgbClr val="A52A2A"/>
                </a:solidFill>
                <a:effectLst/>
                <a:latin typeface="Consolas" panose="020B0609020204030204" pitchFamily="49" charset="0"/>
              </a:rPr>
              <a:t>'Mexico'</a:t>
            </a:r>
            <a:r>
              <a:rPr lang="en-US" sz="1600" b="0" i="0" dirty="0">
                <a:solidFill>
                  <a:srgbClr val="000000"/>
                </a:solidFill>
                <a:effectLst/>
                <a:latin typeface="Consolas" panose="020B0609020204030204" pitchFamily="49" charset="0"/>
              </a:rPr>
              <a:t>;</a:t>
            </a:r>
            <a:endParaRPr lang="es-MX" sz="3600" dirty="0"/>
          </a:p>
        </p:txBody>
      </p:sp>
      <p:sp>
        <p:nvSpPr>
          <p:cNvPr id="7" name="Marcador de contenido 2">
            <a:extLst>
              <a:ext uri="{FF2B5EF4-FFF2-40B4-BE49-F238E27FC236}">
                <a16:creationId xmlns:a16="http://schemas.microsoft.com/office/drawing/2014/main" id="{0260C636-E947-7ECA-CAC1-347647694E42}"/>
              </a:ext>
            </a:extLst>
          </p:cNvPr>
          <p:cNvSpPr txBox="1">
            <a:spLocks/>
          </p:cNvSpPr>
          <p:nvPr/>
        </p:nvSpPr>
        <p:spPr>
          <a:xfrm>
            <a:off x="953749" y="4305690"/>
            <a:ext cx="10529341" cy="1540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400" b="0" i="0" dirty="0">
                <a:solidFill>
                  <a:srgbClr val="000000"/>
                </a:solidFill>
                <a:effectLst/>
                <a:latin typeface="Segoe UI" panose="020B0502040204020203" pitchFamily="34" charset="0"/>
              </a:rPr>
              <a:t>MySQL AND, OR and NOT Operators</a:t>
            </a:r>
            <a:endParaRPr lang="en-US" sz="1400" dirty="0">
              <a:solidFill>
                <a:srgbClr val="000000"/>
              </a:solidFill>
              <a:latin typeface="Segoe UI" panose="020B0502040204020203" pitchFamily="34" charset="0"/>
            </a:endParaRPr>
          </a:p>
          <a:p>
            <a:pPr algn="l"/>
            <a:r>
              <a:rPr lang="en-US" sz="1600" b="0" i="0" dirty="0">
                <a:solidFill>
                  <a:srgbClr val="0000CD"/>
                </a:solidFill>
                <a:effectLst/>
                <a:latin typeface="Consolas" panose="020B0609020204030204" pitchFamily="49" charset="0"/>
              </a:rPr>
              <a:t>WHERE</a:t>
            </a:r>
            <a:r>
              <a:rPr lang="en-US" sz="1600" b="0" i="0" dirty="0">
                <a:solidFill>
                  <a:srgbClr val="000000"/>
                </a:solidFill>
                <a:effectLst/>
                <a:latin typeface="Consolas" panose="020B0609020204030204" pitchFamily="49" charset="0"/>
              </a:rPr>
              <a:t> Country = </a:t>
            </a:r>
            <a:r>
              <a:rPr lang="en-US" sz="1600" b="0" i="0" dirty="0">
                <a:solidFill>
                  <a:srgbClr val="A52A2A"/>
                </a:solidFill>
                <a:effectLst/>
                <a:latin typeface="Consolas" panose="020B0609020204030204" pitchFamily="49" charset="0"/>
              </a:rPr>
              <a:t>'Germany'</a:t>
            </a:r>
            <a:r>
              <a:rPr lang="en-US" sz="1600" b="0" i="0" dirty="0">
                <a:solidFill>
                  <a:srgbClr val="FF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AND</a:t>
            </a:r>
            <a:r>
              <a:rPr lang="en-US" sz="1600" b="0" i="0" dirty="0">
                <a:solidFill>
                  <a:srgbClr val="000000"/>
                </a:solidFill>
                <a:effectLst/>
                <a:latin typeface="Consolas" panose="020B0609020204030204" pitchFamily="49" charset="0"/>
              </a:rPr>
              <a:t> City = </a:t>
            </a:r>
            <a:r>
              <a:rPr lang="en-US" sz="1600" b="0" i="0" dirty="0">
                <a:solidFill>
                  <a:srgbClr val="A52A2A"/>
                </a:solidFill>
                <a:effectLst/>
                <a:latin typeface="Consolas" panose="020B0609020204030204" pitchFamily="49" charset="0"/>
              </a:rPr>
              <a:t>'Berlin’</a:t>
            </a:r>
            <a:r>
              <a:rPr lang="en-US" sz="1600" b="0" i="0" dirty="0">
                <a:solidFill>
                  <a:srgbClr val="000000"/>
                </a:solidFill>
                <a:effectLst/>
                <a:latin typeface="Consolas" panose="020B0609020204030204" pitchFamily="49" charset="0"/>
              </a:rPr>
              <a:t>;</a:t>
            </a:r>
          </a:p>
          <a:p>
            <a:pPr algn="l"/>
            <a:r>
              <a:rPr lang="en-US" sz="1600" b="0" i="0" dirty="0">
                <a:solidFill>
                  <a:srgbClr val="0000CD"/>
                </a:solidFill>
                <a:effectLst/>
                <a:latin typeface="Consolas" panose="020B0609020204030204" pitchFamily="49" charset="0"/>
              </a:rPr>
              <a:t>WHERE</a:t>
            </a:r>
            <a:r>
              <a:rPr lang="en-US" sz="1600" b="0" i="0" dirty="0">
                <a:solidFill>
                  <a:srgbClr val="000000"/>
                </a:solidFill>
                <a:effectLst/>
                <a:latin typeface="Consolas" panose="020B0609020204030204" pitchFamily="49" charset="0"/>
              </a:rPr>
              <a:t> City = </a:t>
            </a:r>
            <a:r>
              <a:rPr lang="en-US" sz="1600" b="0" i="0" dirty="0">
                <a:solidFill>
                  <a:srgbClr val="A52A2A"/>
                </a:solidFill>
                <a:effectLst/>
                <a:latin typeface="Consolas" panose="020B0609020204030204" pitchFamily="49" charset="0"/>
              </a:rPr>
              <a:t>'Berlin'</a:t>
            </a:r>
            <a:r>
              <a:rPr lang="en-US" sz="1600" b="0" i="0" dirty="0">
                <a:solidFill>
                  <a:srgbClr val="FF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OR</a:t>
            </a:r>
            <a:r>
              <a:rPr lang="en-US" sz="1600" b="0" i="0" dirty="0">
                <a:solidFill>
                  <a:srgbClr val="000000"/>
                </a:solidFill>
                <a:effectLst/>
                <a:latin typeface="Consolas" panose="020B0609020204030204" pitchFamily="49" charset="0"/>
              </a:rPr>
              <a:t> City = </a:t>
            </a:r>
            <a:r>
              <a:rPr lang="en-US" sz="1600" b="0" i="0" dirty="0">
                <a:solidFill>
                  <a:srgbClr val="A52A2A"/>
                </a:solidFill>
                <a:effectLst/>
                <a:latin typeface="Consolas" panose="020B0609020204030204" pitchFamily="49" charset="0"/>
              </a:rPr>
              <a:t>'Stuttgart’</a:t>
            </a:r>
            <a:r>
              <a:rPr lang="en-US" sz="1600" b="0" i="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pPr algn="l"/>
            <a:r>
              <a:rPr lang="es-MX" sz="1600" b="0" i="0" dirty="0">
                <a:solidFill>
                  <a:srgbClr val="0000CD"/>
                </a:solidFill>
                <a:effectLst/>
                <a:latin typeface="Consolas" panose="020B0609020204030204" pitchFamily="49" charset="0"/>
              </a:rPr>
              <a:t>WHERE</a:t>
            </a:r>
            <a:r>
              <a:rPr lang="es-MX" sz="1600" b="0" i="0" dirty="0">
                <a:solidFill>
                  <a:srgbClr val="000000"/>
                </a:solidFill>
                <a:effectLst/>
                <a:latin typeface="Consolas" panose="020B0609020204030204" pitchFamily="49" charset="0"/>
              </a:rPr>
              <a:t> </a:t>
            </a:r>
            <a:r>
              <a:rPr lang="es-MX" sz="1600" b="0" i="0" dirty="0">
                <a:solidFill>
                  <a:srgbClr val="0000CD"/>
                </a:solidFill>
                <a:effectLst/>
                <a:latin typeface="Consolas" panose="020B0609020204030204" pitchFamily="49" charset="0"/>
              </a:rPr>
              <a:t>NOT</a:t>
            </a:r>
            <a:r>
              <a:rPr lang="es-MX" sz="1600" b="0" i="0" dirty="0">
                <a:solidFill>
                  <a:srgbClr val="000000"/>
                </a:solidFill>
                <a:effectLst/>
                <a:latin typeface="Consolas" panose="020B0609020204030204" pitchFamily="49" charset="0"/>
              </a:rPr>
              <a:t> Country = </a:t>
            </a:r>
            <a:r>
              <a:rPr lang="es-MX" sz="1600" b="0" i="0" dirty="0">
                <a:solidFill>
                  <a:srgbClr val="A52A2A"/>
                </a:solidFill>
                <a:effectLst/>
                <a:latin typeface="Consolas" panose="020B0609020204030204" pitchFamily="49" charset="0"/>
              </a:rPr>
              <a:t>'</a:t>
            </a:r>
            <a:r>
              <a:rPr lang="es-MX" sz="1600" b="0" i="0" dirty="0" err="1">
                <a:solidFill>
                  <a:srgbClr val="A52A2A"/>
                </a:solidFill>
                <a:effectLst/>
                <a:latin typeface="Consolas" panose="020B0609020204030204" pitchFamily="49" charset="0"/>
              </a:rPr>
              <a:t>Germany</a:t>
            </a:r>
            <a:r>
              <a:rPr lang="es-MX" sz="1600" b="0" i="0" dirty="0">
                <a:solidFill>
                  <a:srgbClr val="A52A2A"/>
                </a:solidFill>
                <a:effectLst/>
                <a:latin typeface="Consolas" panose="020B0609020204030204" pitchFamily="49" charset="0"/>
              </a:rPr>
              <a:t>'</a:t>
            </a:r>
            <a:r>
              <a:rPr lang="es-MX" sz="1600" b="0" i="0" dirty="0">
                <a:solidFill>
                  <a:srgbClr val="000000"/>
                </a:solidFill>
                <a:effectLst/>
                <a:latin typeface="Consolas" panose="020B0609020204030204" pitchFamily="49" charset="0"/>
              </a:rPr>
              <a:t>;</a:t>
            </a:r>
            <a:endParaRPr lang="en-US" sz="24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4272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0F8E8EF0-1C17-C726-8596-2C54D2BCE63B}"/>
              </a:ext>
            </a:extLst>
          </p:cNvPr>
          <p:cNvSpPr txBox="1">
            <a:spLocks/>
          </p:cNvSpPr>
          <p:nvPr/>
        </p:nvSpPr>
        <p:spPr>
          <a:xfrm>
            <a:off x="638957" y="1236404"/>
            <a:ext cx="3860590" cy="2147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600" b="0" i="0" dirty="0">
                <a:solidFill>
                  <a:srgbClr val="000000"/>
                </a:solidFill>
                <a:effectLst/>
                <a:latin typeface="Verdana" panose="020B0604030504040204" pitchFamily="34" charset="0"/>
              </a:rPr>
              <a:t>The WHERE clause is used to filter records, a condition</a:t>
            </a:r>
          </a:p>
          <a:p>
            <a:r>
              <a:rPr lang="en-US" sz="2000" b="0" i="0" dirty="0">
                <a:solidFill>
                  <a:srgbClr val="0000CD"/>
                </a:solidFill>
                <a:effectLst/>
                <a:latin typeface="Consolas" panose="020B0609020204030204" pitchFamily="49" charset="0"/>
              </a:rPr>
              <a:t>SELECT</a:t>
            </a:r>
            <a:r>
              <a:rPr lang="en-US" sz="2000" b="0" i="0" dirty="0">
                <a:solidFill>
                  <a:srgbClr val="000000"/>
                </a:solidFill>
                <a:effectLst/>
                <a:latin typeface="Consolas" panose="020B0609020204030204" pitchFamily="49" charset="0"/>
              </a:rPr>
              <a:t> * </a:t>
            </a:r>
            <a:r>
              <a:rPr lang="en-US" sz="2000" b="0" i="0" dirty="0">
                <a:solidFill>
                  <a:srgbClr val="0000CD"/>
                </a:solidFill>
                <a:effectLst/>
                <a:latin typeface="Consolas" panose="020B0609020204030204" pitchFamily="49" charset="0"/>
              </a:rPr>
              <a:t>FROM</a:t>
            </a:r>
            <a:r>
              <a:rPr lang="en-US" sz="2000" b="0" i="0" dirty="0">
                <a:solidFill>
                  <a:srgbClr val="000000"/>
                </a:solidFill>
                <a:effectLst/>
                <a:latin typeface="Consolas" panose="020B0609020204030204" pitchFamily="49" charset="0"/>
              </a:rPr>
              <a:t> Customers</a:t>
            </a:r>
            <a:br>
              <a:rPr lang="en-US" sz="2000" dirty="0"/>
            </a:br>
            <a:r>
              <a:rPr lang="en-US" sz="2000" b="0" i="0" dirty="0">
                <a:solidFill>
                  <a:srgbClr val="0000CD"/>
                </a:solidFill>
                <a:effectLst/>
                <a:latin typeface="Consolas" panose="020B0609020204030204" pitchFamily="49" charset="0"/>
              </a:rPr>
              <a:t>WHERE</a:t>
            </a:r>
            <a:r>
              <a:rPr lang="en-US" sz="2000" b="0" i="0" dirty="0">
                <a:solidFill>
                  <a:srgbClr val="000000"/>
                </a:solidFill>
                <a:effectLst/>
                <a:latin typeface="Consolas" panose="020B0609020204030204" pitchFamily="49" charset="0"/>
              </a:rPr>
              <a:t> Country = </a:t>
            </a:r>
            <a:r>
              <a:rPr lang="en-US" sz="2000" b="0" i="0" dirty="0">
                <a:solidFill>
                  <a:srgbClr val="A52A2A"/>
                </a:solidFill>
                <a:effectLst/>
                <a:latin typeface="Consolas" panose="020B0609020204030204" pitchFamily="49" charset="0"/>
              </a:rPr>
              <a:t>'Mexico'</a:t>
            </a:r>
            <a:r>
              <a:rPr lang="en-US" sz="2000" b="0" i="0" dirty="0">
                <a:solidFill>
                  <a:srgbClr val="000000"/>
                </a:solidFill>
                <a:effectLst/>
                <a:latin typeface="Consolas" panose="020B0609020204030204" pitchFamily="49" charset="0"/>
              </a:rPr>
              <a:t>;</a:t>
            </a:r>
            <a:endParaRPr lang="es-MX" sz="4400" dirty="0"/>
          </a:p>
        </p:txBody>
      </p:sp>
      <p:pic>
        <p:nvPicPr>
          <p:cNvPr id="6" name="Imagen 5">
            <a:extLst>
              <a:ext uri="{FF2B5EF4-FFF2-40B4-BE49-F238E27FC236}">
                <a16:creationId xmlns:a16="http://schemas.microsoft.com/office/drawing/2014/main" id="{83ED503D-D1C8-386D-2652-A217936266DD}"/>
              </a:ext>
            </a:extLst>
          </p:cNvPr>
          <p:cNvPicPr>
            <a:picLocks noChangeAspect="1"/>
          </p:cNvPicPr>
          <p:nvPr/>
        </p:nvPicPr>
        <p:blipFill rotWithShape="1">
          <a:blip r:embed="rId2"/>
          <a:srcRect r="27646"/>
          <a:stretch/>
        </p:blipFill>
        <p:spPr>
          <a:xfrm>
            <a:off x="5264145" y="1371599"/>
            <a:ext cx="5985143" cy="4996488"/>
          </a:xfrm>
          <a:prstGeom prst="rect">
            <a:avLst/>
          </a:prstGeom>
        </p:spPr>
      </p:pic>
      <p:sp>
        <p:nvSpPr>
          <p:cNvPr id="8" name="Marcador de contenido 2">
            <a:extLst>
              <a:ext uri="{FF2B5EF4-FFF2-40B4-BE49-F238E27FC236}">
                <a16:creationId xmlns:a16="http://schemas.microsoft.com/office/drawing/2014/main" id="{593CCA41-65A6-7DD4-AD31-1439765BC887}"/>
              </a:ext>
            </a:extLst>
          </p:cNvPr>
          <p:cNvSpPr txBox="1">
            <a:spLocks/>
          </p:cNvSpPr>
          <p:nvPr/>
        </p:nvSpPr>
        <p:spPr>
          <a:xfrm>
            <a:off x="1049054" y="6192069"/>
            <a:ext cx="3860591" cy="28333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600" b="0" i="0" dirty="0">
                <a:solidFill>
                  <a:srgbClr val="0000CD"/>
                </a:solidFill>
                <a:effectLst/>
                <a:latin typeface="Consolas" panose="020B0609020204030204" pitchFamily="49" charset="0"/>
              </a:rPr>
              <a:t>WHERE </a:t>
            </a:r>
            <a:r>
              <a:rPr lang="en-US" sz="1600" b="0" i="0" dirty="0">
                <a:effectLst/>
                <a:latin typeface="Consolas" panose="020B0609020204030204" pitchFamily="49" charset="0"/>
              </a:rPr>
              <a:t>City</a:t>
            </a:r>
            <a:r>
              <a:rPr lang="en-US" sz="1600" b="0" i="0" dirty="0">
                <a:solidFill>
                  <a:srgbClr val="0000CD"/>
                </a:solidFill>
                <a:effectLst/>
                <a:latin typeface="Consolas" panose="020B0609020204030204" pitchFamily="49" charset="0"/>
              </a:rPr>
              <a:t> IN (</a:t>
            </a:r>
            <a:r>
              <a:rPr lang="en-US" sz="1600" b="0" i="0" dirty="0">
                <a:effectLst/>
                <a:latin typeface="Consolas" panose="020B0609020204030204" pitchFamily="49" charset="0"/>
              </a:rPr>
              <a:t>'</a:t>
            </a:r>
            <a:r>
              <a:rPr lang="en-US" sz="1600" b="0" i="0" dirty="0" err="1">
                <a:effectLst/>
                <a:latin typeface="Consolas" panose="020B0609020204030204" pitchFamily="49" charset="0"/>
              </a:rPr>
              <a:t>Paris','London</a:t>
            </a:r>
            <a:r>
              <a:rPr lang="en-US" sz="1600" b="0" i="0" dirty="0">
                <a:effectLst/>
                <a:latin typeface="Consolas" panose="020B0609020204030204" pitchFamily="49" charset="0"/>
              </a:rPr>
              <a:t>');</a:t>
            </a:r>
            <a:endParaRPr lang="es-MX" sz="3600" dirty="0"/>
          </a:p>
        </p:txBody>
      </p:sp>
      <p:sp>
        <p:nvSpPr>
          <p:cNvPr id="9" name="Marcador de contenido 2">
            <a:extLst>
              <a:ext uri="{FF2B5EF4-FFF2-40B4-BE49-F238E27FC236}">
                <a16:creationId xmlns:a16="http://schemas.microsoft.com/office/drawing/2014/main" id="{D0A47F02-669D-0664-3794-20E8A38225CF}"/>
              </a:ext>
            </a:extLst>
          </p:cNvPr>
          <p:cNvSpPr txBox="1">
            <a:spLocks/>
          </p:cNvSpPr>
          <p:nvPr/>
        </p:nvSpPr>
        <p:spPr>
          <a:xfrm>
            <a:off x="1615619" y="5575229"/>
            <a:ext cx="3860591" cy="28333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600" b="0" i="0" dirty="0">
                <a:solidFill>
                  <a:srgbClr val="0000CD"/>
                </a:solidFill>
                <a:effectLst/>
                <a:latin typeface="Consolas" panose="020B0609020204030204" pitchFamily="49" charset="0"/>
              </a:rPr>
              <a:t>WHERE City LIKE 's%';</a:t>
            </a:r>
            <a:endParaRPr lang="es-MX" sz="3600" dirty="0"/>
          </a:p>
        </p:txBody>
      </p:sp>
      <p:sp>
        <p:nvSpPr>
          <p:cNvPr id="10" name="Marcador de contenido 2">
            <a:extLst>
              <a:ext uri="{FF2B5EF4-FFF2-40B4-BE49-F238E27FC236}">
                <a16:creationId xmlns:a16="http://schemas.microsoft.com/office/drawing/2014/main" id="{FCD5E77A-266F-8866-20DD-EDD7E6B48A90}"/>
              </a:ext>
            </a:extLst>
          </p:cNvPr>
          <p:cNvSpPr txBox="1">
            <a:spLocks/>
          </p:cNvSpPr>
          <p:nvPr/>
        </p:nvSpPr>
        <p:spPr>
          <a:xfrm>
            <a:off x="1285837" y="4925173"/>
            <a:ext cx="3860590" cy="458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400" b="0" i="0" dirty="0">
                <a:solidFill>
                  <a:srgbClr val="0000CD"/>
                </a:solidFill>
                <a:effectLst/>
                <a:latin typeface="Consolas" panose="020B0609020204030204" pitchFamily="49" charset="0"/>
              </a:rPr>
              <a:t>WHERE Price BETWEEN 50 AND 60;</a:t>
            </a:r>
            <a:endParaRPr lang="es-MX" sz="3200" dirty="0"/>
          </a:p>
        </p:txBody>
      </p:sp>
    </p:spTree>
    <p:extLst>
      <p:ext uri="{BB962C8B-B14F-4D97-AF65-F5344CB8AC3E}">
        <p14:creationId xmlns:p14="http://schemas.microsoft.com/office/powerpoint/2010/main" val="610304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EFD7EE8-DE32-240D-DA8F-D1EEF880468D}"/>
              </a:ext>
            </a:extLst>
          </p:cNvPr>
          <p:cNvSpPr>
            <a:spLocks noGrp="1"/>
          </p:cNvSpPr>
          <p:nvPr>
            <p:ph idx="1"/>
          </p:nvPr>
        </p:nvSpPr>
        <p:spPr>
          <a:xfrm>
            <a:off x="809469" y="344774"/>
            <a:ext cx="4616971" cy="5891134"/>
          </a:xfrm>
        </p:spPr>
        <p:txBody>
          <a:bodyPr>
            <a:noAutofit/>
          </a:bodyPr>
          <a:lstStyle/>
          <a:p>
            <a:pPr marL="0" indent="0" algn="l">
              <a:buNone/>
            </a:pPr>
            <a:r>
              <a:rPr lang="en-US" sz="1500" b="0" i="0" dirty="0">
                <a:solidFill>
                  <a:srgbClr val="000000"/>
                </a:solidFill>
                <a:effectLst/>
                <a:latin typeface="Segoe UI" panose="020B0502040204020203" pitchFamily="34" charset="0"/>
              </a:rPr>
              <a:t>ORDER BY Keyword</a:t>
            </a:r>
          </a:p>
          <a:p>
            <a:pPr marL="0" indent="0" algn="l">
              <a:buNone/>
            </a:pPr>
            <a:r>
              <a:rPr lang="en-US" sz="1500" b="0" i="0" dirty="0">
                <a:solidFill>
                  <a:srgbClr val="0000CD"/>
                </a:solidFill>
                <a:effectLst/>
                <a:latin typeface="Consolas" panose="020B0609020204030204" pitchFamily="49" charset="0"/>
              </a:rPr>
              <a:t>ORDER</a:t>
            </a:r>
            <a:r>
              <a:rPr lang="en-US" sz="1500" b="0" i="0" dirty="0">
                <a:solidFill>
                  <a:srgbClr val="000000"/>
                </a:solidFill>
                <a:effectLst/>
                <a:latin typeface="Consolas" panose="020B0609020204030204" pitchFamily="49" charset="0"/>
              </a:rPr>
              <a:t> </a:t>
            </a:r>
            <a:r>
              <a:rPr lang="en-US" sz="1500" b="0" i="0" dirty="0">
                <a:solidFill>
                  <a:srgbClr val="0000CD"/>
                </a:solidFill>
                <a:effectLst/>
                <a:latin typeface="Consolas" panose="020B0609020204030204" pitchFamily="49" charset="0"/>
              </a:rPr>
              <a:t>BY</a:t>
            </a:r>
            <a:r>
              <a:rPr lang="en-US" sz="1500" b="0" i="0" dirty="0">
                <a:solidFill>
                  <a:srgbClr val="000000"/>
                </a:solidFill>
                <a:effectLst/>
                <a:latin typeface="Consolas" panose="020B0609020204030204" pitchFamily="49" charset="0"/>
              </a:rPr>
              <a:t> Country; -- Por default es </a:t>
            </a:r>
            <a:r>
              <a:rPr lang="en-US" sz="1500" b="0" i="0" dirty="0" err="1">
                <a:solidFill>
                  <a:srgbClr val="000000"/>
                </a:solidFill>
                <a:effectLst/>
                <a:latin typeface="Consolas" panose="020B0609020204030204" pitchFamily="49" charset="0"/>
              </a:rPr>
              <a:t>ascendente</a:t>
            </a:r>
            <a:endParaRPr lang="en-US" sz="1500" b="0" i="0" dirty="0">
              <a:solidFill>
                <a:srgbClr val="000000"/>
              </a:solidFill>
              <a:effectLst/>
              <a:latin typeface="Consolas" panose="020B0609020204030204" pitchFamily="49" charset="0"/>
            </a:endParaRPr>
          </a:p>
          <a:p>
            <a:pPr marL="0" indent="0" algn="l">
              <a:buNone/>
            </a:pPr>
            <a:r>
              <a:rPr lang="en-US" sz="1500" b="0" i="0" dirty="0">
                <a:solidFill>
                  <a:srgbClr val="0000CD"/>
                </a:solidFill>
                <a:effectLst/>
                <a:latin typeface="Consolas" panose="020B0609020204030204" pitchFamily="49" charset="0"/>
              </a:rPr>
              <a:t>ORDER</a:t>
            </a:r>
            <a:r>
              <a:rPr lang="en-US" sz="1500" b="0" i="0" dirty="0">
                <a:solidFill>
                  <a:srgbClr val="000000"/>
                </a:solidFill>
                <a:effectLst/>
                <a:latin typeface="Consolas" panose="020B0609020204030204" pitchFamily="49" charset="0"/>
              </a:rPr>
              <a:t> </a:t>
            </a:r>
            <a:r>
              <a:rPr lang="en-US" sz="1500" b="0" i="0" dirty="0">
                <a:solidFill>
                  <a:srgbClr val="0000CD"/>
                </a:solidFill>
                <a:effectLst/>
                <a:latin typeface="Consolas" panose="020B0609020204030204" pitchFamily="49" charset="0"/>
              </a:rPr>
              <a:t>BY</a:t>
            </a:r>
            <a:r>
              <a:rPr lang="en-US" sz="1500" b="0" i="0" dirty="0">
                <a:solidFill>
                  <a:srgbClr val="000000"/>
                </a:solidFill>
                <a:effectLst/>
                <a:latin typeface="Consolas" panose="020B0609020204030204" pitchFamily="49" charset="0"/>
              </a:rPr>
              <a:t> Country </a:t>
            </a:r>
            <a:r>
              <a:rPr lang="en-US" sz="1500" b="0" i="0" dirty="0">
                <a:solidFill>
                  <a:srgbClr val="0000CD"/>
                </a:solidFill>
                <a:effectLst/>
                <a:latin typeface="Consolas" panose="020B0609020204030204" pitchFamily="49" charset="0"/>
              </a:rPr>
              <a:t>DESC</a:t>
            </a:r>
            <a:r>
              <a:rPr lang="en-US" sz="1500" b="0" i="0" dirty="0">
                <a:solidFill>
                  <a:srgbClr val="000000"/>
                </a:solidFill>
                <a:effectLst/>
                <a:latin typeface="Consolas" panose="020B0609020204030204" pitchFamily="49" charset="0"/>
              </a:rPr>
              <a:t>;</a:t>
            </a:r>
          </a:p>
          <a:p>
            <a:pPr algn="l"/>
            <a:endParaRPr lang="en-US" sz="1500" dirty="0">
              <a:solidFill>
                <a:srgbClr val="000000"/>
              </a:solidFill>
              <a:latin typeface="Consolas" panose="020B0609020204030204" pitchFamily="49" charset="0"/>
            </a:endParaRPr>
          </a:p>
          <a:p>
            <a:pPr marL="0" indent="0">
              <a:buNone/>
            </a:pPr>
            <a:r>
              <a:rPr lang="en-US" sz="1500" b="0" i="0" dirty="0">
                <a:solidFill>
                  <a:srgbClr val="000000"/>
                </a:solidFill>
                <a:effectLst/>
                <a:latin typeface="Segoe UI" panose="020B0502040204020203" pitchFamily="34" charset="0"/>
              </a:rPr>
              <a:t>INSERT INTO Statement </a:t>
            </a:r>
            <a:r>
              <a:rPr lang="en-US" sz="1500" b="0" i="0" dirty="0">
                <a:solidFill>
                  <a:srgbClr val="000000"/>
                </a:solidFill>
                <a:effectLst/>
                <a:latin typeface="Verdana" panose="020B0604030504040204" pitchFamily="34" charset="0"/>
              </a:rPr>
              <a:t>is used to insert new records in a table.</a:t>
            </a:r>
            <a:endParaRPr lang="en-US" sz="1500" b="0" i="0" dirty="0">
              <a:solidFill>
                <a:srgbClr val="000000"/>
              </a:solidFill>
              <a:effectLst/>
              <a:latin typeface="Segoe UI" panose="020B0502040204020203" pitchFamily="34" charset="0"/>
            </a:endParaRPr>
          </a:p>
          <a:p>
            <a:pPr marL="0" indent="0">
              <a:buNone/>
            </a:pPr>
            <a:r>
              <a:rPr lang="en-US" sz="1500" b="0" i="0" dirty="0">
                <a:solidFill>
                  <a:srgbClr val="000000"/>
                </a:solidFill>
                <a:effectLst/>
                <a:latin typeface="Verdana" panose="020B0604030504040204" pitchFamily="34" charset="0"/>
              </a:rPr>
              <a:t>Specify both the column names and the values to be inserted:</a:t>
            </a:r>
          </a:p>
          <a:p>
            <a:pPr marL="0" indent="0">
              <a:buNone/>
            </a:pPr>
            <a:r>
              <a:rPr lang="es-MX" sz="1500" b="0" i="0" dirty="0">
                <a:solidFill>
                  <a:srgbClr val="0000CD"/>
                </a:solidFill>
                <a:effectLst/>
                <a:latin typeface="Consolas" panose="020B0609020204030204" pitchFamily="49" charset="0"/>
              </a:rPr>
              <a:t>INSERT</a:t>
            </a:r>
            <a:r>
              <a:rPr lang="es-MX" sz="1500" b="0" i="0" dirty="0">
                <a:solidFill>
                  <a:srgbClr val="000000"/>
                </a:solidFill>
                <a:effectLst/>
                <a:latin typeface="Consolas" panose="020B0609020204030204" pitchFamily="49" charset="0"/>
              </a:rPr>
              <a:t> </a:t>
            </a:r>
            <a:r>
              <a:rPr lang="es-MX" sz="1500" b="0" i="0" dirty="0">
                <a:solidFill>
                  <a:srgbClr val="0000CD"/>
                </a:solidFill>
                <a:effectLst/>
                <a:latin typeface="Consolas" panose="020B0609020204030204" pitchFamily="49" charset="0"/>
              </a:rPr>
              <a:t>INTO</a:t>
            </a:r>
            <a:r>
              <a:rPr lang="es-MX" sz="1500" b="0" i="0" dirty="0">
                <a:solidFill>
                  <a:srgbClr val="000000"/>
                </a:solidFill>
                <a:effectLst/>
                <a:latin typeface="Consolas" panose="020B0609020204030204" pitchFamily="49" charset="0"/>
              </a:rPr>
              <a:t> </a:t>
            </a:r>
            <a:r>
              <a:rPr lang="es-MX" sz="1500" b="0" i="0" dirty="0" err="1">
                <a:solidFill>
                  <a:srgbClr val="000000"/>
                </a:solidFill>
                <a:effectLst/>
                <a:latin typeface="Consolas" panose="020B0609020204030204" pitchFamily="49" charset="0"/>
              </a:rPr>
              <a:t>Customers</a:t>
            </a:r>
            <a:r>
              <a:rPr lang="es-MX" sz="1500" b="0" i="0" dirty="0">
                <a:solidFill>
                  <a:srgbClr val="000000"/>
                </a:solidFill>
                <a:effectLst/>
                <a:latin typeface="Consolas" panose="020B0609020204030204" pitchFamily="49" charset="0"/>
              </a:rPr>
              <a:t> (</a:t>
            </a:r>
            <a:r>
              <a:rPr lang="es-MX" sz="1500" b="0" i="0" dirty="0" err="1">
                <a:solidFill>
                  <a:srgbClr val="000000"/>
                </a:solidFill>
                <a:effectLst/>
                <a:latin typeface="Consolas" panose="020B0609020204030204" pitchFamily="49" charset="0"/>
              </a:rPr>
              <a:t>CustomerName</a:t>
            </a:r>
            <a:r>
              <a:rPr lang="es-MX" sz="1500" b="0" i="0" dirty="0">
                <a:solidFill>
                  <a:srgbClr val="000000"/>
                </a:solidFill>
                <a:effectLst/>
                <a:latin typeface="Consolas" panose="020B0609020204030204" pitchFamily="49" charset="0"/>
              </a:rPr>
              <a:t>, </a:t>
            </a:r>
            <a:r>
              <a:rPr lang="es-MX" sz="1500" b="0" i="0" dirty="0" err="1">
                <a:solidFill>
                  <a:srgbClr val="000000"/>
                </a:solidFill>
                <a:effectLst/>
                <a:latin typeface="Consolas" panose="020B0609020204030204" pitchFamily="49" charset="0"/>
              </a:rPr>
              <a:t>ContactName</a:t>
            </a:r>
            <a:r>
              <a:rPr lang="es-MX" sz="1500" b="0" i="0" dirty="0">
                <a:solidFill>
                  <a:srgbClr val="000000"/>
                </a:solidFill>
                <a:effectLst/>
                <a:latin typeface="Consolas" panose="020B0609020204030204" pitchFamily="49" charset="0"/>
              </a:rPr>
              <a:t>, </a:t>
            </a:r>
            <a:r>
              <a:rPr lang="es-MX" sz="1500" b="0" i="0" dirty="0" err="1">
                <a:solidFill>
                  <a:srgbClr val="000000"/>
                </a:solidFill>
                <a:effectLst/>
                <a:latin typeface="Consolas" panose="020B0609020204030204" pitchFamily="49" charset="0"/>
              </a:rPr>
              <a:t>Address</a:t>
            </a:r>
            <a:r>
              <a:rPr lang="es-MX" sz="1500" b="0" i="0" dirty="0">
                <a:solidFill>
                  <a:srgbClr val="000000"/>
                </a:solidFill>
                <a:effectLst/>
                <a:latin typeface="Consolas" panose="020B0609020204030204" pitchFamily="49" charset="0"/>
              </a:rPr>
              <a:t>, City, </a:t>
            </a:r>
            <a:r>
              <a:rPr lang="es-MX" sz="1500" b="0" i="0" dirty="0" err="1">
                <a:solidFill>
                  <a:srgbClr val="000000"/>
                </a:solidFill>
                <a:effectLst/>
                <a:latin typeface="Consolas" panose="020B0609020204030204" pitchFamily="49" charset="0"/>
              </a:rPr>
              <a:t>PostalCode</a:t>
            </a:r>
            <a:r>
              <a:rPr lang="es-MX" sz="1500" b="0" i="0" dirty="0">
                <a:solidFill>
                  <a:srgbClr val="000000"/>
                </a:solidFill>
                <a:effectLst/>
                <a:latin typeface="Consolas" panose="020B0609020204030204" pitchFamily="49" charset="0"/>
              </a:rPr>
              <a:t>, Country)</a:t>
            </a:r>
            <a:br>
              <a:rPr lang="es-MX" sz="1500" dirty="0"/>
            </a:br>
            <a:r>
              <a:rPr lang="es-MX" sz="1500" b="0" i="0" dirty="0">
                <a:solidFill>
                  <a:srgbClr val="0000CD"/>
                </a:solidFill>
                <a:effectLst/>
                <a:latin typeface="Consolas" panose="020B0609020204030204" pitchFamily="49" charset="0"/>
              </a:rPr>
              <a:t>VALUES</a:t>
            </a:r>
            <a:r>
              <a:rPr lang="es-MX" sz="1500" b="0" i="0" dirty="0">
                <a:solidFill>
                  <a:srgbClr val="000000"/>
                </a:solidFill>
                <a:effectLst/>
                <a:latin typeface="Consolas" panose="020B0609020204030204" pitchFamily="49" charset="0"/>
              </a:rPr>
              <a:t> (</a:t>
            </a:r>
            <a:r>
              <a:rPr lang="es-MX" sz="1500" b="0" i="0" dirty="0">
                <a:solidFill>
                  <a:srgbClr val="A52A2A"/>
                </a:solidFill>
                <a:effectLst/>
                <a:latin typeface="Consolas" panose="020B0609020204030204" pitchFamily="49" charset="0"/>
              </a:rPr>
              <a:t>'Cardinal'</a:t>
            </a:r>
            <a:r>
              <a:rPr lang="es-MX" sz="1500" b="0" i="0" dirty="0">
                <a:solidFill>
                  <a:srgbClr val="000000"/>
                </a:solidFill>
                <a:effectLst/>
                <a:latin typeface="Consolas" panose="020B0609020204030204" pitchFamily="49" charset="0"/>
              </a:rPr>
              <a:t>, </a:t>
            </a:r>
            <a:r>
              <a:rPr lang="es-MX" sz="1500" b="0" i="0" dirty="0">
                <a:solidFill>
                  <a:srgbClr val="A52A2A"/>
                </a:solidFill>
                <a:effectLst/>
                <a:latin typeface="Consolas" panose="020B0609020204030204" pitchFamily="49" charset="0"/>
              </a:rPr>
              <a:t>'Tom B. Erichsen'</a:t>
            </a:r>
            <a:r>
              <a:rPr lang="es-MX" sz="1500" b="0" i="0" dirty="0">
                <a:solidFill>
                  <a:srgbClr val="000000"/>
                </a:solidFill>
                <a:effectLst/>
                <a:latin typeface="Consolas" panose="020B0609020204030204" pitchFamily="49" charset="0"/>
              </a:rPr>
              <a:t>, </a:t>
            </a:r>
            <a:r>
              <a:rPr lang="es-MX" sz="1500" b="0" i="0" dirty="0">
                <a:solidFill>
                  <a:srgbClr val="A52A2A"/>
                </a:solidFill>
                <a:effectLst/>
                <a:latin typeface="Consolas" panose="020B0609020204030204" pitchFamily="49" charset="0"/>
              </a:rPr>
              <a:t>'Skagen 21'</a:t>
            </a:r>
            <a:r>
              <a:rPr lang="es-MX" sz="1500" b="0" i="0" dirty="0">
                <a:solidFill>
                  <a:srgbClr val="000000"/>
                </a:solidFill>
                <a:effectLst/>
                <a:latin typeface="Consolas" panose="020B0609020204030204" pitchFamily="49" charset="0"/>
              </a:rPr>
              <a:t>, </a:t>
            </a:r>
            <a:r>
              <a:rPr lang="es-MX" sz="1500" b="0" i="0" dirty="0">
                <a:solidFill>
                  <a:srgbClr val="A52A2A"/>
                </a:solidFill>
                <a:effectLst/>
                <a:latin typeface="Consolas" panose="020B0609020204030204" pitchFamily="49" charset="0"/>
              </a:rPr>
              <a:t>'Stavanger'</a:t>
            </a:r>
            <a:r>
              <a:rPr lang="es-MX" sz="1500" b="0" i="0" dirty="0">
                <a:solidFill>
                  <a:srgbClr val="000000"/>
                </a:solidFill>
                <a:effectLst/>
                <a:latin typeface="Consolas" panose="020B0609020204030204" pitchFamily="49" charset="0"/>
              </a:rPr>
              <a:t>, </a:t>
            </a:r>
            <a:r>
              <a:rPr lang="es-MX" sz="1500" b="0" i="0" dirty="0">
                <a:solidFill>
                  <a:srgbClr val="A52A2A"/>
                </a:solidFill>
                <a:effectLst/>
                <a:latin typeface="Consolas" panose="020B0609020204030204" pitchFamily="49" charset="0"/>
              </a:rPr>
              <a:t>'4006'</a:t>
            </a:r>
            <a:r>
              <a:rPr lang="es-MX" sz="1500" b="0" i="0" dirty="0">
                <a:solidFill>
                  <a:srgbClr val="000000"/>
                </a:solidFill>
                <a:effectLst/>
                <a:latin typeface="Consolas" panose="020B0609020204030204" pitchFamily="49" charset="0"/>
              </a:rPr>
              <a:t>, </a:t>
            </a:r>
            <a:r>
              <a:rPr lang="es-MX" sz="1500" b="0" i="0" dirty="0">
                <a:solidFill>
                  <a:srgbClr val="A52A2A"/>
                </a:solidFill>
                <a:effectLst/>
                <a:latin typeface="Consolas" panose="020B0609020204030204" pitchFamily="49" charset="0"/>
              </a:rPr>
              <a:t>'</a:t>
            </a:r>
            <a:r>
              <a:rPr lang="es-MX" sz="1500" b="0" i="0" dirty="0" err="1">
                <a:solidFill>
                  <a:srgbClr val="A52A2A"/>
                </a:solidFill>
                <a:effectLst/>
                <a:latin typeface="Consolas" panose="020B0609020204030204" pitchFamily="49" charset="0"/>
              </a:rPr>
              <a:t>Norway</a:t>
            </a:r>
            <a:r>
              <a:rPr lang="es-MX" sz="1500" b="0" i="0" dirty="0">
                <a:solidFill>
                  <a:srgbClr val="A52A2A"/>
                </a:solidFill>
                <a:effectLst/>
                <a:latin typeface="Consolas" panose="020B0609020204030204" pitchFamily="49" charset="0"/>
              </a:rPr>
              <a:t>’</a:t>
            </a:r>
            <a:r>
              <a:rPr lang="es-MX" sz="1500" b="0" i="0" dirty="0">
                <a:solidFill>
                  <a:srgbClr val="000000"/>
                </a:solidFill>
                <a:effectLst/>
                <a:latin typeface="Consolas" panose="020B0609020204030204" pitchFamily="49" charset="0"/>
              </a:rPr>
              <a:t>);</a:t>
            </a:r>
            <a:endParaRPr lang="en-US" sz="1500" b="0" i="0" dirty="0">
              <a:solidFill>
                <a:srgbClr val="000000"/>
              </a:solidFill>
              <a:effectLst/>
              <a:latin typeface="Segoe UI" panose="020B0502040204020203" pitchFamily="34" charset="0"/>
            </a:endParaRPr>
          </a:p>
          <a:p>
            <a:pPr marL="0" indent="0" algn="l">
              <a:buNone/>
            </a:pPr>
            <a:endParaRPr lang="en-US" sz="1500" b="0" i="0" dirty="0">
              <a:solidFill>
                <a:srgbClr val="000000"/>
              </a:solidFill>
              <a:effectLst/>
              <a:latin typeface="Consolas" panose="020B0609020204030204" pitchFamily="49" charset="0"/>
            </a:endParaRPr>
          </a:p>
          <a:p>
            <a:pPr marL="0" indent="0">
              <a:buNone/>
            </a:pPr>
            <a:r>
              <a:rPr lang="es-MX" sz="1500" b="0" i="0" dirty="0">
                <a:solidFill>
                  <a:srgbClr val="000000"/>
                </a:solidFill>
                <a:effectLst/>
                <a:latin typeface="Segoe UI" panose="020B0502040204020203" pitchFamily="34" charset="0"/>
              </a:rPr>
              <a:t>NULL </a:t>
            </a:r>
            <a:r>
              <a:rPr lang="es-MX" sz="1500" b="0" i="0" dirty="0" err="1">
                <a:solidFill>
                  <a:srgbClr val="000000"/>
                </a:solidFill>
                <a:effectLst/>
                <a:latin typeface="Segoe UI" panose="020B0502040204020203" pitchFamily="34" charset="0"/>
              </a:rPr>
              <a:t>Values</a:t>
            </a:r>
            <a:endParaRPr lang="es-MX" sz="1500" b="0" i="0" dirty="0">
              <a:solidFill>
                <a:srgbClr val="000000"/>
              </a:solidFill>
              <a:effectLst/>
              <a:latin typeface="Segoe UI" panose="020B0502040204020203" pitchFamily="34" charset="0"/>
            </a:endParaRPr>
          </a:p>
          <a:p>
            <a:pPr marL="0" indent="0" algn="l">
              <a:buNone/>
            </a:pPr>
            <a:r>
              <a:rPr lang="en-US" sz="1500" b="0" i="0" dirty="0">
                <a:solidFill>
                  <a:srgbClr val="000000"/>
                </a:solidFill>
                <a:effectLst/>
                <a:latin typeface="Verdana" panose="020B0604030504040204" pitchFamily="34" charset="0"/>
              </a:rPr>
              <a:t>A field with a NULL value is a field with no value.</a:t>
            </a:r>
          </a:p>
          <a:p>
            <a:pPr marL="0" indent="0" algn="l">
              <a:buNone/>
            </a:pPr>
            <a:r>
              <a:rPr lang="en-US" sz="1500" b="0" i="0" dirty="0">
                <a:solidFill>
                  <a:srgbClr val="0000CD"/>
                </a:solidFill>
                <a:effectLst/>
                <a:latin typeface="Consolas" panose="020B0609020204030204" pitchFamily="49" charset="0"/>
              </a:rPr>
              <a:t>SELECT</a:t>
            </a:r>
            <a:r>
              <a:rPr lang="en-US" sz="1500" b="0" i="0" dirty="0">
                <a:solidFill>
                  <a:srgbClr val="000000"/>
                </a:solidFill>
                <a:effectLst/>
                <a:latin typeface="Consolas" panose="020B0609020204030204" pitchFamily="49" charset="0"/>
              </a:rPr>
              <a:t> </a:t>
            </a:r>
            <a:r>
              <a:rPr lang="en-US" sz="1500" b="0" i="0" dirty="0" err="1">
                <a:solidFill>
                  <a:srgbClr val="000000"/>
                </a:solidFill>
                <a:effectLst/>
                <a:latin typeface="Consolas" panose="020B0609020204030204" pitchFamily="49" charset="0"/>
              </a:rPr>
              <a:t>CustomerName</a:t>
            </a:r>
            <a:r>
              <a:rPr lang="en-US" sz="1500" b="0" i="0" dirty="0">
                <a:solidFill>
                  <a:srgbClr val="000000"/>
                </a:solidFill>
                <a:effectLst/>
                <a:latin typeface="Consolas" panose="020B0609020204030204" pitchFamily="49" charset="0"/>
              </a:rPr>
              <a:t>, </a:t>
            </a:r>
            <a:r>
              <a:rPr lang="en-US" sz="1500" b="0" i="0" dirty="0" err="1">
                <a:solidFill>
                  <a:srgbClr val="000000"/>
                </a:solidFill>
                <a:effectLst/>
                <a:latin typeface="Consolas" panose="020B0609020204030204" pitchFamily="49" charset="0"/>
              </a:rPr>
              <a:t>ContactName</a:t>
            </a:r>
            <a:r>
              <a:rPr lang="en-US" sz="1500" b="0" i="0" dirty="0">
                <a:solidFill>
                  <a:srgbClr val="000000"/>
                </a:solidFill>
                <a:effectLst/>
                <a:latin typeface="Consolas" panose="020B0609020204030204" pitchFamily="49" charset="0"/>
              </a:rPr>
              <a:t>, Address</a:t>
            </a:r>
            <a:br>
              <a:rPr lang="en-US" sz="1500" dirty="0"/>
            </a:br>
            <a:r>
              <a:rPr lang="en-US" sz="1500" b="0" i="0" dirty="0">
                <a:solidFill>
                  <a:srgbClr val="0000CD"/>
                </a:solidFill>
                <a:effectLst/>
                <a:latin typeface="Consolas" panose="020B0609020204030204" pitchFamily="49" charset="0"/>
              </a:rPr>
              <a:t>FROM</a:t>
            </a:r>
            <a:r>
              <a:rPr lang="en-US" sz="1500" b="0" i="0" dirty="0">
                <a:solidFill>
                  <a:srgbClr val="000000"/>
                </a:solidFill>
                <a:effectLst/>
                <a:latin typeface="Consolas" panose="020B0609020204030204" pitchFamily="49" charset="0"/>
              </a:rPr>
              <a:t> Customers</a:t>
            </a:r>
            <a:br>
              <a:rPr lang="en-US" sz="1500" dirty="0"/>
            </a:br>
            <a:r>
              <a:rPr lang="en-US" sz="1500" b="0" i="0" dirty="0">
                <a:solidFill>
                  <a:srgbClr val="0000CD"/>
                </a:solidFill>
                <a:effectLst/>
                <a:latin typeface="Consolas" panose="020B0609020204030204" pitchFamily="49" charset="0"/>
              </a:rPr>
              <a:t>WHERE</a:t>
            </a:r>
            <a:r>
              <a:rPr lang="en-US" sz="1500" b="0" i="0" dirty="0">
                <a:solidFill>
                  <a:srgbClr val="000000"/>
                </a:solidFill>
                <a:effectLst/>
                <a:latin typeface="Consolas" panose="020B0609020204030204" pitchFamily="49" charset="0"/>
              </a:rPr>
              <a:t> Address </a:t>
            </a:r>
            <a:r>
              <a:rPr lang="en-US" sz="1500" b="0" i="0" dirty="0">
                <a:solidFill>
                  <a:srgbClr val="0000CD"/>
                </a:solidFill>
                <a:effectLst/>
                <a:latin typeface="Consolas" panose="020B0609020204030204" pitchFamily="49" charset="0"/>
              </a:rPr>
              <a:t>IS</a:t>
            </a:r>
            <a:r>
              <a:rPr lang="en-US" sz="1500" b="0" i="0" dirty="0">
                <a:solidFill>
                  <a:srgbClr val="000000"/>
                </a:solidFill>
                <a:effectLst/>
                <a:latin typeface="Consolas" panose="020B0609020204030204" pitchFamily="49" charset="0"/>
              </a:rPr>
              <a:t> </a:t>
            </a:r>
            <a:r>
              <a:rPr lang="en-US" sz="1500" b="0" i="0" dirty="0">
                <a:solidFill>
                  <a:srgbClr val="0000CD"/>
                </a:solidFill>
                <a:effectLst/>
                <a:latin typeface="Consolas" panose="020B0609020204030204" pitchFamily="49" charset="0"/>
              </a:rPr>
              <a:t>NULL</a:t>
            </a:r>
            <a:r>
              <a:rPr lang="en-US" sz="1500" b="0" i="0" dirty="0">
                <a:solidFill>
                  <a:srgbClr val="000000"/>
                </a:solidFill>
                <a:effectLst/>
                <a:latin typeface="Consolas" panose="020B0609020204030204" pitchFamily="49" charset="0"/>
              </a:rPr>
              <a:t>;</a:t>
            </a:r>
          </a:p>
          <a:p>
            <a:pPr marL="0" indent="0">
              <a:buNone/>
            </a:pPr>
            <a:r>
              <a:rPr lang="en-US" sz="1500" b="0" i="0" dirty="0">
                <a:solidFill>
                  <a:srgbClr val="0000CD"/>
                </a:solidFill>
                <a:effectLst/>
                <a:latin typeface="Consolas" panose="020B0609020204030204" pitchFamily="49" charset="0"/>
              </a:rPr>
              <a:t>WHERE</a:t>
            </a:r>
            <a:r>
              <a:rPr lang="en-US" sz="1500" b="0" i="0" dirty="0">
                <a:solidFill>
                  <a:srgbClr val="000000"/>
                </a:solidFill>
                <a:effectLst/>
                <a:latin typeface="Consolas" panose="020B0609020204030204" pitchFamily="49" charset="0"/>
              </a:rPr>
              <a:t> Address </a:t>
            </a:r>
            <a:r>
              <a:rPr lang="en-US" sz="1500" b="0" i="0" dirty="0">
                <a:solidFill>
                  <a:srgbClr val="0000CD"/>
                </a:solidFill>
                <a:effectLst/>
                <a:latin typeface="Consolas" panose="020B0609020204030204" pitchFamily="49" charset="0"/>
              </a:rPr>
              <a:t>IS NOT</a:t>
            </a:r>
            <a:r>
              <a:rPr lang="en-US" sz="1500" b="0" i="0" dirty="0">
                <a:solidFill>
                  <a:srgbClr val="000000"/>
                </a:solidFill>
                <a:effectLst/>
                <a:latin typeface="Consolas" panose="020B0609020204030204" pitchFamily="49" charset="0"/>
              </a:rPr>
              <a:t> </a:t>
            </a:r>
            <a:r>
              <a:rPr lang="en-US" sz="1500" b="0" i="0" dirty="0">
                <a:solidFill>
                  <a:srgbClr val="0000CD"/>
                </a:solidFill>
                <a:effectLst/>
                <a:latin typeface="Consolas" panose="020B0609020204030204" pitchFamily="49" charset="0"/>
              </a:rPr>
              <a:t>NULL</a:t>
            </a:r>
            <a:r>
              <a:rPr lang="en-US" sz="1500" b="0" i="0" dirty="0">
                <a:solidFill>
                  <a:srgbClr val="000000"/>
                </a:solidFill>
                <a:effectLst/>
                <a:latin typeface="Consolas" panose="020B0609020204030204" pitchFamily="49" charset="0"/>
              </a:rPr>
              <a:t>;</a:t>
            </a:r>
          </a:p>
          <a:p>
            <a:pPr marL="0" indent="0" algn="l">
              <a:buNone/>
            </a:pPr>
            <a:endParaRPr lang="en-US" sz="1500" b="0" i="0" dirty="0">
              <a:solidFill>
                <a:srgbClr val="000000"/>
              </a:solidFill>
              <a:effectLst/>
              <a:latin typeface="Verdana" panose="020B0604030504040204" pitchFamily="34" charset="0"/>
            </a:endParaRPr>
          </a:p>
          <a:p>
            <a:pPr marL="0" indent="0" algn="l">
              <a:buNone/>
            </a:pPr>
            <a:endParaRPr lang="en-US" sz="1500" b="0" i="0" dirty="0">
              <a:solidFill>
                <a:srgbClr val="000000"/>
              </a:solidFill>
              <a:effectLst/>
              <a:latin typeface="Verdana" panose="020B0604030504040204" pitchFamily="34" charset="0"/>
            </a:endParaRPr>
          </a:p>
          <a:p>
            <a:pPr marL="0" indent="0" algn="l">
              <a:buNone/>
            </a:pPr>
            <a:endParaRPr lang="en-US" sz="1500" b="0" i="0" dirty="0">
              <a:solidFill>
                <a:srgbClr val="000000"/>
              </a:solidFill>
              <a:effectLst/>
              <a:latin typeface="Consolas" panose="020B0609020204030204" pitchFamily="49" charset="0"/>
            </a:endParaRPr>
          </a:p>
        </p:txBody>
      </p:sp>
      <p:sp>
        <p:nvSpPr>
          <p:cNvPr id="2" name="Marcador de contenido 2">
            <a:extLst>
              <a:ext uri="{FF2B5EF4-FFF2-40B4-BE49-F238E27FC236}">
                <a16:creationId xmlns:a16="http://schemas.microsoft.com/office/drawing/2014/main" id="{44D5B7C2-60A1-1AAA-B966-0710452181E8}"/>
              </a:ext>
            </a:extLst>
          </p:cNvPr>
          <p:cNvSpPr txBox="1">
            <a:spLocks/>
          </p:cNvSpPr>
          <p:nvPr/>
        </p:nvSpPr>
        <p:spPr>
          <a:xfrm>
            <a:off x="6283377" y="344774"/>
            <a:ext cx="5099154" cy="58911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s-MX" sz="1500" b="0" i="0" dirty="0">
                <a:solidFill>
                  <a:srgbClr val="000000"/>
                </a:solidFill>
                <a:effectLst/>
                <a:latin typeface="Verdana" panose="020B0604030504040204" pitchFamily="34" charset="0"/>
                <a:ea typeface="Verdana" panose="020B0604030504040204" pitchFamily="34" charset="0"/>
              </a:rPr>
              <a:t>UPDATE </a:t>
            </a:r>
            <a:r>
              <a:rPr lang="es-MX" sz="1500" b="0" i="0" dirty="0" err="1">
                <a:solidFill>
                  <a:srgbClr val="000000"/>
                </a:solidFill>
                <a:effectLst/>
                <a:latin typeface="Verdana" panose="020B0604030504040204" pitchFamily="34" charset="0"/>
                <a:ea typeface="Verdana" panose="020B0604030504040204" pitchFamily="34" charset="0"/>
              </a:rPr>
              <a:t>Statement</a:t>
            </a:r>
            <a:r>
              <a:rPr lang="es-MX" sz="1500" b="0" i="0" dirty="0">
                <a:solidFill>
                  <a:srgbClr val="000000"/>
                </a:solidFill>
                <a:effectLst/>
                <a:latin typeface="Verdana" panose="020B0604030504040204" pitchFamily="34" charset="0"/>
                <a:ea typeface="Verdana" panose="020B0604030504040204" pitchFamily="34" charset="0"/>
              </a:rPr>
              <a:t> </a:t>
            </a:r>
            <a:r>
              <a:rPr lang="en-US" sz="1500" b="0" i="0" dirty="0">
                <a:solidFill>
                  <a:srgbClr val="000000"/>
                </a:solidFill>
                <a:effectLst/>
                <a:latin typeface="Verdana" panose="020B0604030504040204" pitchFamily="34" charset="0"/>
                <a:ea typeface="Verdana" panose="020B0604030504040204" pitchFamily="34" charset="0"/>
              </a:rPr>
              <a:t>is used to modify the existing records in a table.</a:t>
            </a:r>
          </a:p>
          <a:p>
            <a:pPr marL="0" indent="0" algn="l">
              <a:buNone/>
            </a:pPr>
            <a:r>
              <a:rPr lang="en-US" sz="1500" b="0" i="0" dirty="0">
                <a:solidFill>
                  <a:srgbClr val="0000CD"/>
                </a:solidFill>
                <a:effectLst/>
                <a:latin typeface="Verdana" panose="020B0604030504040204" pitchFamily="34" charset="0"/>
                <a:ea typeface="Verdana" panose="020B0604030504040204" pitchFamily="34" charset="0"/>
              </a:rPr>
              <a:t>UPDATE</a:t>
            </a:r>
            <a:r>
              <a:rPr lang="en-US" sz="1500" b="0" i="0" dirty="0">
                <a:solidFill>
                  <a:srgbClr val="000000"/>
                </a:solidFill>
                <a:effectLst/>
                <a:latin typeface="Verdana" panose="020B0604030504040204" pitchFamily="34" charset="0"/>
                <a:ea typeface="Verdana" panose="020B0604030504040204" pitchFamily="34" charset="0"/>
              </a:rPr>
              <a:t> Customers</a:t>
            </a:r>
            <a:br>
              <a:rPr lang="en-US" sz="1500" dirty="0">
                <a:latin typeface="Verdana" panose="020B0604030504040204" pitchFamily="34" charset="0"/>
                <a:ea typeface="Verdana" panose="020B0604030504040204" pitchFamily="34" charset="0"/>
              </a:rPr>
            </a:br>
            <a:r>
              <a:rPr lang="en-US" sz="1500" b="0" i="0" dirty="0">
                <a:solidFill>
                  <a:srgbClr val="0000CD"/>
                </a:solidFill>
                <a:effectLst/>
                <a:latin typeface="Verdana" panose="020B0604030504040204" pitchFamily="34" charset="0"/>
                <a:ea typeface="Verdana" panose="020B0604030504040204" pitchFamily="34" charset="0"/>
              </a:rPr>
              <a:t>SET</a:t>
            </a:r>
            <a:r>
              <a:rPr lang="en-US" sz="1500" b="0" i="0" dirty="0">
                <a:solidFill>
                  <a:srgbClr val="000000"/>
                </a:solidFill>
                <a:effectLst/>
                <a:latin typeface="Verdana" panose="020B0604030504040204" pitchFamily="34" charset="0"/>
                <a:ea typeface="Verdana" panose="020B0604030504040204" pitchFamily="34" charset="0"/>
              </a:rPr>
              <a:t> </a:t>
            </a:r>
            <a:r>
              <a:rPr lang="en-US" sz="1500" b="0" i="0" dirty="0" err="1">
                <a:solidFill>
                  <a:srgbClr val="000000"/>
                </a:solidFill>
                <a:effectLst/>
                <a:latin typeface="Verdana" panose="020B0604030504040204" pitchFamily="34" charset="0"/>
                <a:ea typeface="Verdana" panose="020B0604030504040204" pitchFamily="34" charset="0"/>
              </a:rPr>
              <a:t>ContactName</a:t>
            </a:r>
            <a:r>
              <a:rPr lang="en-US" sz="1500" b="0" i="0" dirty="0">
                <a:solidFill>
                  <a:srgbClr val="000000"/>
                </a:solidFill>
                <a:effectLst/>
                <a:latin typeface="Verdana" panose="020B0604030504040204" pitchFamily="34" charset="0"/>
                <a:ea typeface="Verdana" panose="020B0604030504040204" pitchFamily="34" charset="0"/>
              </a:rPr>
              <a:t> = </a:t>
            </a:r>
            <a:r>
              <a:rPr lang="en-US" sz="1500" b="0" i="0" dirty="0">
                <a:solidFill>
                  <a:srgbClr val="A52A2A"/>
                </a:solidFill>
                <a:effectLst/>
                <a:latin typeface="Verdana" panose="020B0604030504040204" pitchFamily="34" charset="0"/>
                <a:ea typeface="Verdana" panose="020B0604030504040204" pitchFamily="34" charset="0"/>
              </a:rPr>
              <a:t>'Alfred Schmidt'</a:t>
            </a:r>
            <a:r>
              <a:rPr lang="en-US" sz="1500" b="0" i="0" dirty="0">
                <a:solidFill>
                  <a:srgbClr val="000000"/>
                </a:solidFill>
                <a:effectLst/>
                <a:latin typeface="Verdana" panose="020B0604030504040204" pitchFamily="34" charset="0"/>
                <a:ea typeface="Verdana" panose="020B0604030504040204" pitchFamily="34" charset="0"/>
              </a:rPr>
              <a:t>, City = </a:t>
            </a:r>
            <a:r>
              <a:rPr lang="en-US" sz="1500" b="0" i="0" dirty="0">
                <a:solidFill>
                  <a:srgbClr val="A52A2A"/>
                </a:solidFill>
                <a:effectLst/>
                <a:latin typeface="Verdana" panose="020B0604030504040204" pitchFamily="34" charset="0"/>
                <a:ea typeface="Verdana" panose="020B0604030504040204" pitchFamily="34" charset="0"/>
              </a:rPr>
              <a:t>'Frankfurt'</a:t>
            </a:r>
            <a:br>
              <a:rPr lang="en-US" sz="1500" dirty="0">
                <a:latin typeface="Verdana" panose="020B0604030504040204" pitchFamily="34" charset="0"/>
                <a:ea typeface="Verdana" panose="020B0604030504040204" pitchFamily="34" charset="0"/>
              </a:rPr>
            </a:br>
            <a:r>
              <a:rPr lang="en-US" sz="1500" b="0" i="0" dirty="0">
                <a:solidFill>
                  <a:srgbClr val="0000CD"/>
                </a:solidFill>
                <a:effectLst/>
                <a:latin typeface="Verdana" panose="020B0604030504040204" pitchFamily="34" charset="0"/>
                <a:ea typeface="Verdana" panose="020B0604030504040204" pitchFamily="34" charset="0"/>
              </a:rPr>
              <a:t>WHERE</a:t>
            </a:r>
            <a:r>
              <a:rPr lang="en-US" sz="1500" b="0" i="0" dirty="0">
                <a:solidFill>
                  <a:srgbClr val="000000"/>
                </a:solidFill>
                <a:effectLst/>
                <a:latin typeface="Verdana" panose="020B0604030504040204" pitchFamily="34" charset="0"/>
                <a:ea typeface="Verdana" panose="020B0604030504040204" pitchFamily="34" charset="0"/>
              </a:rPr>
              <a:t> </a:t>
            </a:r>
            <a:r>
              <a:rPr lang="en-US" sz="1500" b="0" i="0" dirty="0" err="1">
                <a:solidFill>
                  <a:srgbClr val="000000"/>
                </a:solidFill>
                <a:effectLst/>
                <a:latin typeface="Verdana" panose="020B0604030504040204" pitchFamily="34" charset="0"/>
                <a:ea typeface="Verdana" panose="020B0604030504040204" pitchFamily="34" charset="0"/>
              </a:rPr>
              <a:t>CustomerID</a:t>
            </a:r>
            <a:r>
              <a:rPr lang="en-US" sz="1500" b="0" i="0" dirty="0">
                <a:solidFill>
                  <a:srgbClr val="000000"/>
                </a:solidFill>
                <a:effectLst/>
                <a:latin typeface="Verdana" panose="020B0604030504040204" pitchFamily="34" charset="0"/>
                <a:ea typeface="Verdana" panose="020B0604030504040204" pitchFamily="34" charset="0"/>
              </a:rPr>
              <a:t> = </a:t>
            </a:r>
            <a:r>
              <a:rPr lang="en-US" sz="1500" b="0" i="0" dirty="0">
                <a:solidFill>
                  <a:srgbClr val="FF0000"/>
                </a:solidFill>
                <a:effectLst/>
                <a:latin typeface="Verdana" panose="020B0604030504040204" pitchFamily="34" charset="0"/>
                <a:ea typeface="Verdana" panose="020B0604030504040204" pitchFamily="34" charset="0"/>
              </a:rPr>
              <a:t>1</a:t>
            </a:r>
            <a:r>
              <a:rPr lang="en-US" sz="1500" b="0" i="0" dirty="0">
                <a:solidFill>
                  <a:srgbClr val="000000"/>
                </a:solidFill>
                <a:effectLst/>
                <a:latin typeface="Verdana" panose="020B0604030504040204" pitchFamily="34" charset="0"/>
                <a:ea typeface="Verdana" panose="020B0604030504040204" pitchFamily="34" charset="0"/>
              </a:rPr>
              <a:t>;</a:t>
            </a:r>
            <a:endParaRPr lang="en-US" sz="1500" dirty="0">
              <a:solidFill>
                <a:srgbClr val="000000"/>
              </a:solidFill>
              <a:latin typeface="Verdana" panose="020B0604030504040204" pitchFamily="34" charset="0"/>
              <a:ea typeface="Verdana" panose="020B0604030504040204" pitchFamily="34" charset="0"/>
            </a:endParaRPr>
          </a:p>
          <a:p>
            <a:pPr marL="0" indent="0">
              <a:buNone/>
            </a:pPr>
            <a:r>
              <a:rPr lang="es-MX" sz="1500" b="0" i="0" dirty="0">
                <a:solidFill>
                  <a:srgbClr val="000000"/>
                </a:solidFill>
                <a:effectLst/>
                <a:latin typeface="Verdana" panose="020B0604030504040204" pitchFamily="34" charset="0"/>
                <a:ea typeface="Verdana" panose="020B0604030504040204" pitchFamily="34" charset="0"/>
              </a:rPr>
              <a:t>DELETE </a:t>
            </a:r>
            <a:r>
              <a:rPr lang="es-MX" sz="1500" b="0" i="0" dirty="0" err="1">
                <a:solidFill>
                  <a:srgbClr val="000000"/>
                </a:solidFill>
                <a:effectLst/>
                <a:latin typeface="Verdana" panose="020B0604030504040204" pitchFamily="34" charset="0"/>
                <a:ea typeface="Verdana" panose="020B0604030504040204" pitchFamily="34" charset="0"/>
              </a:rPr>
              <a:t>Statement</a:t>
            </a:r>
            <a:r>
              <a:rPr lang="es-MX" sz="1500" dirty="0">
                <a:solidFill>
                  <a:srgbClr val="000000"/>
                </a:solidFill>
                <a:latin typeface="Verdana" panose="020B0604030504040204" pitchFamily="34" charset="0"/>
                <a:ea typeface="Verdana" panose="020B0604030504040204" pitchFamily="34" charset="0"/>
              </a:rPr>
              <a:t> </a:t>
            </a:r>
            <a:r>
              <a:rPr lang="en-US" sz="1500" b="0" i="0" dirty="0">
                <a:solidFill>
                  <a:srgbClr val="000000"/>
                </a:solidFill>
                <a:effectLst/>
                <a:latin typeface="Verdana" panose="020B0604030504040204" pitchFamily="34" charset="0"/>
                <a:ea typeface="Verdana" panose="020B0604030504040204" pitchFamily="34" charset="0"/>
              </a:rPr>
              <a:t>is used to delete existing records in a table.</a:t>
            </a:r>
            <a:endParaRPr lang="es-MX" sz="1500" dirty="0">
              <a:solidFill>
                <a:srgbClr val="000000"/>
              </a:solidFill>
              <a:latin typeface="Verdana" panose="020B0604030504040204" pitchFamily="34" charset="0"/>
              <a:ea typeface="Verdana" panose="020B0604030504040204" pitchFamily="34" charset="0"/>
            </a:endParaRPr>
          </a:p>
          <a:p>
            <a:pPr marL="0" indent="0" algn="l">
              <a:buNone/>
            </a:pPr>
            <a:r>
              <a:rPr lang="en-US" sz="1500" b="0" i="0" dirty="0">
                <a:solidFill>
                  <a:srgbClr val="0000CD"/>
                </a:solidFill>
                <a:effectLst/>
                <a:latin typeface="Verdana" panose="020B0604030504040204" pitchFamily="34" charset="0"/>
                <a:ea typeface="Verdana" panose="020B0604030504040204" pitchFamily="34" charset="0"/>
              </a:rPr>
              <a:t>DELETE</a:t>
            </a:r>
            <a:r>
              <a:rPr lang="en-US" sz="1500" b="0" i="0" dirty="0">
                <a:solidFill>
                  <a:srgbClr val="000000"/>
                </a:solidFill>
                <a:effectLst/>
                <a:latin typeface="Verdana" panose="020B0604030504040204" pitchFamily="34" charset="0"/>
                <a:ea typeface="Verdana" panose="020B0604030504040204" pitchFamily="34" charset="0"/>
              </a:rPr>
              <a:t> </a:t>
            </a:r>
            <a:r>
              <a:rPr lang="en-US" sz="1500" b="0" i="0" dirty="0">
                <a:solidFill>
                  <a:srgbClr val="0000CD"/>
                </a:solidFill>
                <a:effectLst/>
                <a:latin typeface="Verdana" panose="020B0604030504040204" pitchFamily="34" charset="0"/>
                <a:ea typeface="Verdana" panose="020B0604030504040204" pitchFamily="34" charset="0"/>
              </a:rPr>
              <a:t>FROM</a:t>
            </a:r>
            <a:r>
              <a:rPr lang="en-US" sz="1500" b="0" i="0" dirty="0">
                <a:solidFill>
                  <a:srgbClr val="000000"/>
                </a:solidFill>
                <a:effectLst/>
                <a:latin typeface="Verdana" panose="020B0604030504040204" pitchFamily="34" charset="0"/>
                <a:ea typeface="Verdana" panose="020B0604030504040204" pitchFamily="34" charset="0"/>
              </a:rPr>
              <a:t> Customers </a:t>
            </a:r>
            <a:r>
              <a:rPr lang="en-US" sz="1500" b="0" i="0" dirty="0">
                <a:solidFill>
                  <a:srgbClr val="0000CD"/>
                </a:solidFill>
                <a:effectLst/>
                <a:latin typeface="Verdana" panose="020B0604030504040204" pitchFamily="34" charset="0"/>
                <a:ea typeface="Verdana" panose="020B0604030504040204" pitchFamily="34" charset="0"/>
              </a:rPr>
              <a:t>WHERE</a:t>
            </a:r>
            <a:r>
              <a:rPr lang="en-US" sz="1500" b="0" i="0" dirty="0">
                <a:solidFill>
                  <a:srgbClr val="000000"/>
                </a:solidFill>
                <a:effectLst/>
                <a:latin typeface="Verdana" panose="020B0604030504040204" pitchFamily="34" charset="0"/>
                <a:ea typeface="Verdana" panose="020B0604030504040204" pitchFamily="34" charset="0"/>
              </a:rPr>
              <a:t> </a:t>
            </a:r>
            <a:r>
              <a:rPr lang="en-US" sz="1500" b="0" i="0" dirty="0" err="1">
                <a:solidFill>
                  <a:srgbClr val="000000"/>
                </a:solidFill>
                <a:effectLst/>
                <a:latin typeface="Verdana" panose="020B0604030504040204" pitchFamily="34" charset="0"/>
                <a:ea typeface="Verdana" panose="020B0604030504040204" pitchFamily="34" charset="0"/>
              </a:rPr>
              <a:t>CustomerName</a:t>
            </a:r>
            <a:r>
              <a:rPr lang="en-US" sz="1500" b="0" i="0" dirty="0">
                <a:solidFill>
                  <a:srgbClr val="000000"/>
                </a:solidFill>
                <a:effectLst/>
                <a:latin typeface="Verdana" panose="020B0604030504040204" pitchFamily="34" charset="0"/>
                <a:ea typeface="Verdana" panose="020B0604030504040204" pitchFamily="34" charset="0"/>
              </a:rPr>
              <a:t>=</a:t>
            </a:r>
            <a:r>
              <a:rPr lang="en-US" sz="1500" b="0" i="0" dirty="0">
                <a:solidFill>
                  <a:srgbClr val="A52A2A"/>
                </a:solidFill>
                <a:effectLst/>
                <a:latin typeface="Verdana" panose="020B0604030504040204" pitchFamily="34" charset="0"/>
                <a:ea typeface="Verdana" panose="020B0604030504040204" pitchFamily="34" charset="0"/>
              </a:rPr>
              <a:t>'</a:t>
            </a:r>
            <a:r>
              <a:rPr lang="en-US" sz="1500" b="0" i="0" dirty="0" err="1">
                <a:solidFill>
                  <a:srgbClr val="A52A2A"/>
                </a:solidFill>
                <a:effectLst/>
                <a:latin typeface="Verdana" panose="020B0604030504040204" pitchFamily="34" charset="0"/>
                <a:ea typeface="Verdana" panose="020B0604030504040204" pitchFamily="34" charset="0"/>
              </a:rPr>
              <a:t>Alfreds</a:t>
            </a:r>
            <a:r>
              <a:rPr lang="en-US" sz="1500" b="0" i="0" dirty="0">
                <a:solidFill>
                  <a:srgbClr val="A52A2A"/>
                </a:solidFill>
                <a:effectLst/>
                <a:latin typeface="Verdana" panose="020B0604030504040204" pitchFamily="34" charset="0"/>
                <a:ea typeface="Verdana" panose="020B0604030504040204" pitchFamily="34" charset="0"/>
              </a:rPr>
              <a:t> </a:t>
            </a:r>
            <a:r>
              <a:rPr lang="en-US" sz="1500" b="0" i="0" dirty="0" err="1">
                <a:solidFill>
                  <a:srgbClr val="A52A2A"/>
                </a:solidFill>
                <a:effectLst/>
                <a:latin typeface="Verdana" panose="020B0604030504040204" pitchFamily="34" charset="0"/>
                <a:ea typeface="Verdana" panose="020B0604030504040204" pitchFamily="34" charset="0"/>
              </a:rPr>
              <a:t>Futterkiste</a:t>
            </a:r>
            <a:r>
              <a:rPr lang="en-US" sz="1500" b="0" i="0" dirty="0">
                <a:solidFill>
                  <a:srgbClr val="A52A2A"/>
                </a:solidFill>
                <a:effectLst/>
                <a:latin typeface="Verdana" panose="020B0604030504040204" pitchFamily="34" charset="0"/>
                <a:ea typeface="Verdana" panose="020B0604030504040204" pitchFamily="34" charset="0"/>
              </a:rPr>
              <a:t>'</a:t>
            </a:r>
            <a:r>
              <a:rPr lang="en-US" sz="1500" b="0" i="0" dirty="0">
                <a:solidFill>
                  <a:srgbClr val="000000"/>
                </a:solidFill>
                <a:effectLst/>
                <a:latin typeface="Verdana" panose="020B0604030504040204" pitchFamily="34" charset="0"/>
                <a:ea typeface="Verdana" panose="020B0604030504040204" pitchFamily="34" charset="0"/>
              </a:rPr>
              <a:t>;</a:t>
            </a:r>
          </a:p>
          <a:p>
            <a:pPr marL="0" indent="0">
              <a:buNone/>
            </a:pPr>
            <a:endParaRPr lang="es-MX" sz="1500" b="0" i="0" dirty="0">
              <a:solidFill>
                <a:srgbClr val="000000"/>
              </a:solidFill>
              <a:effectLst/>
              <a:latin typeface="Verdana" panose="020B0604030504040204" pitchFamily="34" charset="0"/>
              <a:ea typeface="Verdana" panose="020B0604030504040204" pitchFamily="34" charset="0"/>
            </a:endParaRPr>
          </a:p>
          <a:p>
            <a:pPr marL="0" indent="0">
              <a:buNone/>
            </a:pPr>
            <a:r>
              <a:rPr lang="es-MX" sz="1500" b="0" i="0" dirty="0">
                <a:solidFill>
                  <a:srgbClr val="000000"/>
                </a:solidFill>
                <a:effectLst/>
                <a:latin typeface="Verdana" panose="020B0604030504040204" pitchFamily="34" charset="0"/>
                <a:ea typeface="Verdana" panose="020B0604030504040204" pitchFamily="34" charset="0"/>
              </a:rPr>
              <a:t>LIMIT </a:t>
            </a:r>
            <a:r>
              <a:rPr lang="es-MX" sz="1500" b="0" i="0" dirty="0" err="1">
                <a:solidFill>
                  <a:srgbClr val="000000"/>
                </a:solidFill>
                <a:effectLst/>
                <a:latin typeface="Verdana" panose="020B0604030504040204" pitchFamily="34" charset="0"/>
                <a:ea typeface="Verdana" panose="020B0604030504040204" pitchFamily="34" charset="0"/>
              </a:rPr>
              <a:t>Clause</a:t>
            </a:r>
            <a:r>
              <a:rPr lang="es-MX" sz="1500" dirty="0">
                <a:solidFill>
                  <a:srgbClr val="000000"/>
                </a:solidFill>
                <a:latin typeface="Verdana" panose="020B0604030504040204" pitchFamily="34" charset="0"/>
                <a:ea typeface="Verdana" panose="020B0604030504040204" pitchFamily="34" charset="0"/>
              </a:rPr>
              <a:t> </a:t>
            </a:r>
            <a:r>
              <a:rPr lang="en-US" sz="1500" b="0" i="0" dirty="0">
                <a:solidFill>
                  <a:srgbClr val="000000"/>
                </a:solidFill>
                <a:effectLst/>
                <a:latin typeface="Verdana" panose="020B0604030504040204" pitchFamily="34" charset="0"/>
                <a:ea typeface="Verdana" panose="020B0604030504040204" pitchFamily="34" charset="0"/>
              </a:rPr>
              <a:t> to specify the number of records to return.</a:t>
            </a:r>
            <a:endParaRPr lang="es-MX" sz="1500" b="0" i="0" dirty="0">
              <a:solidFill>
                <a:srgbClr val="000000"/>
              </a:solidFill>
              <a:effectLst/>
              <a:latin typeface="Verdana" panose="020B0604030504040204" pitchFamily="34" charset="0"/>
              <a:ea typeface="Verdana" panose="020B0604030504040204" pitchFamily="34" charset="0"/>
            </a:endParaRPr>
          </a:p>
          <a:p>
            <a:pPr marL="0" indent="0">
              <a:buFont typeface="Arial" panose="020B0604020202020204" pitchFamily="34" charset="0"/>
              <a:buNone/>
            </a:pPr>
            <a:r>
              <a:rPr lang="en-US" sz="1500" b="0" i="0" dirty="0">
                <a:solidFill>
                  <a:srgbClr val="0000CD"/>
                </a:solidFill>
                <a:effectLst/>
                <a:latin typeface="Verdana" panose="020B0604030504040204" pitchFamily="34" charset="0"/>
                <a:ea typeface="Verdana" panose="020B0604030504040204" pitchFamily="34" charset="0"/>
              </a:rPr>
              <a:t>SELECT</a:t>
            </a:r>
            <a:r>
              <a:rPr lang="en-US" sz="1500" b="0" i="0" dirty="0">
                <a:solidFill>
                  <a:srgbClr val="000000"/>
                </a:solidFill>
                <a:effectLst/>
                <a:latin typeface="Verdana" panose="020B0604030504040204" pitchFamily="34" charset="0"/>
                <a:ea typeface="Verdana" panose="020B0604030504040204" pitchFamily="34" charset="0"/>
              </a:rPr>
              <a:t> * </a:t>
            </a:r>
            <a:r>
              <a:rPr lang="en-US" sz="1500" b="0" i="0" dirty="0">
                <a:solidFill>
                  <a:srgbClr val="0000CD"/>
                </a:solidFill>
                <a:effectLst/>
                <a:latin typeface="Verdana" panose="020B0604030504040204" pitchFamily="34" charset="0"/>
                <a:ea typeface="Verdana" panose="020B0604030504040204" pitchFamily="34" charset="0"/>
              </a:rPr>
              <a:t>FROM</a:t>
            </a:r>
            <a:r>
              <a:rPr lang="en-US" sz="1500" b="0" i="0" dirty="0">
                <a:solidFill>
                  <a:srgbClr val="000000"/>
                </a:solidFill>
                <a:effectLst/>
                <a:latin typeface="Verdana" panose="020B0604030504040204" pitchFamily="34" charset="0"/>
                <a:ea typeface="Verdana" panose="020B0604030504040204" pitchFamily="34" charset="0"/>
              </a:rPr>
              <a:t> Customers</a:t>
            </a:r>
            <a:br>
              <a:rPr lang="en-US" sz="1500" dirty="0">
                <a:latin typeface="Verdana" panose="020B0604030504040204" pitchFamily="34" charset="0"/>
                <a:ea typeface="Verdana" panose="020B0604030504040204" pitchFamily="34" charset="0"/>
              </a:rPr>
            </a:br>
            <a:r>
              <a:rPr lang="en-US" sz="1500" b="0" i="0" dirty="0">
                <a:solidFill>
                  <a:srgbClr val="0000CD"/>
                </a:solidFill>
                <a:effectLst/>
                <a:latin typeface="Verdana" panose="020B0604030504040204" pitchFamily="34" charset="0"/>
                <a:ea typeface="Verdana" panose="020B0604030504040204" pitchFamily="34" charset="0"/>
              </a:rPr>
              <a:t>LIMIT</a:t>
            </a:r>
            <a:r>
              <a:rPr lang="en-US" sz="1500" b="0" i="0" dirty="0">
                <a:solidFill>
                  <a:srgbClr val="000000"/>
                </a:solidFill>
                <a:effectLst/>
                <a:latin typeface="Verdana" panose="020B0604030504040204" pitchFamily="34" charset="0"/>
                <a:ea typeface="Verdana" panose="020B0604030504040204" pitchFamily="34" charset="0"/>
              </a:rPr>
              <a:t> </a:t>
            </a:r>
            <a:r>
              <a:rPr lang="en-US" sz="1500" b="0" i="0" dirty="0">
                <a:solidFill>
                  <a:srgbClr val="FF0000"/>
                </a:solidFill>
                <a:effectLst/>
                <a:latin typeface="Verdana" panose="020B0604030504040204" pitchFamily="34" charset="0"/>
                <a:ea typeface="Verdana" panose="020B0604030504040204" pitchFamily="34" charset="0"/>
              </a:rPr>
              <a:t>3</a:t>
            </a:r>
            <a:r>
              <a:rPr lang="en-US" sz="1500" b="0" i="0" dirty="0">
                <a:solidFill>
                  <a:srgbClr val="000000"/>
                </a:solidFill>
                <a:effectLst/>
                <a:latin typeface="Verdana" panose="020B0604030504040204" pitchFamily="34" charset="0"/>
                <a:ea typeface="Verdana" panose="020B0604030504040204" pitchFamily="34" charset="0"/>
              </a:rPr>
              <a:t>;</a:t>
            </a:r>
          </a:p>
          <a:p>
            <a:pPr marL="0" indent="0">
              <a:buFont typeface="Arial" panose="020B0604020202020204" pitchFamily="34" charset="0"/>
              <a:buNone/>
            </a:pPr>
            <a:endParaRPr lang="en-US" sz="1500" dirty="0">
              <a:solidFill>
                <a:srgbClr val="000000"/>
              </a:solidFill>
              <a:latin typeface="Verdana" panose="020B0604030504040204" pitchFamily="34" charset="0"/>
              <a:ea typeface="Verdana" panose="020B0604030504040204" pitchFamily="34" charset="0"/>
            </a:endParaRPr>
          </a:p>
          <a:p>
            <a:pPr marL="0" indent="0">
              <a:buNone/>
            </a:pPr>
            <a:r>
              <a:rPr lang="es-MX" sz="1500" b="0" i="0" dirty="0">
                <a:solidFill>
                  <a:srgbClr val="000000"/>
                </a:solidFill>
                <a:effectLst/>
                <a:latin typeface="Segoe UI" panose="020B0502040204020203" pitchFamily="34" charset="0"/>
              </a:rPr>
              <a:t>MIN() and MAX() </a:t>
            </a:r>
            <a:r>
              <a:rPr lang="es-MX" sz="1500" b="0" i="0" dirty="0" err="1">
                <a:solidFill>
                  <a:srgbClr val="000000"/>
                </a:solidFill>
                <a:effectLst/>
                <a:latin typeface="Segoe UI" panose="020B0502040204020203" pitchFamily="34" charset="0"/>
              </a:rPr>
              <a:t>Functions</a:t>
            </a:r>
            <a:r>
              <a:rPr lang="es-MX" sz="1500" b="0" i="0" dirty="0">
                <a:solidFill>
                  <a:srgbClr val="000000"/>
                </a:solidFill>
                <a:effectLst/>
                <a:latin typeface="Segoe UI" panose="020B0502040204020203" pitchFamily="34" charset="0"/>
              </a:rPr>
              <a:t> </a:t>
            </a:r>
            <a:r>
              <a:rPr lang="en-US" sz="1500" b="0" i="0" dirty="0" err="1">
                <a:solidFill>
                  <a:srgbClr val="000000"/>
                </a:solidFill>
                <a:effectLst/>
                <a:latin typeface="Verdana" panose="020B0604030504040204" pitchFamily="34" charset="0"/>
              </a:rPr>
              <a:t>eturns</a:t>
            </a:r>
            <a:r>
              <a:rPr lang="en-US" sz="1500" b="0" i="0" dirty="0">
                <a:solidFill>
                  <a:srgbClr val="000000"/>
                </a:solidFill>
                <a:effectLst/>
                <a:latin typeface="Verdana" panose="020B0604030504040204" pitchFamily="34" charset="0"/>
              </a:rPr>
              <a:t> the smallest and largest value of the selected column.</a:t>
            </a:r>
            <a:endParaRPr lang="es-MX" sz="1500" b="0" i="0" dirty="0">
              <a:solidFill>
                <a:srgbClr val="000000"/>
              </a:solidFill>
              <a:effectLst/>
              <a:latin typeface="Segoe UI" panose="020B0502040204020203" pitchFamily="34" charset="0"/>
            </a:endParaRPr>
          </a:p>
          <a:p>
            <a:pPr marL="0" indent="0">
              <a:buFont typeface="Arial" panose="020B0604020202020204" pitchFamily="34" charset="0"/>
              <a:buNone/>
            </a:pPr>
            <a:r>
              <a:rPr lang="en-US" sz="1500" b="0" i="0" dirty="0">
                <a:solidFill>
                  <a:srgbClr val="0000CD"/>
                </a:solidFill>
                <a:effectLst/>
                <a:latin typeface="Consolas" panose="020B0609020204030204" pitchFamily="49" charset="0"/>
              </a:rPr>
              <a:t>SELECT</a:t>
            </a:r>
            <a:r>
              <a:rPr lang="en-US" sz="1500" b="0" i="0" dirty="0">
                <a:solidFill>
                  <a:srgbClr val="000000"/>
                </a:solidFill>
                <a:effectLst/>
                <a:latin typeface="Consolas" panose="020B0609020204030204" pitchFamily="49" charset="0"/>
              </a:rPr>
              <a:t> MIN(Price) </a:t>
            </a:r>
            <a:r>
              <a:rPr lang="en-US" sz="1500" b="0" i="0" dirty="0">
                <a:solidFill>
                  <a:srgbClr val="0000CD"/>
                </a:solidFill>
                <a:effectLst/>
                <a:latin typeface="Consolas" panose="020B0609020204030204" pitchFamily="49" charset="0"/>
              </a:rPr>
              <a:t>AS</a:t>
            </a:r>
            <a:r>
              <a:rPr lang="en-US" sz="1500" b="0" i="0" dirty="0">
                <a:solidFill>
                  <a:srgbClr val="000000"/>
                </a:solidFill>
                <a:effectLst/>
                <a:latin typeface="Consolas" panose="020B0609020204030204" pitchFamily="49" charset="0"/>
              </a:rPr>
              <a:t> </a:t>
            </a:r>
            <a:r>
              <a:rPr lang="en-US" sz="1500" b="0" i="0" dirty="0" err="1">
                <a:solidFill>
                  <a:srgbClr val="000000"/>
                </a:solidFill>
                <a:effectLst/>
                <a:latin typeface="Consolas" panose="020B0609020204030204" pitchFamily="49" charset="0"/>
              </a:rPr>
              <a:t>SmallestPrice</a:t>
            </a:r>
            <a:br>
              <a:rPr lang="en-US" sz="1500" dirty="0"/>
            </a:br>
            <a:r>
              <a:rPr lang="en-US" sz="1500" b="0" i="0" dirty="0">
                <a:solidFill>
                  <a:srgbClr val="0000CD"/>
                </a:solidFill>
                <a:effectLst/>
                <a:latin typeface="Consolas" panose="020B0609020204030204" pitchFamily="49" charset="0"/>
              </a:rPr>
              <a:t>FROM</a:t>
            </a:r>
            <a:r>
              <a:rPr lang="en-US" sz="1500" b="0" i="0" dirty="0">
                <a:solidFill>
                  <a:srgbClr val="000000"/>
                </a:solidFill>
                <a:effectLst/>
                <a:latin typeface="Consolas" panose="020B0609020204030204" pitchFamily="49" charset="0"/>
              </a:rPr>
              <a:t> Products;</a:t>
            </a:r>
          </a:p>
          <a:p>
            <a:pPr marL="0" indent="0">
              <a:buFont typeface="Arial" panose="020B0604020202020204" pitchFamily="34" charset="0"/>
              <a:buNone/>
            </a:pPr>
            <a:r>
              <a:rPr lang="en-US" sz="1500" b="0" i="0" dirty="0">
                <a:solidFill>
                  <a:srgbClr val="0000CD"/>
                </a:solidFill>
                <a:effectLst/>
                <a:latin typeface="Consolas" panose="020B0609020204030204" pitchFamily="49" charset="0"/>
              </a:rPr>
              <a:t>SELECT</a:t>
            </a:r>
            <a:r>
              <a:rPr lang="en-US" sz="1500" b="0" i="0" dirty="0">
                <a:solidFill>
                  <a:srgbClr val="000000"/>
                </a:solidFill>
                <a:effectLst/>
                <a:latin typeface="Consolas" panose="020B0609020204030204" pitchFamily="49" charset="0"/>
              </a:rPr>
              <a:t> MAX(Price) </a:t>
            </a:r>
            <a:r>
              <a:rPr lang="en-US" sz="1500" b="0" i="0" dirty="0">
                <a:solidFill>
                  <a:srgbClr val="0000CD"/>
                </a:solidFill>
                <a:effectLst/>
                <a:latin typeface="Consolas" panose="020B0609020204030204" pitchFamily="49" charset="0"/>
              </a:rPr>
              <a:t>AS</a:t>
            </a:r>
            <a:r>
              <a:rPr lang="en-US" sz="1500" b="0" i="0" dirty="0">
                <a:solidFill>
                  <a:srgbClr val="000000"/>
                </a:solidFill>
                <a:effectLst/>
                <a:latin typeface="Consolas" panose="020B0609020204030204" pitchFamily="49" charset="0"/>
              </a:rPr>
              <a:t> </a:t>
            </a:r>
            <a:r>
              <a:rPr lang="en-US" sz="1500" b="0" i="0" dirty="0" err="1">
                <a:solidFill>
                  <a:srgbClr val="000000"/>
                </a:solidFill>
                <a:effectLst/>
                <a:latin typeface="Consolas" panose="020B0609020204030204" pitchFamily="49" charset="0"/>
              </a:rPr>
              <a:t>LargestPrice</a:t>
            </a:r>
            <a:br>
              <a:rPr lang="en-US" sz="1500" dirty="0"/>
            </a:br>
            <a:r>
              <a:rPr lang="en-US" sz="1500" b="0" i="0" dirty="0">
                <a:solidFill>
                  <a:srgbClr val="0000CD"/>
                </a:solidFill>
                <a:effectLst/>
                <a:latin typeface="Consolas" panose="020B0609020204030204" pitchFamily="49" charset="0"/>
              </a:rPr>
              <a:t>FROM</a:t>
            </a:r>
            <a:r>
              <a:rPr lang="en-US" sz="1500" b="0" i="0" dirty="0">
                <a:solidFill>
                  <a:srgbClr val="000000"/>
                </a:solidFill>
                <a:effectLst/>
                <a:latin typeface="Consolas" panose="020B0609020204030204" pitchFamily="49" charset="0"/>
              </a:rPr>
              <a:t> Products;</a:t>
            </a:r>
            <a:endParaRPr lang="en-US" sz="1500" dirty="0">
              <a:solidFill>
                <a:srgbClr val="000000"/>
              </a:solidFill>
              <a:latin typeface="Consolas" panose="020B0609020204030204" pitchFamily="49" charset="0"/>
              <a:ea typeface="Verdana" panose="020B0604030504040204" pitchFamily="34" charset="0"/>
            </a:endParaRPr>
          </a:p>
          <a:p>
            <a:pPr marL="0" indent="0">
              <a:buFont typeface="Arial" panose="020B0604020202020204" pitchFamily="34" charset="0"/>
              <a:buNone/>
            </a:pPr>
            <a:endParaRPr lang="en-US" sz="1500" dirty="0">
              <a:solidFill>
                <a:srgbClr val="000000"/>
              </a:solidFill>
              <a:latin typeface="Verdana" panose="020B0604030504040204" pitchFamily="34" charset="0"/>
              <a:ea typeface="Verdana" panose="020B0604030504040204" pitchFamily="34" charset="0"/>
            </a:endParaRPr>
          </a:p>
          <a:p>
            <a:pPr marL="0" indent="0">
              <a:buFont typeface="Arial" panose="020B0604020202020204" pitchFamily="34" charset="0"/>
              <a:buNone/>
            </a:pPr>
            <a:endParaRPr lang="en-US" sz="1500" dirty="0">
              <a:solidFill>
                <a:srgbClr val="000000"/>
              </a:solidFill>
              <a:latin typeface="Verdana" panose="020B0604030504040204" pitchFamily="34" charset="0"/>
              <a:ea typeface="Verdana" panose="020B0604030504040204" pitchFamily="34" charset="0"/>
            </a:endParaRPr>
          </a:p>
          <a:p>
            <a:pPr marL="0" indent="0">
              <a:buFont typeface="Arial" panose="020B0604020202020204" pitchFamily="34" charset="0"/>
              <a:buNone/>
            </a:pPr>
            <a:endParaRPr lang="en-US" sz="1500" dirty="0">
              <a:solidFill>
                <a:srgbClr val="00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7745511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TotalTime>
  <Words>1561</Words>
  <Application>Microsoft Office PowerPoint</Application>
  <PresentationFormat>Panorámica</PresentationFormat>
  <Paragraphs>109</Paragraphs>
  <Slides>22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22</vt:i4>
      </vt:variant>
    </vt:vector>
  </HeadingPairs>
  <TitlesOfParts>
    <vt:vector size="30" baseType="lpstr">
      <vt:lpstr>Arial</vt:lpstr>
      <vt:lpstr>Calibri</vt:lpstr>
      <vt:lpstr>Calibri Light</vt:lpstr>
      <vt:lpstr>Consolas</vt:lpstr>
      <vt:lpstr>open sans</vt:lpstr>
      <vt:lpstr>Segoe UI</vt:lpstr>
      <vt:lpstr>Verdana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https://www.ticportal.es/glosario-tic/base-datos-sql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CARLOS ITURBE GIL</dc:creator>
  <cp:lastModifiedBy>Carlos Iturbe Gil</cp:lastModifiedBy>
  <cp:revision>54</cp:revision>
  <dcterms:created xsi:type="dcterms:W3CDTF">2023-03-31T12:15:41Z</dcterms:created>
  <dcterms:modified xsi:type="dcterms:W3CDTF">2023-12-30T05:40:58Z</dcterms:modified>
</cp:coreProperties>
</file>