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72" r:id="rId15"/>
    <p:sldId id="268" r:id="rId16"/>
    <p:sldId id="269" r:id="rId17"/>
    <p:sldId id="270" r:id="rId18"/>
    <p:sldId id="273" r:id="rId19"/>
    <p:sldId id="274" r:id="rId20"/>
    <p:sldId id="275" r:id="rId21"/>
    <p:sldId id="276"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7/7/2023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‹Nº›</a:t>
            </a:fld>
            <a:endParaRPr lang="en-US"/>
          </a:p>
        </p:txBody>
      </p:sp>
    </p:spTree>
    <p:extLst>
      <p:ext uri="{BB962C8B-B14F-4D97-AF65-F5344CB8AC3E}">
        <p14:creationId xmlns:p14="http://schemas.microsoft.com/office/powerpoint/2010/main" val="226165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7/7/2023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‹Nº›</a:t>
            </a:fld>
            <a:endParaRPr lang="en-US"/>
          </a:p>
        </p:txBody>
      </p:sp>
    </p:spTree>
    <p:extLst>
      <p:ext uri="{BB962C8B-B14F-4D97-AF65-F5344CB8AC3E}">
        <p14:creationId xmlns:p14="http://schemas.microsoft.com/office/powerpoint/2010/main" val="2683875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7/7/2023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‹Nº›</a:t>
            </a:fld>
            <a:endParaRPr lang="en-US"/>
          </a:p>
        </p:txBody>
      </p:sp>
    </p:spTree>
    <p:extLst>
      <p:ext uri="{BB962C8B-B14F-4D97-AF65-F5344CB8AC3E}">
        <p14:creationId xmlns:p14="http://schemas.microsoft.com/office/powerpoint/2010/main" val="318989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7/7/2023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‹Nº›</a:t>
            </a:fld>
            <a:endParaRPr lang="en-US"/>
          </a:p>
        </p:txBody>
      </p:sp>
    </p:spTree>
    <p:extLst>
      <p:ext uri="{BB962C8B-B14F-4D97-AF65-F5344CB8AC3E}">
        <p14:creationId xmlns:p14="http://schemas.microsoft.com/office/powerpoint/2010/main" val="276576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7/7/2023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‹Nº›</a:t>
            </a:fld>
            <a:endParaRPr lang="en-US" dirty="0"/>
          </a:p>
        </p:txBody>
      </p:sp>
    </p:spTree>
    <p:extLst>
      <p:ext uri="{BB962C8B-B14F-4D97-AF65-F5344CB8AC3E}">
        <p14:creationId xmlns:p14="http://schemas.microsoft.com/office/powerpoint/2010/main" val="2914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7/7/2023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‹Nº›</a:t>
            </a:fld>
            <a:endParaRPr lang="en-US"/>
          </a:p>
        </p:txBody>
      </p:sp>
    </p:spTree>
    <p:extLst>
      <p:ext uri="{BB962C8B-B14F-4D97-AF65-F5344CB8AC3E}">
        <p14:creationId xmlns:p14="http://schemas.microsoft.com/office/powerpoint/2010/main" val="126400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7/7/2023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‹Nº›</a:t>
            </a:fld>
            <a:endParaRPr lang="en-US"/>
          </a:p>
        </p:txBody>
      </p:sp>
    </p:spTree>
    <p:extLst>
      <p:ext uri="{BB962C8B-B14F-4D97-AF65-F5344CB8AC3E}">
        <p14:creationId xmlns:p14="http://schemas.microsoft.com/office/powerpoint/2010/main" val="310650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7/7/2023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‹Nº›</a:t>
            </a:fld>
            <a:endParaRPr lang="en-US"/>
          </a:p>
        </p:txBody>
      </p:sp>
    </p:spTree>
    <p:extLst>
      <p:ext uri="{BB962C8B-B14F-4D97-AF65-F5344CB8AC3E}">
        <p14:creationId xmlns:p14="http://schemas.microsoft.com/office/powerpoint/2010/main" val="252515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7/7/2023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‹Nº›</a:t>
            </a:fld>
            <a:endParaRPr lang="en-US"/>
          </a:p>
        </p:txBody>
      </p:sp>
    </p:spTree>
    <p:extLst>
      <p:ext uri="{BB962C8B-B14F-4D97-AF65-F5344CB8AC3E}">
        <p14:creationId xmlns:p14="http://schemas.microsoft.com/office/powerpoint/2010/main" val="142274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7/7/2023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‹Nº›</a:t>
            </a:fld>
            <a:endParaRPr lang="en-US"/>
          </a:p>
        </p:txBody>
      </p:sp>
    </p:spTree>
    <p:extLst>
      <p:ext uri="{BB962C8B-B14F-4D97-AF65-F5344CB8AC3E}">
        <p14:creationId xmlns:p14="http://schemas.microsoft.com/office/powerpoint/2010/main" val="416755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7/7/2023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‹Nº›</a:t>
            </a:fld>
            <a:endParaRPr lang="en-US"/>
          </a:p>
        </p:txBody>
      </p:sp>
    </p:spTree>
    <p:extLst>
      <p:ext uri="{BB962C8B-B14F-4D97-AF65-F5344CB8AC3E}">
        <p14:creationId xmlns:p14="http://schemas.microsoft.com/office/powerpoint/2010/main" val="334116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7/7/2023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‹Nº›</a:t>
            </a:fld>
            <a:endParaRPr lang="en-US" dirty="0"/>
          </a:p>
        </p:txBody>
      </p:sp>
    </p:spTree>
    <p:extLst>
      <p:ext uri="{BB962C8B-B14F-4D97-AF65-F5344CB8AC3E}">
        <p14:creationId xmlns:p14="http://schemas.microsoft.com/office/powerpoint/2010/main" val="405744422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ejemplo.com/index.htm?key1=value1&amp;key2=value2&amp;key3=value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eloper.mozilla.org/en-US/docs/Web/HTTP/Cooki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E16B94E2-D2F2-04EB-FC8E-B9E42C0F951D}"/>
              </a:ext>
            </a:extLst>
          </p:cNvPr>
          <p:cNvPicPr>
            <a:picLocks noChangeAspect="1"/>
          </p:cNvPicPr>
          <p:nvPr/>
        </p:nvPicPr>
        <p:blipFill rotWithShape="1">
          <a:blip r:embed="rId2">
            <a:alphaModFix amt="40000"/>
          </a:blip>
          <a:srcRect t="29863" r="-2" b="13749"/>
          <a:stretch/>
        </p:blipFill>
        <p:spPr>
          <a:xfrm>
            <a:off x="20" y="-1"/>
            <a:ext cx="12189789" cy="6873457"/>
          </a:xfrm>
          <a:prstGeom prst="rect">
            <a:avLst/>
          </a:prstGeom>
          <a:ln w="12700">
            <a:noFill/>
          </a:ln>
        </p:spPr>
      </p:pic>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ítulo 1">
            <a:extLst>
              <a:ext uri="{FF2B5EF4-FFF2-40B4-BE49-F238E27FC236}">
                <a16:creationId xmlns:a16="http://schemas.microsoft.com/office/drawing/2014/main" id="{D840CF1F-ED57-E3A5-147E-1F8CAAC4A106}"/>
              </a:ext>
            </a:extLst>
          </p:cNvPr>
          <p:cNvSpPr>
            <a:spLocks noGrp="1"/>
          </p:cNvSpPr>
          <p:nvPr>
            <p:ph type="ctrTitle"/>
          </p:nvPr>
        </p:nvSpPr>
        <p:spPr>
          <a:xfrm>
            <a:off x="3784251" y="2234991"/>
            <a:ext cx="7151357" cy="2387600"/>
          </a:xfrm>
        </p:spPr>
        <p:txBody>
          <a:bodyPr anchor="t">
            <a:noAutofit/>
          </a:bodyPr>
          <a:lstStyle/>
          <a:p>
            <a:r>
              <a:rPr lang="es-MX" sz="16600" dirty="0">
                <a:solidFill>
                  <a:srgbClr val="FFFFFF"/>
                </a:solidFill>
              </a:rPr>
              <a:t>PHP</a:t>
            </a:r>
          </a:p>
        </p:txBody>
      </p:sp>
    </p:spTree>
    <p:extLst>
      <p:ext uri="{BB962C8B-B14F-4D97-AF65-F5344CB8AC3E}">
        <p14:creationId xmlns:p14="http://schemas.microsoft.com/office/powerpoint/2010/main" val="3026683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860EE31-2F18-7012-F2D5-B86A9DC57914}"/>
              </a:ext>
            </a:extLst>
          </p:cNvPr>
          <p:cNvPicPr>
            <a:picLocks noChangeAspect="1"/>
          </p:cNvPicPr>
          <p:nvPr/>
        </p:nvPicPr>
        <p:blipFill rotWithShape="1">
          <a:blip r:embed="rId2"/>
          <a:srcRect l="25616" t="13931" r="51192" b="48512"/>
          <a:stretch/>
        </p:blipFill>
        <p:spPr>
          <a:xfrm>
            <a:off x="620013" y="720348"/>
            <a:ext cx="4369791" cy="3978469"/>
          </a:xfrm>
          <a:prstGeom prst="rect">
            <a:avLst/>
          </a:prstGeom>
        </p:spPr>
      </p:pic>
      <p:pic>
        <p:nvPicPr>
          <p:cNvPr id="5" name="Imagen 4">
            <a:extLst>
              <a:ext uri="{FF2B5EF4-FFF2-40B4-BE49-F238E27FC236}">
                <a16:creationId xmlns:a16="http://schemas.microsoft.com/office/drawing/2014/main" id="{5D1DB24F-0088-8CD0-C912-B433B5F2E3E7}"/>
              </a:ext>
            </a:extLst>
          </p:cNvPr>
          <p:cNvPicPr>
            <a:picLocks noChangeAspect="1"/>
          </p:cNvPicPr>
          <p:nvPr/>
        </p:nvPicPr>
        <p:blipFill rotWithShape="1">
          <a:blip r:embed="rId3"/>
          <a:srcRect l="25478" t="15670" r="36140" b="28617"/>
          <a:stretch/>
        </p:blipFill>
        <p:spPr>
          <a:xfrm>
            <a:off x="5701553" y="215154"/>
            <a:ext cx="6113110" cy="4988858"/>
          </a:xfrm>
          <a:prstGeom prst="rect">
            <a:avLst/>
          </a:prstGeom>
        </p:spPr>
      </p:pic>
      <p:sp>
        <p:nvSpPr>
          <p:cNvPr id="6" name="CuadroTexto 5">
            <a:extLst>
              <a:ext uri="{FF2B5EF4-FFF2-40B4-BE49-F238E27FC236}">
                <a16:creationId xmlns:a16="http://schemas.microsoft.com/office/drawing/2014/main" id="{7895713A-346E-9354-8EC3-85DB94DF5429}"/>
              </a:ext>
            </a:extLst>
          </p:cNvPr>
          <p:cNvSpPr txBox="1"/>
          <p:nvPr/>
        </p:nvSpPr>
        <p:spPr>
          <a:xfrm>
            <a:off x="788410" y="51505"/>
            <a:ext cx="5688105" cy="461665"/>
          </a:xfrm>
          <a:prstGeom prst="rect">
            <a:avLst/>
          </a:prstGeom>
          <a:noFill/>
        </p:spPr>
        <p:txBody>
          <a:bodyPr wrap="square" rtlCol="0">
            <a:spAutoFit/>
          </a:bodyPr>
          <a:lstStyle/>
          <a:p>
            <a:r>
              <a:rPr lang="es-MX" sz="2400" b="1" dirty="0">
                <a:solidFill>
                  <a:schemeClr val="accent5">
                    <a:lumMod val="75000"/>
                  </a:schemeClr>
                </a:solidFill>
              </a:rPr>
              <a:t>Llamar </a:t>
            </a:r>
            <a:r>
              <a:rPr lang="es-MX" sz="2400" b="1" dirty="0" err="1">
                <a:solidFill>
                  <a:schemeClr val="accent5">
                    <a:lumMod val="75000"/>
                  </a:schemeClr>
                </a:solidFill>
              </a:rPr>
              <a:t>docs</a:t>
            </a:r>
            <a:endParaRPr lang="es-MX" sz="2400" b="1" dirty="0">
              <a:solidFill>
                <a:schemeClr val="accent5">
                  <a:lumMod val="75000"/>
                </a:schemeClr>
              </a:solidFill>
            </a:endParaRPr>
          </a:p>
        </p:txBody>
      </p:sp>
      <p:pic>
        <p:nvPicPr>
          <p:cNvPr id="8" name="Imagen 7">
            <a:extLst>
              <a:ext uri="{FF2B5EF4-FFF2-40B4-BE49-F238E27FC236}">
                <a16:creationId xmlns:a16="http://schemas.microsoft.com/office/drawing/2014/main" id="{D15E1C34-1D72-01DF-0036-5627D0AF6493}"/>
              </a:ext>
            </a:extLst>
          </p:cNvPr>
          <p:cNvPicPr>
            <a:picLocks noChangeAspect="1"/>
          </p:cNvPicPr>
          <p:nvPr/>
        </p:nvPicPr>
        <p:blipFill>
          <a:blip r:embed="rId4"/>
          <a:stretch>
            <a:fillRect/>
          </a:stretch>
        </p:blipFill>
        <p:spPr>
          <a:xfrm>
            <a:off x="1017196" y="4987220"/>
            <a:ext cx="1266825" cy="1819275"/>
          </a:xfrm>
          <a:prstGeom prst="rect">
            <a:avLst/>
          </a:prstGeom>
        </p:spPr>
      </p:pic>
    </p:spTree>
    <p:extLst>
      <p:ext uri="{BB962C8B-B14F-4D97-AF65-F5344CB8AC3E}">
        <p14:creationId xmlns:p14="http://schemas.microsoft.com/office/powerpoint/2010/main" val="307674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9A4D116-D20A-9624-B46D-A94FE661F69C}"/>
              </a:ext>
            </a:extLst>
          </p:cNvPr>
          <p:cNvPicPr>
            <a:picLocks noChangeAspect="1"/>
          </p:cNvPicPr>
          <p:nvPr/>
        </p:nvPicPr>
        <p:blipFill rotWithShape="1">
          <a:blip r:embed="rId2"/>
          <a:srcRect l="28730" t="46357" r="50962" b="23885"/>
          <a:stretch/>
        </p:blipFill>
        <p:spPr>
          <a:xfrm>
            <a:off x="799995" y="2238005"/>
            <a:ext cx="3664428" cy="3018988"/>
          </a:xfrm>
          <a:prstGeom prst="rect">
            <a:avLst/>
          </a:prstGeom>
        </p:spPr>
      </p:pic>
      <p:sp>
        <p:nvSpPr>
          <p:cNvPr id="4" name="CuadroTexto 3">
            <a:extLst>
              <a:ext uri="{FF2B5EF4-FFF2-40B4-BE49-F238E27FC236}">
                <a16:creationId xmlns:a16="http://schemas.microsoft.com/office/drawing/2014/main" id="{C9A56260-3F7D-BFD1-CD21-E460C519BAF1}"/>
              </a:ext>
            </a:extLst>
          </p:cNvPr>
          <p:cNvSpPr txBox="1"/>
          <p:nvPr/>
        </p:nvSpPr>
        <p:spPr>
          <a:xfrm>
            <a:off x="2460811" y="1139342"/>
            <a:ext cx="5688105" cy="461665"/>
          </a:xfrm>
          <a:prstGeom prst="rect">
            <a:avLst/>
          </a:prstGeom>
          <a:noFill/>
        </p:spPr>
        <p:txBody>
          <a:bodyPr wrap="square" rtlCol="0">
            <a:spAutoFit/>
          </a:bodyPr>
          <a:lstStyle/>
          <a:p>
            <a:r>
              <a:rPr lang="es-MX" sz="2400" b="1" dirty="0">
                <a:solidFill>
                  <a:schemeClr val="accent5">
                    <a:lumMod val="75000"/>
                  </a:schemeClr>
                </a:solidFill>
              </a:rPr>
              <a:t>variables</a:t>
            </a:r>
          </a:p>
        </p:txBody>
      </p:sp>
      <p:pic>
        <p:nvPicPr>
          <p:cNvPr id="6" name="Imagen 5">
            <a:extLst>
              <a:ext uri="{FF2B5EF4-FFF2-40B4-BE49-F238E27FC236}">
                <a16:creationId xmlns:a16="http://schemas.microsoft.com/office/drawing/2014/main" id="{EE9D463C-FA88-18BF-B545-F3173A448921}"/>
              </a:ext>
            </a:extLst>
          </p:cNvPr>
          <p:cNvPicPr>
            <a:picLocks noChangeAspect="1"/>
          </p:cNvPicPr>
          <p:nvPr/>
        </p:nvPicPr>
        <p:blipFill rotWithShape="1">
          <a:blip r:embed="rId3"/>
          <a:srcRect l="28961" t="29529" r="51193" b="40203"/>
          <a:stretch/>
        </p:blipFill>
        <p:spPr>
          <a:xfrm>
            <a:off x="6475897" y="2091132"/>
            <a:ext cx="3863334" cy="3312734"/>
          </a:xfrm>
          <a:prstGeom prst="rect">
            <a:avLst/>
          </a:prstGeom>
        </p:spPr>
      </p:pic>
    </p:spTree>
    <p:extLst>
      <p:ext uri="{BB962C8B-B14F-4D97-AF65-F5344CB8AC3E}">
        <p14:creationId xmlns:p14="http://schemas.microsoft.com/office/powerpoint/2010/main" val="361618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9A6D71-ECCD-A300-47CF-31C81A83DE1C}"/>
              </a:ext>
            </a:extLst>
          </p:cNvPr>
          <p:cNvSpPr>
            <a:spLocks noGrp="1"/>
          </p:cNvSpPr>
          <p:nvPr>
            <p:ph idx="1"/>
          </p:nvPr>
        </p:nvSpPr>
        <p:spPr>
          <a:xfrm>
            <a:off x="838200" y="263976"/>
            <a:ext cx="10515600" cy="6330048"/>
          </a:xfrm>
        </p:spPr>
        <p:txBody>
          <a:bodyPr>
            <a:normAutofit fontScale="92500" lnSpcReduction="10000"/>
          </a:bodyPr>
          <a:lstStyle/>
          <a:p>
            <a:pPr marL="0" indent="0" algn="just">
              <a:buNone/>
            </a:pPr>
            <a:r>
              <a:rPr lang="es-MX" b="1" i="0" dirty="0">
                <a:solidFill>
                  <a:schemeClr val="tx1"/>
                </a:solidFill>
                <a:effectLst/>
                <a:latin typeface="Lucida Sans Unicode" panose="020B0602030504020204" pitchFamily="34" charset="0"/>
              </a:rPr>
              <a:t>Existen dos métodos con los que el navegador puede enviar información al servidor:</a:t>
            </a:r>
          </a:p>
          <a:p>
            <a:pPr algn="just">
              <a:buFont typeface="Arial" panose="020B0604020202020204" pitchFamily="34" charset="0"/>
              <a:buChar char="•"/>
            </a:pPr>
            <a:r>
              <a:rPr lang="es-MX" b="1" i="0" dirty="0">
                <a:solidFill>
                  <a:schemeClr val="accent5">
                    <a:lumMod val="75000"/>
                  </a:schemeClr>
                </a:solidFill>
                <a:effectLst/>
                <a:latin typeface="Lucida Sans Unicode" panose="020B0602030504020204" pitchFamily="34" charset="0"/>
              </a:rPr>
              <a:t>Método HTTP GET. Información se envía de forma visible, e</a:t>
            </a:r>
            <a:r>
              <a:rPr lang="es-MX" b="0" i="0" dirty="0">
                <a:solidFill>
                  <a:schemeClr val="accent5">
                    <a:lumMod val="75000"/>
                  </a:schemeClr>
                </a:solidFill>
                <a:effectLst/>
                <a:latin typeface="Lucida Sans Unicode" panose="020B0602030504020204" pitchFamily="34" charset="0"/>
              </a:rPr>
              <a:t>nvía la información codificada del usuario en el </a:t>
            </a:r>
            <a:r>
              <a:rPr lang="es-MX" b="0" i="1" dirty="0" err="1">
                <a:solidFill>
                  <a:schemeClr val="accent5">
                    <a:lumMod val="75000"/>
                  </a:schemeClr>
                </a:solidFill>
                <a:effectLst/>
                <a:latin typeface="Lucida Sans Unicode" panose="020B0602030504020204" pitchFamily="34" charset="0"/>
              </a:rPr>
              <a:t>header</a:t>
            </a:r>
            <a:r>
              <a:rPr lang="es-MX" b="0" i="0" dirty="0">
                <a:solidFill>
                  <a:schemeClr val="accent5">
                    <a:lumMod val="75000"/>
                  </a:schemeClr>
                </a:solidFill>
                <a:effectLst/>
                <a:latin typeface="Lucida Sans Unicode" panose="020B0602030504020204" pitchFamily="34" charset="0"/>
              </a:rPr>
              <a:t> del </a:t>
            </a:r>
            <a:r>
              <a:rPr lang="es-MX" b="1" i="0" dirty="0">
                <a:solidFill>
                  <a:schemeClr val="accent5">
                    <a:lumMod val="75000"/>
                  </a:schemeClr>
                </a:solidFill>
                <a:effectLst/>
                <a:latin typeface="Lucida Sans Unicode" panose="020B0602030504020204" pitchFamily="34" charset="0"/>
              </a:rPr>
              <a:t>HTTP </a:t>
            </a:r>
            <a:r>
              <a:rPr lang="es-MX" b="1" i="0" dirty="0" err="1">
                <a:solidFill>
                  <a:schemeClr val="accent5">
                    <a:lumMod val="75000"/>
                  </a:schemeClr>
                </a:solidFill>
                <a:effectLst/>
                <a:latin typeface="Lucida Sans Unicode" panose="020B0602030504020204" pitchFamily="34" charset="0"/>
              </a:rPr>
              <a:t>request</a:t>
            </a:r>
            <a:r>
              <a:rPr lang="es-MX" b="0" i="0" dirty="0">
                <a:solidFill>
                  <a:schemeClr val="accent5">
                    <a:lumMod val="75000"/>
                  </a:schemeClr>
                </a:solidFill>
                <a:effectLst/>
                <a:latin typeface="Lucida Sans Unicode" panose="020B0602030504020204" pitchFamily="34" charset="0"/>
              </a:rPr>
              <a:t>, directamente en la </a:t>
            </a:r>
            <a:r>
              <a:rPr lang="es-MX" b="1" i="0" u="none" strike="noStrike" dirty="0">
                <a:solidFill>
                  <a:schemeClr val="accent5">
                    <a:lumMod val="75000"/>
                  </a:schemeClr>
                </a:solidFill>
                <a:effectLst/>
                <a:latin typeface="Lucida Sans Unicode" panose="020B0602030504020204" pitchFamily="34" charset="0"/>
              </a:rPr>
              <a:t>URL</a:t>
            </a:r>
            <a:r>
              <a:rPr lang="es-MX" b="0" i="0" dirty="0">
                <a:solidFill>
                  <a:schemeClr val="accent5">
                    <a:lumMod val="75000"/>
                  </a:schemeClr>
                </a:solidFill>
                <a:effectLst/>
                <a:latin typeface="Lucida Sans Unicode" panose="020B0602030504020204" pitchFamily="34" charset="0"/>
              </a:rPr>
              <a:t>.	</a:t>
            </a:r>
            <a:r>
              <a:rPr lang="es-MX" b="0" i="0" dirty="0">
                <a:solidFill>
                  <a:schemeClr val="accent5">
                    <a:lumMod val="75000"/>
                  </a:schemeClr>
                </a:solidFill>
                <a:effectLst/>
                <a:latin typeface="Courier New" panose="02070309020205020404" pitchFamily="49" charset="0"/>
                <a:hlinkClick r:id="rId2">
                  <a:extLst>
                    <a:ext uri="{A12FA001-AC4F-418D-AE19-62706E023703}">
                      <ahyp:hlinkClr xmlns:ahyp="http://schemas.microsoft.com/office/drawing/2018/hyperlinkcolor" val="tx"/>
                    </a:ext>
                  </a:extLst>
                </a:hlinkClick>
              </a:rPr>
              <a:t>www.ejemplo.com/index.htm?key1=value1&amp;key2=value2&amp;key3=value3</a:t>
            </a:r>
            <a:r>
              <a:rPr lang="es-MX" b="0" i="0" dirty="0">
                <a:solidFill>
                  <a:schemeClr val="accent5">
                    <a:lumMod val="75000"/>
                  </a:schemeClr>
                </a:solidFill>
                <a:effectLst/>
                <a:latin typeface="Courier New" panose="02070309020205020404" pitchFamily="49" charset="0"/>
              </a:rPr>
              <a:t>...</a:t>
            </a:r>
          </a:p>
          <a:p>
            <a:pPr marL="0" indent="0" algn="just">
              <a:buNone/>
            </a:pPr>
            <a:r>
              <a:rPr lang="es-MX" b="0" i="0" dirty="0">
                <a:solidFill>
                  <a:schemeClr val="accent5">
                    <a:lumMod val="75000"/>
                  </a:schemeClr>
                </a:solidFill>
                <a:effectLst/>
                <a:latin typeface="Lucida Sans Unicode" panose="020B0602030504020204" pitchFamily="34" charset="0"/>
              </a:rPr>
              <a:t>estando limitada a 2000 caracteres. La información es visible por lo que con este método nunca se envía </a:t>
            </a:r>
            <a:r>
              <a:rPr lang="es-MX" b="1" i="0" dirty="0">
                <a:solidFill>
                  <a:schemeClr val="accent5">
                    <a:lumMod val="75000"/>
                  </a:schemeClr>
                </a:solidFill>
                <a:effectLst/>
                <a:latin typeface="Lucida Sans Unicode" panose="020B0602030504020204" pitchFamily="34" charset="0"/>
              </a:rPr>
              <a:t>información sensible</a:t>
            </a:r>
            <a:r>
              <a:rPr lang="es-MX" b="0" i="0" dirty="0">
                <a:solidFill>
                  <a:schemeClr val="accent5">
                    <a:lumMod val="75000"/>
                  </a:schemeClr>
                </a:solidFill>
                <a:effectLst/>
                <a:latin typeface="Lucida Sans Unicode" panose="020B0602030504020204" pitchFamily="34" charset="0"/>
              </a:rPr>
              <a:t>. No se pueden enviar </a:t>
            </a:r>
            <a:r>
              <a:rPr lang="es-MX" b="1" i="0" dirty="0">
                <a:solidFill>
                  <a:schemeClr val="accent5">
                    <a:lumMod val="75000"/>
                  </a:schemeClr>
                </a:solidFill>
                <a:effectLst/>
                <a:latin typeface="Lucida Sans Unicode" panose="020B0602030504020204" pitchFamily="34" charset="0"/>
              </a:rPr>
              <a:t>datos binarios</a:t>
            </a:r>
            <a:r>
              <a:rPr lang="es-MX" b="0" i="0" dirty="0">
                <a:solidFill>
                  <a:schemeClr val="accent5">
                    <a:lumMod val="75000"/>
                  </a:schemeClr>
                </a:solidFill>
                <a:effectLst/>
                <a:latin typeface="Lucida Sans Unicode" panose="020B0602030504020204" pitchFamily="34" charset="0"/>
              </a:rPr>
              <a:t> (archivos, imágenes...) En </a:t>
            </a:r>
            <a:r>
              <a:rPr lang="es-MX" b="1" i="0" dirty="0">
                <a:solidFill>
                  <a:schemeClr val="accent5">
                    <a:lumMod val="75000"/>
                  </a:schemeClr>
                </a:solidFill>
                <a:effectLst/>
                <a:latin typeface="Lucida Sans Unicode" panose="020B0602030504020204" pitchFamily="34" charset="0"/>
              </a:rPr>
              <a:t>PHP</a:t>
            </a:r>
            <a:r>
              <a:rPr lang="es-MX" b="0" i="0" dirty="0">
                <a:solidFill>
                  <a:schemeClr val="accent5">
                    <a:lumMod val="75000"/>
                  </a:schemeClr>
                </a:solidFill>
                <a:effectLst/>
                <a:latin typeface="Lucida Sans Unicode" panose="020B0602030504020204" pitchFamily="34" charset="0"/>
              </a:rPr>
              <a:t> los datos se administran con el array asociativo $_GET.</a:t>
            </a:r>
          </a:p>
          <a:p>
            <a:pPr algn="just">
              <a:buFont typeface="Arial" panose="020B0604020202020204" pitchFamily="34" charset="0"/>
              <a:buChar char="•"/>
            </a:pPr>
            <a:endParaRPr lang="es-MX" b="1" i="0" dirty="0">
              <a:solidFill>
                <a:schemeClr val="accent5">
                  <a:lumMod val="75000"/>
                </a:schemeClr>
              </a:solidFill>
              <a:effectLst/>
              <a:latin typeface="Lucida Sans Unicode" panose="020B0602030504020204" pitchFamily="34" charset="0"/>
            </a:endParaRPr>
          </a:p>
          <a:p>
            <a:pPr algn="just">
              <a:buFont typeface="Arial" panose="020B0604020202020204" pitchFamily="34" charset="0"/>
              <a:buChar char="•"/>
            </a:pPr>
            <a:r>
              <a:rPr lang="es-MX" b="1" i="0" dirty="0">
                <a:solidFill>
                  <a:schemeClr val="accent4">
                    <a:lumMod val="75000"/>
                  </a:schemeClr>
                </a:solidFill>
                <a:effectLst/>
                <a:latin typeface="Lucida Sans Unicode" panose="020B0602030504020204" pitchFamily="34" charset="0"/>
              </a:rPr>
              <a:t>Método HTTP POST. Información se envía de forma no visible, </a:t>
            </a:r>
            <a:r>
              <a:rPr lang="es-MX" b="0" i="0" dirty="0">
                <a:solidFill>
                  <a:schemeClr val="accent4">
                    <a:lumMod val="75000"/>
                  </a:schemeClr>
                </a:solidFill>
                <a:effectLst/>
                <a:latin typeface="Lucida Sans Unicode" panose="020B0602030504020204" pitchFamily="34" charset="0"/>
              </a:rPr>
              <a:t>también se codifica la información, pero ésta se envía a través del </a:t>
            </a:r>
            <a:r>
              <a:rPr lang="es-MX" b="1" i="0" dirty="0" err="1">
                <a:solidFill>
                  <a:schemeClr val="accent4">
                    <a:lumMod val="75000"/>
                  </a:schemeClr>
                </a:solidFill>
                <a:effectLst/>
                <a:latin typeface="Lucida Sans Unicode" panose="020B0602030504020204" pitchFamily="34" charset="0"/>
              </a:rPr>
              <a:t>body</a:t>
            </a:r>
            <a:r>
              <a:rPr lang="es-MX" b="0" i="0" dirty="0">
                <a:solidFill>
                  <a:schemeClr val="accent4">
                    <a:lumMod val="75000"/>
                  </a:schemeClr>
                </a:solidFill>
                <a:effectLst/>
                <a:latin typeface="Lucida Sans Unicode" panose="020B0602030504020204" pitchFamily="34" charset="0"/>
              </a:rPr>
              <a:t> del </a:t>
            </a:r>
            <a:r>
              <a:rPr lang="es-MX" b="1" i="0" dirty="0">
                <a:solidFill>
                  <a:schemeClr val="accent4">
                    <a:lumMod val="75000"/>
                  </a:schemeClr>
                </a:solidFill>
                <a:effectLst/>
                <a:latin typeface="Lucida Sans Unicode" panose="020B0602030504020204" pitchFamily="34" charset="0"/>
              </a:rPr>
              <a:t>HTTP </a:t>
            </a:r>
            <a:r>
              <a:rPr lang="es-MX" b="1" i="0" dirty="0" err="1">
                <a:solidFill>
                  <a:schemeClr val="accent4">
                    <a:lumMod val="75000"/>
                  </a:schemeClr>
                </a:solidFill>
                <a:effectLst/>
                <a:latin typeface="Lucida Sans Unicode" panose="020B0602030504020204" pitchFamily="34" charset="0"/>
              </a:rPr>
              <a:t>Request</a:t>
            </a:r>
            <a:r>
              <a:rPr lang="es-MX" b="0" i="0" dirty="0">
                <a:solidFill>
                  <a:schemeClr val="accent4">
                    <a:lumMod val="75000"/>
                  </a:schemeClr>
                </a:solidFill>
                <a:effectLst/>
                <a:latin typeface="Lucida Sans Unicode" panose="020B0602030504020204" pitchFamily="34" charset="0"/>
              </a:rPr>
              <a:t>, por lo que no aparece en la URL.</a:t>
            </a:r>
          </a:p>
          <a:p>
            <a:pPr marL="0" indent="0" algn="just">
              <a:buNone/>
            </a:pPr>
            <a:r>
              <a:rPr lang="es-MX" b="0" i="0" dirty="0">
                <a:solidFill>
                  <a:schemeClr val="accent4">
                    <a:lumMod val="75000"/>
                  </a:schemeClr>
                </a:solidFill>
                <a:effectLst/>
                <a:latin typeface="Lucida Sans Unicode" panose="020B0602030504020204" pitchFamily="34" charset="0"/>
              </a:rPr>
              <a:t>no tiene </a:t>
            </a:r>
            <a:r>
              <a:rPr lang="es-MX" b="1" i="0" dirty="0">
                <a:solidFill>
                  <a:schemeClr val="accent4">
                    <a:lumMod val="75000"/>
                  </a:schemeClr>
                </a:solidFill>
                <a:effectLst/>
                <a:latin typeface="Lucida Sans Unicode" panose="020B0602030504020204" pitchFamily="34" charset="0"/>
              </a:rPr>
              <a:t>límite de cantidad de información</a:t>
            </a:r>
            <a:r>
              <a:rPr lang="es-MX" b="0" i="0" dirty="0">
                <a:solidFill>
                  <a:schemeClr val="accent4">
                    <a:lumMod val="75000"/>
                  </a:schemeClr>
                </a:solidFill>
                <a:effectLst/>
                <a:latin typeface="Lucida Sans Unicode" panose="020B0602030504020204" pitchFamily="34" charset="0"/>
              </a:rPr>
              <a:t> a enviar. La información proporcionada no es visible, por lo que se puede enviar </a:t>
            </a:r>
            <a:r>
              <a:rPr lang="es-MX" b="1" i="0" dirty="0">
                <a:solidFill>
                  <a:schemeClr val="accent4">
                    <a:lumMod val="75000"/>
                  </a:schemeClr>
                </a:solidFill>
                <a:effectLst/>
                <a:latin typeface="Lucida Sans Unicode" panose="020B0602030504020204" pitchFamily="34" charset="0"/>
              </a:rPr>
              <a:t>información sensible</a:t>
            </a:r>
            <a:r>
              <a:rPr lang="es-MX" b="0" i="0" dirty="0">
                <a:solidFill>
                  <a:schemeClr val="accent4">
                    <a:lumMod val="75000"/>
                  </a:schemeClr>
                </a:solidFill>
                <a:effectLst/>
                <a:latin typeface="Lucida Sans Unicode" panose="020B0602030504020204" pitchFamily="34" charset="0"/>
              </a:rPr>
              <a:t>. Se puede usar para enviar </a:t>
            </a:r>
            <a:r>
              <a:rPr lang="es-MX" b="1" i="0" dirty="0">
                <a:solidFill>
                  <a:schemeClr val="accent4">
                    <a:lumMod val="75000"/>
                  </a:schemeClr>
                </a:solidFill>
                <a:effectLst/>
                <a:latin typeface="Lucida Sans Unicode" panose="020B0602030504020204" pitchFamily="34" charset="0"/>
              </a:rPr>
              <a:t>texto normal</a:t>
            </a:r>
            <a:r>
              <a:rPr lang="es-MX" b="0" i="0" dirty="0">
                <a:solidFill>
                  <a:schemeClr val="accent4">
                    <a:lumMod val="75000"/>
                  </a:schemeClr>
                </a:solidFill>
                <a:effectLst/>
                <a:latin typeface="Lucida Sans Unicode" panose="020B0602030504020204" pitchFamily="34" charset="0"/>
              </a:rPr>
              <a:t> así como </a:t>
            </a:r>
            <a:r>
              <a:rPr lang="es-MX" b="1" i="0" dirty="0">
                <a:solidFill>
                  <a:schemeClr val="accent4">
                    <a:lumMod val="75000"/>
                  </a:schemeClr>
                </a:solidFill>
                <a:effectLst/>
                <a:latin typeface="Lucida Sans Unicode" panose="020B0602030504020204" pitchFamily="34" charset="0"/>
              </a:rPr>
              <a:t>datos binarios</a:t>
            </a:r>
            <a:r>
              <a:rPr lang="es-MX" b="0" i="0" dirty="0">
                <a:solidFill>
                  <a:schemeClr val="accent4">
                    <a:lumMod val="75000"/>
                  </a:schemeClr>
                </a:solidFill>
                <a:effectLst/>
                <a:latin typeface="Lucida Sans Unicode" panose="020B0602030504020204" pitchFamily="34" charset="0"/>
              </a:rPr>
              <a:t> (archivos, imágenes...). PHP proporciona el array asociativo $_POST para acceder a la información enviada.</a:t>
            </a:r>
          </a:p>
          <a:p>
            <a:pPr algn="just">
              <a:buFont typeface="Arial" panose="020B0604020202020204" pitchFamily="34" charset="0"/>
              <a:buChar char="•"/>
            </a:pPr>
            <a:endParaRPr lang="es-MX" b="1" i="0" dirty="0">
              <a:solidFill>
                <a:schemeClr val="accent5">
                  <a:lumMod val="75000"/>
                </a:schemeClr>
              </a:solidFill>
              <a:effectLst/>
              <a:latin typeface="Lucida Sans Unicode" panose="020B0602030504020204" pitchFamily="34" charset="0"/>
            </a:endParaRPr>
          </a:p>
          <a:p>
            <a:pPr marL="0" indent="0" algn="just">
              <a:buNone/>
            </a:pPr>
            <a:r>
              <a:rPr lang="es-MX" b="1" i="0" dirty="0">
                <a:effectLst/>
                <a:latin typeface="Lucida Sans Unicode" panose="020B0602030504020204" pitchFamily="34" charset="0"/>
              </a:rPr>
              <a:t>Antes de que el navegador envíe la información proporcionada, la codifica mediante </a:t>
            </a:r>
            <a:r>
              <a:rPr lang="es-MX" b="1" i="0" dirty="0">
                <a:solidFill>
                  <a:srgbClr val="8B0000"/>
                </a:solidFill>
                <a:effectLst/>
                <a:latin typeface="Lucida Sans Unicode" panose="020B0602030504020204" pitchFamily="34" charset="0"/>
              </a:rPr>
              <a:t>URL </a:t>
            </a:r>
            <a:r>
              <a:rPr lang="es-MX" b="1" i="0" dirty="0" err="1">
                <a:solidFill>
                  <a:srgbClr val="8B0000"/>
                </a:solidFill>
                <a:effectLst/>
                <a:latin typeface="Lucida Sans Unicode" panose="020B0602030504020204" pitchFamily="34" charset="0"/>
              </a:rPr>
              <a:t>encoding</a:t>
            </a:r>
            <a:r>
              <a:rPr lang="es-MX" b="1" i="0" dirty="0">
                <a:effectLst/>
                <a:latin typeface="Lucida Sans Unicode" panose="020B0602030504020204" pitchFamily="34" charset="0"/>
              </a:rPr>
              <a:t>, dando como resultado un </a:t>
            </a:r>
            <a:r>
              <a:rPr lang="es-MX" b="1" i="0" dirty="0" err="1">
                <a:solidFill>
                  <a:srgbClr val="8B0000"/>
                </a:solidFill>
                <a:effectLst/>
                <a:latin typeface="Lucida Sans Unicode" panose="020B0602030504020204" pitchFamily="34" charset="0"/>
              </a:rPr>
              <a:t>Query</a:t>
            </a:r>
            <a:r>
              <a:rPr lang="es-MX" b="1" i="0" dirty="0">
                <a:solidFill>
                  <a:srgbClr val="8B0000"/>
                </a:solidFill>
                <a:effectLst/>
                <a:latin typeface="Lucida Sans Unicode" panose="020B0602030504020204" pitchFamily="34" charset="0"/>
              </a:rPr>
              <a:t> </a:t>
            </a:r>
            <a:r>
              <a:rPr lang="es-MX" b="1" i="0" dirty="0" err="1">
                <a:solidFill>
                  <a:srgbClr val="8B0000"/>
                </a:solidFill>
                <a:effectLst/>
                <a:latin typeface="Lucida Sans Unicode" panose="020B0602030504020204" pitchFamily="34" charset="0"/>
              </a:rPr>
              <a:t>String</a:t>
            </a:r>
            <a:r>
              <a:rPr lang="es-MX" b="1" i="0" dirty="0">
                <a:effectLst/>
                <a:latin typeface="Lucida Sans Unicode" panose="020B0602030504020204" pitchFamily="34" charset="0"/>
              </a:rPr>
              <a:t>. Esta codificación es un esquema de </a:t>
            </a:r>
            <a:r>
              <a:rPr lang="es-MX" b="1" i="1" dirty="0" err="1">
                <a:solidFill>
                  <a:srgbClr val="006400"/>
                </a:solidFill>
                <a:effectLst/>
                <a:latin typeface="Lucida Sans Unicode" panose="020B0602030504020204" pitchFamily="34" charset="0"/>
              </a:rPr>
              <a:t>keys</a:t>
            </a:r>
            <a:r>
              <a:rPr lang="es-MX" b="1" i="0" dirty="0">
                <a:effectLst/>
                <a:latin typeface="Lucida Sans Unicode" panose="020B0602030504020204" pitchFamily="34" charset="0"/>
              </a:rPr>
              <a:t> y </a:t>
            </a:r>
            <a:r>
              <a:rPr lang="es-MX" b="1" i="1" dirty="0" err="1">
                <a:solidFill>
                  <a:srgbClr val="006400"/>
                </a:solidFill>
                <a:effectLst/>
                <a:latin typeface="Lucida Sans Unicode" panose="020B0602030504020204" pitchFamily="34" charset="0"/>
              </a:rPr>
              <a:t>values</a:t>
            </a:r>
            <a:r>
              <a:rPr lang="es-MX" b="1" i="0" dirty="0">
                <a:effectLst/>
                <a:latin typeface="Lucida Sans Unicode" panose="020B0602030504020204" pitchFamily="34" charset="0"/>
              </a:rPr>
              <a:t> separados por un </a:t>
            </a:r>
            <a:r>
              <a:rPr lang="es-MX" b="1" i="0" dirty="0" err="1">
                <a:solidFill>
                  <a:srgbClr val="8B0000"/>
                </a:solidFill>
                <a:effectLst/>
                <a:latin typeface="Lucida Sans Unicode" panose="020B0602030504020204" pitchFamily="34" charset="0"/>
              </a:rPr>
              <a:t>ampersand</a:t>
            </a:r>
            <a:r>
              <a:rPr lang="es-MX" b="1" i="0" dirty="0">
                <a:solidFill>
                  <a:srgbClr val="8B0000"/>
                </a:solidFill>
                <a:effectLst/>
                <a:latin typeface="Lucida Sans Unicode" panose="020B0602030504020204" pitchFamily="34" charset="0"/>
              </a:rPr>
              <a:t> &amp;</a:t>
            </a:r>
            <a:r>
              <a:rPr lang="es-MX" b="1" i="0" dirty="0">
                <a:effectLst/>
                <a:latin typeface="Lucida Sans Unicode" panose="020B0602030504020204" pitchFamily="34" charset="0"/>
              </a:rPr>
              <a:t>:</a:t>
            </a:r>
          </a:p>
          <a:p>
            <a:pPr marL="0" indent="0" algn="just">
              <a:buNone/>
            </a:pPr>
            <a:endParaRPr lang="es-MX" b="1" i="0" dirty="0">
              <a:effectLst/>
              <a:latin typeface="Lucida Sans Unicode" panose="020B0602030504020204" pitchFamily="34" charset="0"/>
            </a:endParaRPr>
          </a:p>
          <a:p>
            <a:pPr marL="0" indent="0" algn="just">
              <a:buNone/>
            </a:pPr>
            <a:endParaRPr lang="es-MX" b="1" dirty="0"/>
          </a:p>
        </p:txBody>
      </p:sp>
    </p:spTree>
    <p:extLst>
      <p:ext uri="{BB962C8B-B14F-4D97-AF65-F5344CB8AC3E}">
        <p14:creationId xmlns:p14="http://schemas.microsoft.com/office/powerpoint/2010/main" val="162807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71E2B59-B6F1-F974-68B7-DD826F543B2B}"/>
              </a:ext>
            </a:extLst>
          </p:cNvPr>
          <p:cNvPicPr>
            <a:picLocks noChangeAspect="1"/>
          </p:cNvPicPr>
          <p:nvPr/>
        </p:nvPicPr>
        <p:blipFill rotWithShape="1">
          <a:blip r:embed="rId2"/>
          <a:srcRect l="11999" t="41842" r="51654" b="24500"/>
          <a:stretch/>
        </p:blipFill>
        <p:spPr>
          <a:xfrm>
            <a:off x="6228840" y="1918998"/>
            <a:ext cx="5800612" cy="3020002"/>
          </a:xfrm>
          <a:prstGeom prst="rect">
            <a:avLst/>
          </a:prstGeom>
        </p:spPr>
      </p:pic>
      <p:pic>
        <p:nvPicPr>
          <p:cNvPr id="5" name="Imagen 4">
            <a:extLst>
              <a:ext uri="{FF2B5EF4-FFF2-40B4-BE49-F238E27FC236}">
                <a16:creationId xmlns:a16="http://schemas.microsoft.com/office/drawing/2014/main" id="{1AD434F8-8A5F-75D1-504D-F6A20673078E}"/>
              </a:ext>
            </a:extLst>
          </p:cNvPr>
          <p:cNvPicPr>
            <a:picLocks noChangeAspect="1"/>
          </p:cNvPicPr>
          <p:nvPr/>
        </p:nvPicPr>
        <p:blipFill rotWithShape="1">
          <a:blip r:embed="rId3"/>
          <a:srcRect l="11802" t="43134" r="52423" b="25674"/>
          <a:stretch/>
        </p:blipFill>
        <p:spPr>
          <a:xfrm>
            <a:off x="162548" y="1974752"/>
            <a:ext cx="5933452" cy="2908495"/>
          </a:xfrm>
          <a:prstGeom prst="rect">
            <a:avLst/>
          </a:prstGeom>
        </p:spPr>
      </p:pic>
      <p:sp>
        <p:nvSpPr>
          <p:cNvPr id="6" name="CuadroTexto 5">
            <a:extLst>
              <a:ext uri="{FF2B5EF4-FFF2-40B4-BE49-F238E27FC236}">
                <a16:creationId xmlns:a16="http://schemas.microsoft.com/office/drawing/2014/main" id="{E9E64B47-E3BC-A631-1397-EBB03B543E6D}"/>
              </a:ext>
            </a:extLst>
          </p:cNvPr>
          <p:cNvSpPr txBox="1"/>
          <p:nvPr/>
        </p:nvSpPr>
        <p:spPr>
          <a:xfrm>
            <a:off x="2662517" y="856954"/>
            <a:ext cx="5688105" cy="461665"/>
          </a:xfrm>
          <a:prstGeom prst="rect">
            <a:avLst/>
          </a:prstGeom>
          <a:noFill/>
        </p:spPr>
        <p:txBody>
          <a:bodyPr wrap="square" rtlCol="0">
            <a:spAutoFit/>
          </a:bodyPr>
          <a:lstStyle/>
          <a:p>
            <a:r>
              <a:rPr lang="es-MX" sz="2400" b="1" dirty="0">
                <a:solidFill>
                  <a:schemeClr val="accent5">
                    <a:lumMod val="75000"/>
                  </a:schemeClr>
                </a:solidFill>
              </a:rPr>
              <a:t>GET                                             POST </a:t>
            </a:r>
          </a:p>
        </p:txBody>
      </p:sp>
    </p:spTree>
    <p:extLst>
      <p:ext uri="{BB962C8B-B14F-4D97-AF65-F5344CB8AC3E}">
        <p14:creationId xmlns:p14="http://schemas.microsoft.com/office/powerpoint/2010/main" val="399177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E9E64B47-E3BC-A631-1397-EBB03B543E6D}"/>
              </a:ext>
            </a:extLst>
          </p:cNvPr>
          <p:cNvSpPr txBox="1"/>
          <p:nvPr/>
        </p:nvSpPr>
        <p:spPr>
          <a:xfrm>
            <a:off x="1358152" y="130813"/>
            <a:ext cx="5688105" cy="461665"/>
          </a:xfrm>
          <a:prstGeom prst="rect">
            <a:avLst/>
          </a:prstGeom>
          <a:noFill/>
        </p:spPr>
        <p:txBody>
          <a:bodyPr wrap="square" rtlCol="0">
            <a:spAutoFit/>
          </a:bodyPr>
          <a:lstStyle/>
          <a:p>
            <a:r>
              <a:rPr lang="es-MX" sz="2400" b="1" dirty="0">
                <a:solidFill>
                  <a:schemeClr val="accent5">
                    <a:lumMod val="75000"/>
                  </a:schemeClr>
                </a:solidFill>
              </a:rPr>
              <a:t>Cookie &amp; </a:t>
            </a:r>
            <a:r>
              <a:rPr lang="es-MX" sz="2400" b="1" dirty="0" err="1">
                <a:solidFill>
                  <a:schemeClr val="accent5">
                    <a:lumMod val="75000"/>
                  </a:schemeClr>
                </a:solidFill>
              </a:rPr>
              <a:t>Session</a:t>
            </a:r>
            <a:r>
              <a:rPr lang="es-MX" sz="2400" b="1" dirty="0">
                <a:solidFill>
                  <a:schemeClr val="accent5">
                    <a:lumMod val="75000"/>
                  </a:schemeClr>
                </a:solidFill>
              </a:rPr>
              <a:t> </a:t>
            </a:r>
          </a:p>
        </p:txBody>
      </p:sp>
      <p:sp>
        <p:nvSpPr>
          <p:cNvPr id="3" name="CuadroTexto 2">
            <a:extLst>
              <a:ext uri="{FF2B5EF4-FFF2-40B4-BE49-F238E27FC236}">
                <a16:creationId xmlns:a16="http://schemas.microsoft.com/office/drawing/2014/main" id="{DC9A6DFE-5D47-8850-9521-633094749F4C}"/>
              </a:ext>
            </a:extLst>
          </p:cNvPr>
          <p:cNvSpPr txBox="1"/>
          <p:nvPr/>
        </p:nvSpPr>
        <p:spPr>
          <a:xfrm>
            <a:off x="874058" y="592478"/>
            <a:ext cx="10219765" cy="5909310"/>
          </a:xfrm>
          <a:prstGeom prst="rect">
            <a:avLst/>
          </a:prstGeom>
          <a:noFill/>
        </p:spPr>
        <p:txBody>
          <a:bodyPr wrap="square" rtlCol="0">
            <a:spAutoFit/>
          </a:bodyPr>
          <a:lstStyle/>
          <a:p>
            <a:pPr algn="just"/>
            <a:r>
              <a:rPr lang="es-MX" b="0" i="0" dirty="0">
                <a:solidFill>
                  <a:srgbClr val="292B2C"/>
                </a:solidFill>
                <a:effectLst/>
                <a:latin typeface="Roboto" panose="02000000000000000000" pitchFamily="2" charset="0"/>
              </a:rPr>
              <a:t>Cada vez que visitamos una página, un servidor es el encargado de responder nuestra petición.</a:t>
            </a:r>
          </a:p>
          <a:p>
            <a:pPr algn="just"/>
            <a:r>
              <a:rPr lang="es-MX" b="0" i="0" dirty="0">
                <a:solidFill>
                  <a:srgbClr val="292B2C"/>
                </a:solidFill>
                <a:effectLst/>
                <a:latin typeface="Roboto" panose="02000000000000000000" pitchFamily="2" charset="0"/>
              </a:rPr>
              <a:t>Cada solicitud que realizamos y la respuesta que recibimos, son totalmente independientes por naturaleza.</a:t>
            </a:r>
          </a:p>
          <a:p>
            <a:pPr algn="just"/>
            <a:r>
              <a:rPr lang="es-MX" b="0" i="0" dirty="0">
                <a:solidFill>
                  <a:srgbClr val="292B2C"/>
                </a:solidFill>
                <a:effectLst/>
                <a:latin typeface="Roboto" panose="02000000000000000000" pitchFamily="2" charset="0"/>
              </a:rPr>
              <a:t>Sin embargo, </a:t>
            </a:r>
            <a:r>
              <a:rPr lang="es-MX" b="1" i="0" dirty="0">
                <a:solidFill>
                  <a:srgbClr val="292B2C"/>
                </a:solidFill>
                <a:effectLst/>
                <a:latin typeface="Roboto" panose="02000000000000000000" pitchFamily="2" charset="0"/>
              </a:rPr>
              <a:t>el uso de Cookies hace posible la existencia de un estado</a:t>
            </a:r>
            <a:r>
              <a:rPr lang="es-MX" b="0" i="0" dirty="0">
                <a:solidFill>
                  <a:srgbClr val="292B2C"/>
                </a:solidFill>
                <a:effectLst/>
                <a:latin typeface="Roboto" panose="02000000000000000000" pitchFamily="2" charset="0"/>
              </a:rPr>
              <a:t> entre las distintas peticiones que vamos realizando.</a:t>
            </a:r>
          </a:p>
          <a:p>
            <a:pPr algn="just"/>
            <a:r>
              <a:rPr lang="es-MX" b="0" i="0" dirty="0">
                <a:solidFill>
                  <a:srgbClr val="292B2C"/>
                </a:solidFill>
                <a:effectLst/>
                <a:latin typeface="Roboto" panose="02000000000000000000" pitchFamily="2" charset="0"/>
              </a:rPr>
              <a:t>Es decir, </a:t>
            </a:r>
            <a:r>
              <a:rPr lang="es-MX" b="1" i="0" dirty="0">
                <a:solidFill>
                  <a:srgbClr val="292B2C"/>
                </a:solidFill>
                <a:effectLst/>
                <a:latin typeface="Roboto" panose="02000000000000000000" pitchFamily="2" charset="0"/>
              </a:rPr>
              <a:t>las peticiones HTTP carecen de estado</a:t>
            </a:r>
            <a:r>
              <a:rPr lang="es-MX" b="0" i="0" dirty="0">
                <a:solidFill>
                  <a:srgbClr val="292B2C"/>
                </a:solidFill>
                <a:effectLst/>
                <a:latin typeface="Roboto" panose="02000000000000000000" pitchFamily="2" charset="0"/>
              </a:rPr>
              <a:t> (</a:t>
            </a:r>
            <a:r>
              <a:rPr lang="es-MX" b="0" i="0" dirty="0" err="1">
                <a:solidFill>
                  <a:srgbClr val="292B2C"/>
                </a:solidFill>
                <a:effectLst/>
                <a:latin typeface="Roboto" panose="02000000000000000000" pitchFamily="2" charset="0"/>
              </a:rPr>
              <a:t>stateless</a:t>
            </a:r>
            <a:r>
              <a:rPr lang="es-MX" b="0" i="0" dirty="0">
                <a:solidFill>
                  <a:srgbClr val="292B2C"/>
                </a:solidFill>
                <a:effectLst/>
                <a:latin typeface="Roboto" panose="02000000000000000000" pitchFamily="2" charset="0"/>
              </a:rPr>
              <a:t>), pero </a:t>
            </a:r>
            <a:r>
              <a:rPr lang="es-MX" b="1" i="0" dirty="0">
                <a:solidFill>
                  <a:srgbClr val="292B2C"/>
                </a:solidFill>
                <a:effectLst/>
                <a:latin typeface="Roboto" panose="02000000000000000000" pitchFamily="2" charset="0"/>
              </a:rPr>
              <a:t>si se apoyan en el uso de Cookies pueden tener uno</a:t>
            </a:r>
            <a:r>
              <a:rPr lang="es-MX" b="0" i="0" dirty="0">
                <a:solidFill>
                  <a:srgbClr val="292B2C"/>
                </a:solidFill>
                <a:effectLst/>
                <a:latin typeface="Roboto" panose="02000000000000000000" pitchFamily="2" charset="0"/>
              </a:rPr>
              <a:t> (</a:t>
            </a:r>
            <a:r>
              <a:rPr lang="es-MX" b="0" i="0" dirty="0" err="1">
                <a:solidFill>
                  <a:srgbClr val="292B2C"/>
                </a:solidFill>
                <a:effectLst/>
                <a:latin typeface="Roboto" panose="02000000000000000000" pitchFamily="2" charset="0"/>
              </a:rPr>
              <a:t>statefull</a:t>
            </a:r>
            <a:r>
              <a:rPr lang="es-MX" b="0" i="0" dirty="0">
                <a:solidFill>
                  <a:srgbClr val="292B2C"/>
                </a:solidFill>
                <a:effectLst/>
                <a:latin typeface="Roboto" panose="02000000000000000000" pitchFamily="2" charset="0"/>
              </a:rPr>
              <a:t>) y con ello modificar lo que los visitantes ven, en función a sus cookies guardadas.</a:t>
            </a:r>
          </a:p>
          <a:p>
            <a:endParaRPr lang="es-MX" dirty="0"/>
          </a:p>
          <a:p>
            <a:pPr algn="just">
              <a:buFont typeface="Arial" panose="020B0604020202020204" pitchFamily="34" charset="0"/>
              <a:buChar char="•"/>
            </a:pPr>
            <a:r>
              <a:rPr lang="es-MX" b="0" i="0" dirty="0">
                <a:solidFill>
                  <a:srgbClr val="292B2C"/>
                </a:solidFill>
                <a:effectLst/>
                <a:latin typeface="Roboto" panose="02000000000000000000" pitchFamily="2" charset="0"/>
              </a:rPr>
              <a:t>Las Cookies son archivos que permiten guardar datos acerca de nuestras preferencias.</a:t>
            </a:r>
          </a:p>
          <a:p>
            <a:pPr algn="just">
              <a:buFont typeface="Arial" panose="020B0604020202020204" pitchFamily="34" charset="0"/>
              <a:buChar char="•"/>
            </a:pPr>
            <a:r>
              <a:rPr lang="es-MX" b="0" i="0" dirty="0">
                <a:solidFill>
                  <a:srgbClr val="292B2C"/>
                </a:solidFill>
                <a:effectLst/>
                <a:latin typeface="Roboto" panose="02000000000000000000" pitchFamily="2" charset="0"/>
              </a:rPr>
              <a:t>Para que la página pueda recordar nuestro idioma preferido, guarda una Cookie en nuestra computadora (esto lo gestiona el navegador web; por ejemplo Chrome, Firefox o Safari).</a:t>
            </a:r>
          </a:p>
          <a:p>
            <a:pPr algn="just">
              <a:buFont typeface="Arial" panose="020B0604020202020204" pitchFamily="34" charset="0"/>
              <a:buChar char="•"/>
            </a:pPr>
            <a:r>
              <a:rPr lang="es-MX" b="0" i="0" dirty="0">
                <a:solidFill>
                  <a:srgbClr val="292B2C"/>
                </a:solidFill>
                <a:effectLst/>
                <a:latin typeface="Roboto" panose="02000000000000000000" pitchFamily="2" charset="0"/>
              </a:rPr>
              <a:t>De esta forma, cuando visitamos una página, esta puede leer las Cookies que tenemos registradas. Las Cookies pueden guardar cualquier dato que el servidor considere importante de recordar. Por ejemplo, la última fecha en que visitamos una página, los productos que hemos cargado a un carrito de compras, los enlaces a los que hicimos clic, etcétera.</a:t>
            </a:r>
          </a:p>
          <a:p>
            <a:pPr algn="just">
              <a:buFont typeface="Arial" panose="020B0604020202020204" pitchFamily="34" charset="0"/>
              <a:buChar char="•"/>
            </a:pPr>
            <a:r>
              <a:rPr lang="es-MX" b="0" i="0" dirty="0">
                <a:solidFill>
                  <a:srgbClr val="292B2C"/>
                </a:solidFill>
                <a:effectLst/>
                <a:latin typeface="Roboto" panose="02000000000000000000" pitchFamily="2" charset="0"/>
              </a:rPr>
              <a:t>Si una página solicita la creación de una Cookie, entonces la Cookie se registra asociada a dicha página, y no puede ser consultada por una página distinta.</a:t>
            </a:r>
          </a:p>
          <a:p>
            <a:pPr algn="just">
              <a:buFont typeface="Arial" panose="020B0604020202020204" pitchFamily="34" charset="0"/>
              <a:buChar char="•"/>
            </a:pPr>
            <a:r>
              <a:rPr lang="es-MX" dirty="0">
                <a:solidFill>
                  <a:srgbClr val="292B2C"/>
                </a:solidFill>
                <a:latin typeface="Roboto" panose="02000000000000000000" pitchFamily="2" charset="0"/>
              </a:rPr>
              <a:t>C</a:t>
            </a:r>
            <a:r>
              <a:rPr lang="es-MX" b="0" i="0" dirty="0">
                <a:solidFill>
                  <a:srgbClr val="292B2C"/>
                </a:solidFill>
                <a:effectLst/>
                <a:latin typeface="Roboto" panose="02000000000000000000" pitchFamily="2" charset="0"/>
              </a:rPr>
              <a:t>on el paso del tiempo, los datos almacenados en Cookies fueron creciendo a fin de brindar una mejor experiencia de usuario (en base a las propias elecciones de cada usuario o en base a un análisis de su comportamiento en Internet).</a:t>
            </a:r>
          </a:p>
        </p:txBody>
      </p:sp>
    </p:spTree>
    <p:extLst>
      <p:ext uri="{BB962C8B-B14F-4D97-AF65-F5344CB8AC3E}">
        <p14:creationId xmlns:p14="http://schemas.microsoft.com/office/powerpoint/2010/main" val="288761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8904E76-BD1D-BEDC-0D49-03E3EF12CC01}"/>
              </a:ext>
            </a:extLst>
          </p:cNvPr>
          <p:cNvSpPr txBox="1"/>
          <p:nvPr/>
        </p:nvSpPr>
        <p:spPr>
          <a:xfrm>
            <a:off x="793376" y="820271"/>
            <a:ext cx="10609730" cy="5078313"/>
          </a:xfrm>
          <a:prstGeom prst="rect">
            <a:avLst/>
          </a:prstGeom>
          <a:noFill/>
        </p:spPr>
        <p:txBody>
          <a:bodyPr wrap="square" rtlCol="0">
            <a:spAutoFit/>
          </a:bodyPr>
          <a:lstStyle/>
          <a:p>
            <a:pPr algn="just">
              <a:buFont typeface="Arial" panose="020B0604020202020204" pitchFamily="34" charset="0"/>
              <a:buChar char="•"/>
            </a:pPr>
            <a:r>
              <a:rPr lang="es-MX" b="0" i="0" dirty="0">
                <a:solidFill>
                  <a:srgbClr val="292B2C"/>
                </a:solidFill>
                <a:effectLst/>
                <a:latin typeface="Roboto" panose="02000000000000000000" pitchFamily="2" charset="0"/>
              </a:rPr>
              <a:t>Debido a que las Cookies tienen un límite de tamaño, cuando se tiene mucha información asociada a cada usuario, lo que se hace es guardar la información en el servidor, y guardar en una Cookie únicamente un identificador (que le permita al servidor saber de quién se trata).</a:t>
            </a:r>
          </a:p>
          <a:p>
            <a:pPr algn="just">
              <a:buFont typeface="Arial" panose="020B0604020202020204" pitchFamily="34" charset="0"/>
              <a:buChar char="•"/>
            </a:pPr>
            <a:r>
              <a:rPr lang="es-MX" b="0" i="0" dirty="0">
                <a:solidFill>
                  <a:srgbClr val="292B2C"/>
                </a:solidFill>
                <a:effectLst/>
                <a:latin typeface="Roboto" panose="02000000000000000000" pitchFamily="2" charset="0"/>
              </a:rPr>
              <a:t>Es importante tener en cuenta que, al visitar un sitio web, este puede contener fragmentos de otros sitios</a:t>
            </a:r>
          </a:p>
          <a:p>
            <a:r>
              <a:rPr lang="es-MX" b="0" i="0" dirty="0">
                <a:solidFill>
                  <a:srgbClr val="292B2C"/>
                </a:solidFill>
                <a:effectLst/>
                <a:latin typeface="Roboto" panose="02000000000000000000" pitchFamily="2" charset="0"/>
              </a:rPr>
              <a:t>¿Las Cookies son malas? No exactamente. Todo depende de los creadores de la página: la información que almacenan en Cookies y el uso que se le da a esta información.</a:t>
            </a:r>
          </a:p>
          <a:p>
            <a:endParaRPr lang="es-MX" dirty="0"/>
          </a:p>
          <a:p>
            <a:pPr algn="just"/>
            <a:r>
              <a:rPr lang="es-MX" b="0" i="0" dirty="0">
                <a:solidFill>
                  <a:srgbClr val="292B2C"/>
                </a:solidFill>
                <a:effectLst/>
                <a:latin typeface="Roboto" panose="02000000000000000000" pitchFamily="2" charset="0"/>
              </a:rPr>
              <a:t>Las cookies permiten a una aplicación web acceder a información desde cualquiera de las distintas páginas que presenta.</a:t>
            </a:r>
          </a:p>
          <a:p>
            <a:pPr algn="just"/>
            <a:r>
              <a:rPr lang="es-MX" b="0" i="0" dirty="0">
                <a:solidFill>
                  <a:srgbClr val="292B2C"/>
                </a:solidFill>
                <a:effectLst/>
                <a:latin typeface="Roboto" panose="02000000000000000000" pitchFamily="2" charset="0"/>
              </a:rPr>
              <a:t>Las </a:t>
            </a:r>
            <a:r>
              <a:rPr lang="es-MX" b="0" i="0" dirty="0" err="1">
                <a:solidFill>
                  <a:srgbClr val="292B2C"/>
                </a:solidFill>
                <a:effectLst/>
                <a:latin typeface="Roboto" panose="02000000000000000000" pitchFamily="2" charset="0"/>
              </a:rPr>
              <a:t>sessions</a:t>
            </a:r>
            <a:r>
              <a:rPr lang="es-MX" b="0" i="0" dirty="0">
                <a:solidFill>
                  <a:srgbClr val="292B2C"/>
                </a:solidFill>
                <a:effectLst/>
                <a:latin typeface="Roboto" panose="02000000000000000000" pitchFamily="2" charset="0"/>
              </a:rPr>
              <a:t> de igual forma. Pero las cookies se guardan en el lado del cliente, y las sesiones, en el lado del servidor.</a:t>
            </a:r>
          </a:p>
          <a:p>
            <a:endParaRPr lang="es-MX" dirty="0"/>
          </a:p>
          <a:p>
            <a:pPr algn="just">
              <a:buFont typeface="Arial" panose="020B0604020202020204" pitchFamily="34" charset="0"/>
              <a:buChar char="•"/>
            </a:pPr>
            <a:r>
              <a:rPr lang="es-MX" b="0" i="0" dirty="0">
                <a:solidFill>
                  <a:srgbClr val="292B2C"/>
                </a:solidFill>
                <a:effectLst/>
                <a:latin typeface="Roboto" panose="02000000000000000000" pitchFamily="2" charset="0"/>
              </a:rPr>
              <a:t>Una </a:t>
            </a:r>
            <a:r>
              <a:rPr lang="es-MX" b="0" i="0" dirty="0" err="1">
                <a:solidFill>
                  <a:srgbClr val="292B2C"/>
                </a:solidFill>
                <a:effectLst/>
                <a:latin typeface="Roboto" panose="02000000000000000000" pitchFamily="2" charset="0"/>
              </a:rPr>
              <a:t>session</a:t>
            </a:r>
            <a:r>
              <a:rPr lang="es-MX" b="0" i="0" dirty="0">
                <a:solidFill>
                  <a:srgbClr val="292B2C"/>
                </a:solidFill>
                <a:effectLst/>
                <a:latin typeface="Roboto" panose="02000000000000000000" pitchFamily="2" charset="0"/>
              </a:rPr>
              <a:t> (al igual que una cookie) crea un archivo (donde se guardarán los datos).</a:t>
            </a:r>
          </a:p>
          <a:p>
            <a:pPr algn="just">
              <a:buFont typeface="Arial" panose="020B0604020202020204" pitchFamily="34" charset="0"/>
              <a:buChar char="•"/>
            </a:pPr>
            <a:r>
              <a:rPr lang="es-MX" b="0" i="0" dirty="0">
                <a:solidFill>
                  <a:srgbClr val="292B2C"/>
                </a:solidFill>
                <a:effectLst/>
                <a:latin typeface="Roboto" panose="02000000000000000000" pitchFamily="2" charset="0"/>
              </a:rPr>
              <a:t>Sin embargo, </a:t>
            </a:r>
            <a:r>
              <a:rPr lang="es-MX" b="1" i="0" dirty="0">
                <a:solidFill>
                  <a:srgbClr val="292B2C"/>
                </a:solidFill>
                <a:effectLst/>
                <a:latin typeface="Roboto" panose="02000000000000000000" pitchFamily="2" charset="0"/>
              </a:rPr>
              <a:t>en el caso de las </a:t>
            </a:r>
            <a:r>
              <a:rPr lang="es-MX" b="1" i="0" dirty="0" err="1">
                <a:solidFill>
                  <a:srgbClr val="292B2C"/>
                </a:solidFill>
                <a:effectLst/>
                <a:latin typeface="Roboto" panose="02000000000000000000" pitchFamily="2" charset="0"/>
              </a:rPr>
              <a:t>sessions</a:t>
            </a:r>
            <a:r>
              <a:rPr lang="es-MX" b="1" i="0" dirty="0">
                <a:solidFill>
                  <a:srgbClr val="292B2C"/>
                </a:solidFill>
                <a:effectLst/>
                <a:latin typeface="Roboto" panose="02000000000000000000" pitchFamily="2" charset="0"/>
              </a:rPr>
              <a:t>, los archivos se crean en una carpeta del servidor</a:t>
            </a:r>
            <a:r>
              <a:rPr lang="es-MX" b="0" i="0" dirty="0">
                <a:solidFill>
                  <a:srgbClr val="292B2C"/>
                </a:solidFill>
                <a:effectLst/>
                <a:latin typeface="Roboto" panose="02000000000000000000" pitchFamily="2" charset="0"/>
              </a:rPr>
              <a:t> (allí se guardan las variables de sesión y sus valores correspondientes).</a:t>
            </a:r>
          </a:p>
          <a:p>
            <a:pPr algn="just">
              <a:buFont typeface="Arial" panose="020B0604020202020204" pitchFamily="34" charset="0"/>
              <a:buChar char="•"/>
            </a:pPr>
            <a:r>
              <a:rPr lang="es-MX" b="0" i="0" dirty="0">
                <a:solidFill>
                  <a:srgbClr val="292B2C"/>
                </a:solidFill>
                <a:effectLst/>
                <a:latin typeface="Roboto" panose="02000000000000000000" pitchFamily="2" charset="0"/>
              </a:rPr>
              <a:t>La ubicación del archivo temporal se determina en el archivo de configuración </a:t>
            </a:r>
            <a:r>
              <a:rPr lang="es-MX" b="0" i="1" dirty="0">
                <a:solidFill>
                  <a:srgbClr val="292B2C"/>
                </a:solidFill>
                <a:effectLst/>
                <a:latin typeface="Roboto" panose="02000000000000000000" pitchFamily="2" charset="0"/>
              </a:rPr>
              <a:t>php.ini </a:t>
            </a:r>
            <a:r>
              <a:rPr lang="es-MX" b="0" i="0" dirty="0">
                <a:solidFill>
                  <a:srgbClr val="292B2C"/>
                </a:solidFill>
                <a:effectLst/>
                <a:latin typeface="Roboto" panose="02000000000000000000" pitchFamily="2" charset="0"/>
              </a:rPr>
              <a:t>a través de una variable llamada</a:t>
            </a:r>
            <a:r>
              <a:rPr lang="es-MX" b="0" dirty="0">
                <a:solidFill>
                  <a:srgbClr val="292B2C"/>
                </a:solidFill>
                <a:effectLst/>
                <a:latin typeface="Roboto" panose="02000000000000000000" pitchFamily="2" charset="0"/>
              </a:rPr>
              <a:t> </a:t>
            </a:r>
            <a:r>
              <a:rPr lang="es-MX" b="0" i="1" dirty="0" err="1">
                <a:solidFill>
                  <a:srgbClr val="292B2C"/>
                </a:solidFill>
                <a:effectLst/>
                <a:latin typeface="Roboto" panose="02000000000000000000" pitchFamily="2" charset="0"/>
              </a:rPr>
              <a:t>sesión.save_path</a:t>
            </a:r>
            <a:endParaRPr lang="es-MX" b="0" i="1" dirty="0">
              <a:solidFill>
                <a:srgbClr val="292B2C"/>
              </a:solidFill>
              <a:effectLst/>
              <a:latin typeface="Roboto" panose="02000000000000000000" pitchFamily="2" charset="0"/>
            </a:endParaRPr>
          </a:p>
        </p:txBody>
      </p:sp>
    </p:spTree>
    <p:extLst>
      <p:ext uri="{BB962C8B-B14F-4D97-AF65-F5344CB8AC3E}">
        <p14:creationId xmlns:p14="http://schemas.microsoft.com/office/powerpoint/2010/main" val="45673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D4283C3-5CAA-E931-70A1-4D46E8A2B765}"/>
              </a:ext>
            </a:extLst>
          </p:cNvPr>
          <p:cNvSpPr txBox="1"/>
          <p:nvPr/>
        </p:nvSpPr>
        <p:spPr>
          <a:xfrm>
            <a:off x="986117" y="874058"/>
            <a:ext cx="10219765" cy="4247317"/>
          </a:xfrm>
          <a:prstGeom prst="rect">
            <a:avLst/>
          </a:prstGeom>
          <a:noFill/>
        </p:spPr>
        <p:txBody>
          <a:bodyPr wrap="square" rtlCol="0">
            <a:spAutoFit/>
          </a:bodyPr>
          <a:lstStyle/>
          <a:p>
            <a:pPr algn="just">
              <a:buFont typeface="Arial" panose="020B0604020202020204" pitchFamily="34" charset="0"/>
              <a:buChar char="•"/>
            </a:pPr>
            <a:r>
              <a:rPr lang="es-MX" b="0" i="0" dirty="0">
                <a:solidFill>
                  <a:schemeClr val="accent1">
                    <a:lumMod val="75000"/>
                  </a:schemeClr>
                </a:solidFill>
                <a:effectLst/>
                <a:latin typeface="Roboto" panose="02000000000000000000" pitchFamily="2" charset="0"/>
              </a:rPr>
              <a:t>Las peticiones HTTP son </a:t>
            </a:r>
            <a:r>
              <a:rPr lang="es-MX" b="0" i="0" dirty="0" err="1">
                <a:solidFill>
                  <a:schemeClr val="accent1">
                    <a:lumMod val="75000"/>
                  </a:schemeClr>
                </a:solidFill>
                <a:effectLst/>
                <a:latin typeface="Roboto" panose="02000000000000000000" pitchFamily="2" charset="0"/>
              </a:rPr>
              <a:t>stateless</a:t>
            </a:r>
            <a:r>
              <a:rPr lang="es-MX" b="0" i="0" dirty="0">
                <a:solidFill>
                  <a:schemeClr val="accent1">
                    <a:lumMod val="75000"/>
                  </a:schemeClr>
                </a:solidFill>
                <a:effectLst/>
                <a:latin typeface="Roboto" panose="02000000000000000000" pitchFamily="2" charset="0"/>
              </a:rPr>
              <a:t> por naturaleza. Esto significa que cada petición realizada es independiente, incluso si se realiza desde la misma computadora por una misma persona.</a:t>
            </a:r>
          </a:p>
          <a:p>
            <a:pPr algn="just">
              <a:buFont typeface="Arial" panose="020B0604020202020204" pitchFamily="34" charset="0"/>
              <a:buChar char="•"/>
            </a:pPr>
            <a:endParaRPr lang="es-MX" b="0" i="0" dirty="0">
              <a:solidFill>
                <a:schemeClr val="accent1">
                  <a:lumMod val="75000"/>
                </a:schemeClr>
              </a:solidFill>
              <a:effectLst/>
              <a:latin typeface="Roboto" panose="02000000000000000000" pitchFamily="2" charset="0"/>
            </a:endParaRPr>
          </a:p>
          <a:p>
            <a:pPr algn="just">
              <a:buFont typeface="Arial" panose="020B0604020202020204" pitchFamily="34" charset="0"/>
              <a:buChar char="•"/>
            </a:pPr>
            <a:r>
              <a:rPr lang="es-MX" b="1" i="0" dirty="0">
                <a:solidFill>
                  <a:schemeClr val="accent1">
                    <a:lumMod val="75000"/>
                  </a:schemeClr>
                </a:solidFill>
                <a:effectLst/>
                <a:latin typeface="Roboto" panose="02000000000000000000" pitchFamily="2" charset="0"/>
              </a:rPr>
              <a:t>A fin de guardar datos con las preferencias de los visitantes se utilizan las cookies</a:t>
            </a:r>
            <a:r>
              <a:rPr lang="es-MX" b="0" i="0" dirty="0">
                <a:solidFill>
                  <a:schemeClr val="accent1">
                    <a:lumMod val="75000"/>
                  </a:schemeClr>
                </a:solidFill>
                <a:effectLst/>
                <a:latin typeface="Roboto" panose="02000000000000000000" pitchFamily="2" charset="0"/>
              </a:rPr>
              <a:t>. Estas cookies se guardan en el navegador web de cada visitante (usualmente como petición del servidor, a través de un </a:t>
            </a:r>
            <a:r>
              <a:rPr lang="es-MX" b="0" i="0" dirty="0" err="1">
                <a:solidFill>
                  <a:schemeClr val="accent1">
                    <a:lumMod val="75000"/>
                  </a:schemeClr>
                </a:solidFill>
                <a:effectLst/>
                <a:latin typeface="Roboto" panose="02000000000000000000" pitchFamily="2" charset="0"/>
              </a:rPr>
              <a:t>header</a:t>
            </a:r>
            <a:r>
              <a:rPr lang="es-MX" b="0" i="0" dirty="0">
                <a:solidFill>
                  <a:schemeClr val="accent1">
                    <a:lumMod val="75000"/>
                  </a:schemeClr>
                </a:solidFill>
                <a:effectLst/>
                <a:latin typeface="Roboto" panose="02000000000000000000" pitchFamily="2" charset="0"/>
              </a:rPr>
              <a:t> llamado </a:t>
            </a:r>
            <a:r>
              <a:rPr lang="es-MX" b="0" i="0" u="none" strike="noStrike" dirty="0">
                <a:solidFill>
                  <a:schemeClr val="accent1">
                    <a:lumMod val="75000"/>
                  </a:schemeClr>
                </a:solidFill>
                <a:effectLst/>
                <a:latin typeface="Roboto" panose="02000000000000000000" pitchFamily="2" charset="0"/>
                <a:hlinkClick r:id="rId2">
                  <a:extLst>
                    <a:ext uri="{A12FA001-AC4F-418D-AE19-62706E023703}">
                      <ahyp:hlinkClr xmlns:ahyp="http://schemas.microsoft.com/office/drawing/2018/hyperlinkcolor" val="tx"/>
                    </a:ext>
                  </a:extLst>
                </a:hlinkClick>
              </a:rPr>
              <a:t>Set-Cookie</a:t>
            </a:r>
            <a:r>
              <a:rPr lang="es-MX" b="0" i="0" dirty="0">
                <a:solidFill>
                  <a:schemeClr val="accent1">
                    <a:lumMod val="75000"/>
                  </a:schemeClr>
                </a:solidFill>
                <a:effectLst/>
                <a:latin typeface="Roboto" panose="02000000000000000000" pitchFamily="2" charset="0"/>
              </a:rPr>
              <a:t>).</a:t>
            </a:r>
          </a:p>
          <a:p>
            <a:pPr algn="just">
              <a:buFont typeface="Arial" panose="020B0604020202020204" pitchFamily="34" charset="0"/>
              <a:buChar char="•"/>
            </a:pPr>
            <a:endParaRPr lang="es-MX" b="0" i="0" dirty="0">
              <a:solidFill>
                <a:schemeClr val="accent1">
                  <a:lumMod val="75000"/>
                </a:schemeClr>
              </a:solidFill>
              <a:effectLst/>
              <a:latin typeface="Roboto" panose="02000000000000000000" pitchFamily="2" charset="0"/>
            </a:endParaRPr>
          </a:p>
          <a:p>
            <a:pPr algn="just">
              <a:buFont typeface="Arial" panose="020B0604020202020204" pitchFamily="34" charset="0"/>
              <a:buChar char="•"/>
            </a:pPr>
            <a:r>
              <a:rPr lang="es-MX" b="0" i="0" dirty="0">
                <a:solidFill>
                  <a:schemeClr val="accent1">
                    <a:lumMod val="75000"/>
                  </a:schemeClr>
                </a:solidFill>
                <a:effectLst/>
                <a:latin typeface="Roboto" panose="02000000000000000000" pitchFamily="2" charset="0"/>
              </a:rPr>
              <a:t>Las cookies generalmente están limitadas por un </a:t>
            </a:r>
            <a:r>
              <a:rPr lang="es-MX" b="1" i="0" dirty="0">
                <a:solidFill>
                  <a:schemeClr val="accent1">
                    <a:lumMod val="75000"/>
                  </a:schemeClr>
                </a:solidFill>
                <a:effectLst/>
                <a:latin typeface="Roboto" panose="02000000000000000000" pitchFamily="2" charset="0"/>
              </a:rPr>
              <a:t>tamaño máximo</a:t>
            </a:r>
            <a:r>
              <a:rPr lang="es-MX" b="0" i="0" dirty="0">
                <a:solidFill>
                  <a:schemeClr val="accent1">
                    <a:lumMod val="75000"/>
                  </a:schemeClr>
                </a:solidFill>
                <a:effectLst/>
                <a:latin typeface="Roboto" panose="02000000000000000000" pitchFamily="2" charset="0"/>
              </a:rPr>
              <a:t>. Así mismo, están expuestas en el lado del cliente (las cookies son </a:t>
            </a:r>
            <a:r>
              <a:rPr lang="es-MX" b="1" i="0" dirty="0" err="1">
                <a:solidFill>
                  <a:schemeClr val="accent1">
                    <a:lumMod val="75000"/>
                  </a:schemeClr>
                </a:solidFill>
                <a:effectLst/>
                <a:latin typeface="Roboto" panose="02000000000000000000" pitchFamily="2" charset="0"/>
              </a:rPr>
              <a:t>client-side</a:t>
            </a:r>
            <a:r>
              <a:rPr lang="es-MX" b="0" i="0" dirty="0">
                <a:solidFill>
                  <a:schemeClr val="accent1">
                    <a:lumMod val="75000"/>
                  </a:schemeClr>
                </a:solidFill>
                <a:effectLst/>
                <a:latin typeface="Roboto" panose="02000000000000000000" pitchFamily="2" charset="0"/>
              </a:rPr>
              <a:t>).</a:t>
            </a:r>
          </a:p>
          <a:p>
            <a:pPr algn="just">
              <a:buFont typeface="Arial" panose="020B0604020202020204" pitchFamily="34" charset="0"/>
              <a:buChar char="•"/>
            </a:pPr>
            <a:endParaRPr lang="es-MX" b="0" i="0" dirty="0">
              <a:solidFill>
                <a:schemeClr val="accent1">
                  <a:lumMod val="75000"/>
                </a:schemeClr>
              </a:solidFill>
              <a:effectLst/>
              <a:latin typeface="Roboto" panose="02000000000000000000" pitchFamily="2" charset="0"/>
            </a:endParaRPr>
          </a:p>
          <a:p>
            <a:pPr algn="just">
              <a:buFont typeface="Arial" panose="020B0604020202020204" pitchFamily="34" charset="0"/>
              <a:buChar char="•"/>
            </a:pPr>
            <a:r>
              <a:rPr lang="es-MX" b="0" i="0" dirty="0">
                <a:solidFill>
                  <a:schemeClr val="accent1">
                    <a:lumMod val="75000"/>
                  </a:schemeClr>
                </a:solidFill>
                <a:effectLst/>
                <a:latin typeface="Roboto" panose="02000000000000000000" pitchFamily="2" charset="0"/>
              </a:rPr>
              <a:t>Una solución ante esto último involucra tanto el uso de sesiones como el uso de cookies. Las sesiones se guardan en el servidor, pero se asocian a una cookie creada en el cliente (navegador web). Esta cookie permite al navegador web mostrar su identificación ante el servidor, y que este reconozca sus datos.</a:t>
            </a:r>
          </a:p>
          <a:p>
            <a:endParaRPr lang="es-MX" dirty="0">
              <a:solidFill>
                <a:schemeClr val="accent1">
                  <a:lumMod val="75000"/>
                </a:schemeClr>
              </a:solidFill>
            </a:endParaRPr>
          </a:p>
        </p:txBody>
      </p:sp>
      <p:pic>
        <p:nvPicPr>
          <p:cNvPr id="4" name="Imagen 3">
            <a:extLst>
              <a:ext uri="{FF2B5EF4-FFF2-40B4-BE49-F238E27FC236}">
                <a16:creationId xmlns:a16="http://schemas.microsoft.com/office/drawing/2014/main" id="{F761FA1A-4AFF-C9C3-2A56-2A60425E0451}"/>
              </a:ext>
            </a:extLst>
          </p:cNvPr>
          <p:cNvPicPr>
            <a:picLocks noChangeAspect="1"/>
          </p:cNvPicPr>
          <p:nvPr/>
        </p:nvPicPr>
        <p:blipFill>
          <a:blip r:embed="rId3"/>
          <a:stretch>
            <a:fillRect/>
          </a:stretch>
        </p:blipFill>
        <p:spPr>
          <a:xfrm>
            <a:off x="2669185" y="5121375"/>
            <a:ext cx="6291935" cy="1306522"/>
          </a:xfrm>
          <a:prstGeom prst="rect">
            <a:avLst/>
          </a:prstGeom>
        </p:spPr>
      </p:pic>
    </p:spTree>
    <p:extLst>
      <p:ext uri="{BB962C8B-B14F-4D97-AF65-F5344CB8AC3E}">
        <p14:creationId xmlns:p14="http://schemas.microsoft.com/office/powerpoint/2010/main" val="371305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4D75DEF-A80E-BA5E-1562-16F8E750EADD}"/>
              </a:ext>
            </a:extLst>
          </p:cNvPr>
          <p:cNvPicPr>
            <a:picLocks noChangeAspect="1"/>
          </p:cNvPicPr>
          <p:nvPr/>
        </p:nvPicPr>
        <p:blipFill rotWithShape="1">
          <a:blip r:embed="rId2"/>
          <a:srcRect l="25846" t="24193" r="48654" b="39277"/>
          <a:stretch/>
        </p:blipFill>
        <p:spPr>
          <a:xfrm>
            <a:off x="999632" y="2211317"/>
            <a:ext cx="4459873" cy="3592113"/>
          </a:xfrm>
          <a:prstGeom prst="rect">
            <a:avLst/>
          </a:prstGeom>
        </p:spPr>
      </p:pic>
      <p:sp>
        <p:nvSpPr>
          <p:cNvPr id="4" name="CuadroTexto 3">
            <a:extLst>
              <a:ext uri="{FF2B5EF4-FFF2-40B4-BE49-F238E27FC236}">
                <a16:creationId xmlns:a16="http://schemas.microsoft.com/office/drawing/2014/main" id="{9F10E59D-7841-5470-6F39-82D7E6FEADCE}"/>
              </a:ext>
            </a:extLst>
          </p:cNvPr>
          <p:cNvSpPr txBox="1"/>
          <p:nvPr/>
        </p:nvSpPr>
        <p:spPr>
          <a:xfrm>
            <a:off x="1358152" y="1045588"/>
            <a:ext cx="3052483" cy="523220"/>
          </a:xfrm>
          <a:prstGeom prst="rect">
            <a:avLst/>
          </a:prstGeom>
          <a:noFill/>
        </p:spPr>
        <p:txBody>
          <a:bodyPr wrap="square" rtlCol="0">
            <a:spAutoFit/>
          </a:bodyPr>
          <a:lstStyle/>
          <a:p>
            <a:r>
              <a:rPr lang="es-MX" sz="2800" dirty="0" err="1">
                <a:solidFill>
                  <a:schemeClr val="accent1">
                    <a:lumMod val="75000"/>
                  </a:schemeClr>
                </a:solidFill>
              </a:rPr>
              <a:t>session</a:t>
            </a:r>
            <a:endParaRPr lang="es-MX" sz="2800" dirty="0">
              <a:solidFill>
                <a:schemeClr val="accent1">
                  <a:lumMod val="75000"/>
                </a:schemeClr>
              </a:solidFill>
            </a:endParaRPr>
          </a:p>
        </p:txBody>
      </p:sp>
    </p:spTree>
    <p:extLst>
      <p:ext uri="{BB962C8B-B14F-4D97-AF65-F5344CB8AC3E}">
        <p14:creationId xmlns:p14="http://schemas.microsoft.com/office/powerpoint/2010/main" val="4086413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13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56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B9043D-BFC0-ECCA-7E30-283B410246D4}"/>
              </a:ext>
            </a:extLst>
          </p:cNvPr>
          <p:cNvSpPr>
            <a:spLocks noGrp="1"/>
          </p:cNvSpPr>
          <p:nvPr>
            <p:ph idx="1"/>
          </p:nvPr>
        </p:nvSpPr>
        <p:spPr>
          <a:xfrm>
            <a:off x="838200" y="1264024"/>
            <a:ext cx="10515600" cy="4962315"/>
          </a:xfrm>
        </p:spPr>
        <p:txBody>
          <a:bodyPr>
            <a:normAutofit/>
          </a:bodyPr>
          <a:lstStyle/>
          <a:p>
            <a:r>
              <a:rPr lang="es-MX" sz="2400" dirty="0">
                <a:solidFill>
                  <a:srgbClr val="002060"/>
                </a:solidFill>
              </a:rPr>
              <a:t>PHP es un lenguaje de programación de código abierto diseñado especialmente para el desarrollo web. Es interpretado por el servidor, lo que significa que el código se ejecuta en el servidor antes de enviar el resultado al navegador del usuario. PHP se utiliza para generar contenido dinámico, interactuar con bases de datos y realizar diversas tareas en el lado del servidor. Es ampliamente utilizado y cuenta con una gran cantidad de bibliotecas y </a:t>
            </a:r>
            <a:r>
              <a:rPr lang="es-MX" sz="2400" dirty="0" err="1">
                <a:solidFill>
                  <a:srgbClr val="002060"/>
                </a:solidFill>
              </a:rPr>
              <a:t>frameworks</a:t>
            </a:r>
            <a:r>
              <a:rPr lang="es-MX" sz="2400" dirty="0">
                <a:solidFill>
                  <a:srgbClr val="002060"/>
                </a:solidFill>
              </a:rPr>
              <a:t> que facilitan el desarrollo web. Su sintaxis está inspirada en C, y es fácil de aprender y utilizar, lo que lo convierte en una opción popular para desarrolladores web.</a:t>
            </a:r>
          </a:p>
        </p:txBody>
      </p:sp>
    </p:spTree>
    <p:extLst>
      <p:ext uri="{BB962C8B-B14F-4D97-AF65-F5344CB8AC3E}">
        <p14:creationId xmlns:p14="http://schemas.microsoft.com/office/powerpoint/2010/main" val="3482890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986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58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7B1099E-58EC-495C-C4D3-2AD2BFB05452}"/>
              </a:ext>
            </a:extLst>
          </p:cNvPr>
          <p:cNvSpPr>
            <a:spLocks noGrp="1"/>
          </p:cNvSpPr>
          <p:nvPr>
            <p:ph idx="1"/>
          </p:nvPr>
        </p:nvSpPr>
        <p:spPr>
          <a:xfrm>
            <a:off x="838200" y="847165"/>
            <a:ext cx="2819400" cy="4975411"/>
          </a:xfrm>
        </p:spPr>
        <p:txBody>
          <a:bodyPr/>
          <a:lstStyle/>
          <a:p>
            <a:r>
              <a:rPr lang="es-MX" dirty="0">
                <a:solidFill>
                  <a:srgbClr val="FF0000"/>
                </a:solidFill>
              </a:rPr>
              <a:t>Se inicia con un </a:t>
            </a:r>
          </a:p>
        </p:txBody>
      </p:sp>
      <p:pic>
        <p:nvPicPr>
          <p:cNvPr id="5" name="Imagen 4">
            <a:extLst>
              <a:ext uri="{FF2B5EF4-FFF2-40B4-BE49-F238E27FC236}">
                <a16:creationId xmlns:a16="http://schemas.microsoft.com/office/drawing/2014/main" id="{6613A926-B5C8-1D23-3B62-05DB2D7FB743}"/>
              </a:ext>
            </a:extLst>
          </p:cNvPr>
          <p:cNvPicPr>
            <a:picLocks noChangeAspect="1"/>
          </p:cNvPicPr>
          <p:nvPr/>
        </p:nvPicPr>
        <p:blipFill rotWithShape="1">
          <a:blip r:embed="rId2"/>
          <a:srcRect l="25368" t="13869" r="62831" b="69616"/>
          <a:stretch/>
        </p:blipFill>
        <p:spPr>
          <a:xfrm>
            <a:off x="1051477" y="1546412"/>
            <a:ext cx="2392846" cy="1882588"/>
          </a:xfrm>
          <a:prstGeom prst="rect">
            <a:avLst/>
          </a:prstGeom>
        </p:spPr>
      </p:pic>
      <p:pic>
        <p:nvPicPr>
          <p:cNvPr id="7" name="Imagen 6">
            <a:extLst>
              <a:ext uri="{FF2B5EF4-FFF2-40B4-BE49-F238E27FC236}">
                <a16:creationId xmlns:a16="http://schemas.microsoft.com/office/drawing/2014/main" id="{45F5367C-96CA-799D-64E3-191E85433585}"/>
              </a:ext>
            </a:extLst>
          </p:cNvPr>
          <p:cNvPicPr>
            <a:picLocks noChangeAspect="1"/>
          </p:cNvPicPr>
          <p:nvPr/>
        </p:nvPicPr>
        <p:blipFill rotWithShape="1">
          <a:blip r:embed="rId3"/>
          <a:srcRect l="25960" t="20703" r="39655" b="40099"/>
          <a:stretch/>
        </p:blipFill>
        <p:spPr>
          <a:xfrm>
            <a:off x="5370585" y="2023663"/>
            <a:ext cx="5769938" cy="3698180"/>
          </a:xfrm>
          <a:prstGeom prst="rect">
            <a:avLst/>
          </a:prstGeom>
        </p:spPr>
      </p:pic>
      <p:sp>
        <p:nvSpPr>
          <p:cNvPr id="2" name="CuadroTexto 1">
            <a:extLst>
              <a:ext uri="{FF2B5EF4-FFF2-40B4-BE49-F238E27FC236}">
                <a16:creationId xmlns:a16="http://schemas.microsoft.com/office/drawing/2014/main" id="{15BB17C3-0A91-C37E-FF12-773F1442790B}"/>
              </a:ext>
            </a:extLst>
          </p:cNvPr>
          <p:cNvSpPr txBox="1"/>
          <p:nvPr/>
        </p:nvSpPr>
        <p:spPr>
          <a:xfrm>
            <a:off x="1051477" y="3872753"/>
            <a:ext cx="2606123" cy="646331"/>
          </a:xfrm>
          <a:prstGeom prst="rect">
            <a:avLst/>
          </a:prstGeom>
          <a:noFill/>
        </p:spPr>
        <p:txBody>
          <a:bodyPr wrap="square" rtlCol="0">
            <a:spAutoFit/>
          </a:bodyPr>
          <a:lstStyle/>
          <a:p>
            <a:r>
              <a:rPr lang="es-MX" dirty="0">
                <a:solidFill>
                  <a:srgbClr val="0070C0"/>
                </a:solidFill>
              </a:rPr>
              <a:t>Declaración de PHP</a:t>
            </a:r>
          </a:p>
          <a:p>
            <a:r>
              <a:rPr lang="es-MX" dirty="0">
                <a:solidFill>
                  <a:srgbClr val="0070C0"/>
                </a:solidFill>
              </a:rPr>
              <a:t>Imprimir en pantalla</a:t>
            </a:r>
          </a:p>
        </p:txBody>
      </p:sp>
      <p:sp>
        <p:nvSpPr>
          <p:cNvPr id="4" name="CuadroTexto 3">
            <a:extLst>
              <a:ext uri="{FF2B5EF4-FFF2-40B4-BE49-F238E27FC236}">
                <a16:creationId xmlns:a16="http://schemas.microsoft.com/office/drawing/2014/main" id="{85E4349C-ADCA-0ECB-3BEB-C571E5FD010D}"/>
              </a:ext>
            </a:extLst>
          </p:cNvPr>
          <p:cNvSpPr txBox="1"/>
          <p:nvPr/>
        </p:nvSpPr>
        <p:spPr>
          <a:xfrm>
            <a:off x="6952492" y="900081"/>
            <a:ext cx="2819400" cy="646331"/>
          </a:xfrm>
          <a:prstGeom prst="rect">
            <a:avLst/>
          </a:prstGeom>
          <a:noFill/>
        </p:spPr>
        <p:txBody>
          <a:bodyPr wrap="square" rtlCol="0">
            <a:spAutoFit/>
          </a:bodyPr>
          <a:lstStyle/>
          <a:p>
            <a:r>
              <a:rPr lang="es-MX" dirty="0">
                <a:solidFill>
                  <a:srgbClr val="0070C0"/>
                </a:solidFill>
              </a:rPr>
              <a:t>Obtener input de HTML</a:t>
            </a:r>
          </a:p>
          <a:p>
            <a:r>
              <a:rPr lang="es-MX" dirty="0">
                <a:solidFill>
                  <a:srgbClr val="0070C0"/>
                </a:solidFill>
              </a:rPr>
              <a:t>Usarlo en PHP</a:t>
            </a:r>
          </a:p>
        </p:txBody>
      </p:sp>
    </p:spTree>
    <p:extLst>
      <p:ext uri="{BB962C8B-B14F-4D97-AF65-F5344CB8AC3E}">
        <p14:creationId xmlns:p14="http://schemas.microsoft.com/office/powerpoint/2010/main" val="63772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068A3F4-109A-DB61-8AD2-1038D5E0BA8E}"/>
              </a:ext>
            </a:extLst>
          </p:cNvPr>
          <p:cNvPicPr>
            <a:picLocks noChangeAspect="1"/>
          </p:cNvPicPr>
          <p:nvPr/>
        </p:nvPicPr>
        <p:blipFill rotWithShape="1">
          <a:blip r:embed="rId2"/>
          <a:srcRect l="11770" t="20088" r="49000" b="28194"/>
          <a:stretch/>
        </p:blipFill>
        <p:spPr>
          <a:xfrm>
            <a:off x="711030" y="2082887"/>
            <a:ext cx="5156369" cy="3821778"/>
          </a:xfrm>
          <a:prstGeom prst="rect">
            <a:avLst/>
          </a:prstGeom>
        </p:spPr>
      </p:pic>
      <p:pic>
        <p:nvPicPr>
          <p:cNvPr id="6" name="Imagen 5">
            <a:extLst>
              <a:ext uri="{FF2B5EF4-FFF2-40B4-BE49-F238E27FC236}">
                <a16:creationId xmlns:a16="http://schemas.microsoft.com/office/drawing/2014/main" id="{CDA9BA57-CA12-9569-DA73-2EB41EDFBADA}"/>
              </a:ext>
            </a:extLst>
          </p:cNvPr>
          <p:cNvPicPr>
            <a:picLocks noChangeAspect="1"/>
          </p:cNvPicPr>
          <p:nvPr/>
        </p:nvPicPr>
        <p:blipFill rotWithShape="1">
          <a:blip r:embed="rId3"/>
          <a:srcRect l="28125" t="12330" r="47059" b="25282"/>
          <a:stretch/>
        </p:blipFill>
        <p:spPr>
          <a:xfrm>
            <a:off x="6983506" y="699524"/>
            <a:ext cx="4195482" cy="5930101"/>
          </a:xfrm>
          <a:prstGeom prst="rect">
            <a:avLst/>
          </a:prstGeom>
        </p:spPr>
      </p:pic>
      <p:sp>
        <p:nvSpPr>
          <p:cNvPr id="7" name="CuadroTexto 6">
            <a:extLst>
              <a:ext uri="{FF2B5EF4-FFF2-40B4-BE49-F238E27FC236}">
                <a16:creationId xmlns:a16="http://schemas.microsoft.com/office/drawing/2014/main" id="{C03C157E-2647-A5F9-67F0-03CFED2A2D1E}"/>
              </a:ext>
            </a:extLst>
          </p:cNvPr>
          <p:cNvSpPr txBox="1"/>
          <p:nvPr/>
        </p:nvSpPr>
        <p:spPr>
          <a:xfrm>
            <a:off x="1654351" y="953335"/>
            <a:ext cx="2819400" cy="369332"/>
          </a:xfrm>
          <a:prstGeom prst="rect">
            <a:avLst/>
          </a:prstGeom>
          <a:noFill/>
        </p:spPr>
        <p:txBody>
          <a:bodyPr wrap="square" rtlCol="0">
            <a:spAutoFit/>
          </a:bodyPr>
          <a:lstStyle/>
          <a:p>
            <a:r>
              <a:rPr lang="es-MX" dirty="0">
                <a:solidFill>
                  <a:srgbClr val="0070C0"/>
                </a:solidFill>
              </a:rPr>
              <a:t>Funciones en </a:t>
            </a:r>
            <a:r>
              <a:rPr lang="es-MX" dirty="0" err="1">
                <a:solidFill>
                  <a:srgbClr val="0070C0"/>
                </a:solidFill>
              </a:rPr>
              <a:t>String</a:t>
            </a:r>
            <a:endParaRPr lang="es-MX" dirty="0">
              <a:solidFill>
                <a:srgbClr val="0070C0"/>
              </a:solidFill>
            </a:endParaRPr>
          </a:p>
        </p:txBody>
      </p:sp>
      <p:sp>
        <p:nvSpPr>
          <p:cNvPr id="8" name="CuadroTexto 7">
            <a:extLst>
              <a:ext uri="{FF2B5EF4-FFF2-40B4-BE49-F238E27FC236}">
                <a16:creationId xmlns:a16="http://schemas.microsoft.com/office/drawing/2014/main" id="{889D0D2B-FEA3-469C-A007-D137287F7733}"/>
              </a:ext>
            </a:extLst>
          </p:cNvPr>
          <p:cNvSpPr txBox="1"/>
          <p:nvPr/>
        </p:nvSpPr>
        <p:spPr>
          <a:xfrm>
            <a:off x="7671547" y="228375"/>
            <a:ext cx="2819400" cy="369332"/>
          </a:xfrm>
          <a:prstGeom prst="rect">
            <a:avLst/>
          </a:prstGeom>
          <a:noFill/>
        </p:spPr>
        <p:txBody>
          <a:bodyPr wrap="square" rtlCol="0">
            <a:spAutoFit/>
          </a:bodyPr>
          <a:lstStyle/>
          <a:p>
            <a:r>
              <a:rPr lang="es-MX" dirty="0">
                <a:solidFill>
                  <a:srgbClr val="0070C0"/>
                </a:solidFill>
              </a:rPr>
              <a:t>Tipo de datos</a:t>
            </a:r>
          </a:p>
        </p:txBody>
      </p:sp>
    </p:spTree>
    <p:extLst>
      <p:ext uri="{BB962C8B-B14F-4D97-AF65-F5344CB8AC3E}">
        <p14:creationId xmlns:p14="http://schemas.microsoft.com/office/powerpoint/2010/main" val="288606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858119A-D8FC-14BE-406E-7FC93CFACE7F}"/>
              </a:ext>
            </a:extLst>
          </p:cNvPr>
          <p:cNvPicPr>
            <a:picLocks noChangeAspect="1"/>
          </p:cNvPicPr>
          <p:nvPr/>
        </p:nvPicPr>
        <p:blipFill rotWithShape="1">
          <a:blip r:embed="rId2"/>
          <a:srcRect l="29008" t="20770" r="47721" b="27833"/>
          <a:stretch/>
        </p:blipFill>
        <p:spPr>
          <a:xfrm>
            <a:off x="639571" y="1292662"/>
            <a:ext cx="4359457" cy="5413165"/>
          </a:xfrm>
          <a:prstGeom prst="rect">
            <a:avLst/>
          </a:prstGeom>
        </p:spPr>
      </p:pic>
      <p:sp>
        <p:nvSpPr>
          <p:cNvPr id="8" name="CuadroTexto 7">
            <a:extLst>
              <a:ext uri="{FF2B5EF4-FFF2-40B4-BE49-F238E27FC236}">
                <a16:creationId xmlns:a16="http://schemas.microsoft.com/office/drawing/2014/main" id="{70BB6C6C-845C-5788-18A6-A96C1855921F}"/>
              </a:ext>
            </a:extLst>
          </p:cNvPr>
          <p:cNvSpPr txBox="1"/>
          <p:nvPr/>
        </p:nvSpPr>
        <p:spPr>
          <a:xfrm>
            <a:off x="1409599" y="546733"/>
            <a:ext cx="2819400" cy="646331"/>
          </a:xfrm>
          <a:prstGeom prst="rect">
            <a:avLst/>
          </a:prstGeom>
          <a:noFill/>
        </p:spPr>
        <p:txBody>
          <a:bodyPr wrap="square" rtlCol="0">
            <a:spAutoFit/>
          </a:bodyPr>
          <a:lstStyle/>
          <a:p>
            <a:r>
              <a:rPr lang="es-MX" dirty="0">
                <a:solidFill>
                  <a:srgbClr val="0070C0"/>
                </a:solidFill>
              </a:rPr>
              <a:t>Operaciones aritméticas</a:t>
            </a:r>
          </a:p>
          <a:p>
            <a:r>
              <a:rPr lang="es-MX" dirty="0">
                <a:solidFill>
                  <a:srgbClr val="0070C0"/>
                </a:solidFill>
              </a:rPr>
              <a:t>Asignación de variables</a:t>
            </a:r>
          </a:p>
        </p:txBody>
      </p:sp>
      <p:pic>
        <p:nvPicPr>
          <p:cNvPr id="13" name="Imagen 12">
            <a:extLst>
              <a:ext uri="{FF2B5EF4-FFF2-40B4-BE49-F238E27FC236}">
                <a16:creationId xmlns:a16="http://schemas.microsoft.com/office/drawing/2014/main" id="{CDD0B054-9D23-5760-65FA-BF8F0FCB4269}"/>
              </a:ext>
            </a:extLst>
          </p:cNvPr>
          <p:cNvPicPr>
            <a:picLocks noChangeAspect="1"/>
          </p:cNvPicPr>
          <p:nvPr/>
        </p:nvPicPr>
        <p:blipFill rotWithShape="1">
          <a:blip r:embed="rId3"/>
          <a:srcRect l="28615" t="33017" r="41385" b="37020"/>
          <a:stretch/>
        </p:blipFill>
        <p:spPr>
          <a:xfrm>
            <a:off x="5492400" y="1650160"/>
            <a:ext cx="6335588" cy="3557678"/>
          </a:xfrm>
          <a:prstGeom prst="rect">
            <a:avLst/>
          </a:prstGeom>
        </p:spPr>
      </p:pic>
      <p:sp>
        <p:nvSpPr>
          <p:cNvPr id="14" name="CuadroTexto 13">
            <a:extLst>
              <a:ext uri="{FF2B5EF4-FFF2-40B4-BE49-F238E27FC236}">
                <a16:creationId xmlns:a16="http://schemas.microsoft.com/office/drawing/2014/main" id="{DD63DC5A-2714-8036-7EF1-E097FA84C947}"/>
              </a:ext>
            </a:extLst>
          </p:cNvPr>
          <p:cNvSpPr txBox="1"/>
          <p:nvPr/>
        </p:nvSpPr>
        <p:spPr>
          <a:xfrm>
            <a:off x="7192973" y="646331"/>
            <a:ext cx="2819400" cy="646331"/>
          </a:xfrm>
          <a:prstGeom prst="rect">
            <a:avLst/>
          </a:prstGeom>
          <a:noFill/>
        </p:spPr>
        <p:txBody>
          <a:bodyPr wrap="square" rtlCol="0">
            <a:spAutoFit/>
          </a:bodyPr>
          <a:lstStyle/>
          <a:p>
            <a:r>
              <a:rPr lang="es-MX" dirty="0">
                <a:solidFill>
                  <a:srgbClr val="0070C0"/>
                </a:solidFill>
              </a:rPr>
              <a:t>Operaciones de comparación</a:t>
            </a:r>
          </a:p>
        </p:txBody>
      </p:sp>
    </p:spTree>
    <p:extLst>
      <p:ext uri="{BB962C8B-B14F-4D97-AF65-F5344CB8AC3E}">
        <p14:creationId xmlns:p14="http://schemas.microsoft.com/office/powerpoint/2010/main" val="399387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B580529-9B26-0AB6-C496-614C0E1A620C}"/>
              </a:ext>
            </a:extLst>
          </p:cNvPr>
          <p:cNvPicPr>
            <a:picLocks noChangeAspect="1"/>
          </p:cNvPicPr>
          <p:nvPr/>
        </p:nvPicPr>
        <p:blipFill rotWithShape="1">
          <a:blip r:embed="rId2"/>
          <a:srcRect l="28616" t="22550" r="38616" b="47486"/>
          <a:stretch/>
        </p:blipFill>
        <p:spPr>
          <a:xfrm>
            <a:off x="5987220" y="1943617"/>
            <a:ext cx="5778750" cy="2970766"/>
          </a:xfrm>
          <a:prstGeom prst="rect">
            <a:avLst/>
          </a:prstGeom>
        </p:spPr>
      </p:pic>
      <p:sp>
        <p:nvSpPr>
          <p:cNvPr id="6" name="CuadroTexto 5">
            <a:extLst>
              <a:ext uri="{FF2B5EF4-FFF2-40B4-BE49-F238E27FC236}">
                <a16:creationId xmlns:a16="http://schemas.microsoft.com/office/drawing/2014/main" id="{EA73EBCA-A657-F8DF-0619-6F55A6956E95}"/>
              </a:ext>
            </a:extLst>
          </p:cNvPr>
          <p:cNvSpPr txBox="1"/>
          <p:nvPr/>
        </p:nvSpPr>
        <p:spPr>
          <a:xfrm>
            <a:off x="7192973" y="767354"/>
            <a:ext cx="2819400" cy="646331"/>
          </a:xfrm>
          <a:prstGeom prst="rect">
            <a:avLst/>
          </a:prstGeom>
          <a:noFill/>
        </p:spPr>
        <p:txBody>
          <a:bodyPr wrap="square" rtlCol="0">
            <a:spAutoFit/>
          </a:bodyPr>
          <a:lstStyle/>
          <a:p>
            <a:r>
              <a:rPr lang="es-MX" dirty="0">
                <a:solidFill>
                  <a:srgbClr val="0070C0"/>
                </a:solidFill>
              </a:rPr>
              <a:t>Operaciones lógicas e/y in/de - </a:t>
            </a:r>
            <a:r>
              <a:rPr lang="es-MX" dirty="0" err="1">
                <a:solidFill>
                  <a:srgbClr val="0070C0"/>
                </a:solidFill>
              </a:rPr>
              <a:t>crementales</a:t>
            </a:r>
            <a:endParaRPr lang="es-MX" dirty="0">
              <a:solidFill>
                <a:srgbClr val="0070C0"/>
              </a:solidFill>
            </a:endParaRPr>
          </a:p>
        </p:txBody>
      </p:sp>
      <p:pic>
        <p:nvPicPr>
          <p:cNvPr id="10" name="Imagen 9">
            <a:extLst>
              <a:ext uri="{FF2B5EF4-FFF2-40B4-BE49-F238E27FC236}">
                <a16:creationId xmlns:a16="http://schemas.microsoft.com/office/drawing/2014/main" id="{928B7E71-3825-61C5-1014-CD7705363BFB}"/>
              </a:ext>
            </a:extLst>
          </p:cNvPr>
          <p:cNvPicPr>
            <a:picLocks noChangeAspect="1"/>
          </p:cNvPicPr>
          <p:nvPr/>
        </p:nvPicPr>
        <p:blipFill rotWithShape="1">
          <a:blip r:embed="rId3"/>
          <a:srcRect l="28615" t="28331" r="50321" b="33736"/>
          <a:stretch/>
        </p:blipFill>
        <p:spPr>
          <a:xfrm>
            <a:off x="1027976" y="1674676"/>
            <a:ext cx="3987777" cy="4037736"/>
          </a:xfrm>
          <a:prstGeom prst="rect">
            <a:avLst/>
          </a:prstGeom>
        </p:spPr>
      </p:pic>
      <p:sp>
        <p:nvSpPr>
          <p:cNvPr id="11" name="CuadroTexto 10">
            <a:extLst>
              <a:ext uri="{FF2B5EF4-FFF2-40B4-BE49-F238E27FC236}">
                <a16:creationId xmlns:a16="http://schemas.microsoft.com/office/drawing/2014/main" id="{3E2DADF9-3638-9BB2-6C27-B2A4794FB5E3}"/>
              </a:ext>
            </a:extLst>
          </p:cNvPr>
          <p:cNvSpPr txBox="1"/>
          <p:nvPr/>
        </p:nvSpPr>
        <p:spPr>
          <a:xfrm>
            <a:off x="2179627" y="822422"/>
            <a:ext cx="2819400" cy="646331"/>
          </a:xfrm>
          <a:prstGeom prst="rect">
            <a:avLst/>
          </a:prstGeom>
          <a:noFill/>
        </p:spPr>
        <p:txBody>
          <a:bodyPr wrap="square" rtlCol="0">
            <a:spAutoFit/>
          </a:bodyPr>
          <a:lstStyle/>
          <a:p>
            <a:r>
              <a:rPr lang="es-MX" dirty="0">
                <a:solidFill>
                  <a:srgbClr val="0070C0"/>
                </a:solidFill>
              </a:rPr>
              <a:t>Declaraciones condicionales</a:t>
            </a:r>
          </a:p>
        </p:txBody>
      </p:sp>
    </p:spTree>
    <p:extLst>
      <p:ext uri="{BB962C8B-B14F-4D97-AF65-F5344CB8AC3E}">
        <p14:creationId xmlns:p14="http://schemas.microsoft.com/office/powerpoint/2010/main" val="171748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C47143A-7180-C55C-811E-5A4B44CC86C9}"/>
              </a:ext>
            </a:extLst>
          </p:cNvPr>
          <p:cNvPicPr>
            <a:picLocks noChangeAspect="1"/>
          </p:cNvPicPr>
          <p:nvPr/>
        </p:nvPicPr>
        <p:blipFill rotWithShape="1">
          <a:blip r:embed="rId2"/>
          <a:srcRect l="16039" t="26040" r="62846" b="20601"/>
          <a:stretch/>
        </p:blipFill>
        <p:spPr>
          <a:xfrm>
            <a:off x="629733" y="137336"/>
            <a:ext cx="4633651" cy="6583328"/>
          </a:xfrm>
          <a:prstGeom prst="rect">
            <a:avLst/>
          </a:prstGeom>
        </p:spPr>
      </p:pic>
      <p:sp>
        <p:nvSpPr>
          <p:cNvPr id="6" name="CuadroTexto 5">
            <a:extLst>
              <a:ext uri="{FF2B5EF4-FFF2-40B4-BE49-F238E27FC236}">
                <a16:creationId xmlns:a16="http://schemas.microsoft.com/office/drawing/2014/main" id="{20CBA917-11AC-411F-7AE2-A0BA01F3AEC5}"/>
              </a:ext>
            </a:extLst>
          </p:cNvPr>
          <p:cNvSpPr txBox="1"/>
          <p:nvPr/>
        </p:nvSpPr>
        <p:spPr>
          <a:xfrm>
            <a:off x="6096000" y="887506"/>
            <a:ext cx="2622176" cy="1077218"/>
          </a:xfrm>
          <a:prstGeom prst="rect">
            <a:avLst/>
          </a:prstGeom>
          <a:noFill/>
        </p:spPr>
        <p:txBody>
          <a:bodyPr wrap="square" rtlCol="0">
            <a:spAutoFit/>
          </a:bodyPr>
          <a:lstStyle/>
          <a:p>
            <a:r>
              <a:rPr lang="es-MX" sz="3200" dirty="0">
                <a:solidFill>
                  <a:srgbClr val="002060"/>
                </a:solidFill>
              </a:rPr>
              <a:t>Switch</a:t>
            </a:r>
          </a:p>
          <a:p>
            <a:r>
              <a:rPr lang="es-MX" sz="3200" dirty="0">
                <a:solidFill>
                  <a:srgbClr val="002060"/>
                </a:solidFill>
              </a:rPr>
              <a:t>Calculadora</a:t>
            </a:r>
          </a:p>
        </p:txBody>
      </p:sp>
      <p:pic>
        <p:nvPicPr>
          <p:cNvPr id="8" name="Imagen 7">
            <a:extLst>
              <a:ext uri="{FF2B5EF4-FFF2-40B4-BE49-F238E27FC236}">
                <a16:creationId xmlns:a16="http://schemas.microsoft.com/office/drawing/2014/main" id="{947C14FD-5E3D-BB3B-6183-8FFBFBDD2E42}"/>
              </a:ext>
            </a:extLst>
          </p:cNvPr>
          <p:cNvPicPr>
            <a:picLocks noChangeAspect="1"/>
          </p:cNvPicPr>
          <p:nvPr/>
        </p:nvPicPr>
        <p:blipFill rotWithShape="1">
          <a:blip r:embed="rId3"/>
          <a:srcRect l="29077" t="33838" r="34923" b="43997"/>
          <a:stretch/>
        </p:blipFill>
        <p:spPr>
          <a:xfrm>
            <a:off x="5522258" y="4377115"/>
            <a:ext cx="6391836" cy="2212559"/>
          </a:xfrm>
          <a:prstGeom prst="rect">
            <a:avLst/>
          </a:prstGeom>
        </p:spPr>
      </p:pic>
      <p:sp>
        <p:nvSpPr>
          <p:cNvPr id="9" name="CuadroTexto 8">
            <a:extLst>
              <a:ext uri="{FF2B5EF4-FFF2-40B4-BE49-F238E27FC236}">
                <a16:creationId xmlns:a16="http://schemas.microsoft.com/office/drawing/2014/main" id="{4DB14A25-65C9-F803-4221-34C52D9E5CE4}"/>
              </a:ext>
            </a:extLst>
          </p:cNvPr>
          <p:cNvSpPr txBox="1"/>
          <p:nvPr/>
        </p:nvSpPr>
        <p:spPr>
          <a:xfrm>
            <a:off x="7170665" y="3429000"/>
            <a:ext cx="2622176" cy="584775"/>
          </a:xfrm>
          <a:prstGeom prst="rect">
            <a:avLst/>
          </a:prstGeom>
          <a:noFill/>
        </p:spPr>
        <p:txBody>
          <a:bodyPr wrap="square" rtlCol="0">
            <a:spAutoFit/>
          </a:bodyPr>
          <a:lstStyle/>
          <a:p>
            <a:r>
              <a:rPr lang="es-MX" sz="3200" dirty="0">
                <a:solidFill>
                  <a:srgbClr val="002060"/>
                </a:solidFill>
              </a:rPr>
              <a:t>date</a:t>
            </a:r>
          </a:p>
        </p:txBody>
      </p:sp>
    </p:spTree>
    <p:extLst>
      <p:ext uri="{BB962C8B-B14F-4D97-AF65-F5344CB8AC3E}">
        <p14:creationId xmlns:p14="http://schemas.microsoft.com/office/powerpoint/2010/main" val="274485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90E12F8-45C9-EA7F-1F95-AF28A37014CF}"/>
              </a:ext>
            </a:extLst>
          </p:cNvPr>
          <p:cNvPicPr>
            <a:picLocks noChangeAspect="1"/>
          </p:cNvPicPr>
          <p:nvPr/>
        </p:nvPicPr>
        <p:blipFill rotWithShape="1">
          <a:blip r:embed="rId2"/>
          <a:srcRect l="20077" t="14752" r="38616" b="25116"/>
          <a:stretch/>
        </p:blipFill>
        <p:spPr>
          <a:xfrm>
            <a:off x="3536990" y="199039"/>
            <a:ext cx="7893010" cy="6459921"/>
          </a:xfrm>
          <a:prstGeom prst="rect">
            <a:avLst/>
          </a:prstGeom>
        </p:spPr>
      </p:pic>
      <p:sp>
        <p:nvSpPr>
          <p:cNvPr id="4" name="CuadroTexto 3">
            <a:extLst>
              <a:ext uri="{FF2B5EF4-FFF2-40B4-BE49-F238E27FC236}">
                <a16:creationId xmlns:a16="http://schemas.microsoft.com/office/drawing/2014/main" id="{285B51DC-F081-F738-D9E8-BE9615B1AC95}"/>
              </a:ext>
            </a:extLst>
          </p:cNvPr>
          <p:cNvSpPr txBox="1"/>
          <p:nvPr/>
        </p:nvSpPr>
        <p:spPr>
          <a:xfrm>
            <a:off x="1340223" y="927847"/>
            <a:ext cx="1869141" cy="5078313"/>
          </a:xfrm>
          <a:prstGeom prst="rect">
            <a:avLst/>
          </a:prstGeom>
          <a:noFill/>
        </p:spPr>
        <p:txBody>
          <a:bodyPr wrap="square" rtlCol="0">
            <a:spAutoFit/>
          </a:bodyPr>
          <a:lstStyle/>
          <a:p>
            <a:r>
              <a:rPr lang="es-MX" b="1" dirty="0" err="1">
                <a:solidFill>
                  <a:schemeClr val="accent5">
                    <a:lumMod val="75000"/>
                  </a:schemeClr>
                </a:solidFill>
              </a:rPr>
              <a:t>While</a:t>
            </a:r>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r>
              <a:rPr lang="es-MX" b="1" dirty="0">
                <a:solidFill>
                  <a:schemeClr val="accent5">
                    <a:lumMod val="75000"/>
                  </a:schemeClr>
                </a:solidFill>
              </a:rPr>
              <a:t>Do </a:t>
            </a:r>
            <a:r>
              <a:rPr lang="es-MX" b="1" dirty="0" err="1">
                <a:solidFill>
                  <a:schemeClr val="accent5">
                    <a:lumMod val="75000"/>
                  </a:schemeClr>
                </a:solidFill>
              </a:rPr>
              <a:t>while</a:t>
            </a:r>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r>
              <a:rPr lang="es-MX" b="1" dirty="0" err="1">
                <a:solidFill>
                  <a:schemeClr val="accent5">
                    <a:lumMod val="75000"/>
                  </a:schemeClr>
                </a:solidFill>
              </a:rPr>
              <a:t>For</a:t>
            </a:r>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endParaRPr lang="es-MX" b="1" dirty="0">
              <a:solidFill>
                <a:schemeClr val="accent5">
                  <a:lumMod val="75000"/>
                </a:schemeClr>
              </a:solidFill>
            </a:endParaRPr>
          </a:p>
          <a:p>
            <a:r>
              <a:rPr lang="es-MX" b="1" dirty="0" err="1">
                <a:solidFill>
                  <a:schemeClr val="accent5">
                    <a:lumMod val="75000"/>
                  </a:schemeClr>
                </a:solidFill>
              </a:rPr>
              <a:t>foreach</a:t>
            </a:r>
            <a:endParaRPr lang="es-MX" b="1" dirty="0">
              <a:solidFill>
                <a:schemeClr val="accent5">
                  <a:lumMod val="75000"/>
                </a:schemeClr>
              </a:solidFill>
            </a:endParaRPr>
          </a:p>
        </p:txBody>
      </p:sp>
    </p:spTree>
    <p:extLst>
      <p:ext uri="{BB962C8B-B14F-4D97-AF65-F5344CB8AC3E}">
        <p14:creationId xmlns:p14="http://schemas.microsoft.com/office/powerpoint/2010/main" val="42207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D49119-E901-DB38-E7F0-5144D4A73E56}"/>
              </a:ext>
            </a:extLst>
          </p:cNvPr>
          <p:cNvPicPr>
            <a:picLocks noChangeAspect="1"/>
          </p:cNvPicPr>
          <p:nvPr/>
        </p:nvPicPr>
        <p:blipFill rotWithShape="1">
          <a:blip r:embed="rId2"/>
          <a:srcRect l="29308" t="26450" r="11385" b="31683"/>
          <a:stretch/>
        </p:blipFill>
        <p:spPr>
          <a:xfrm>
            <a:off x="776206" y="1707155"/>
            <a:ext cx="10843583" cy="4303680"/>
          </a:xfrm>
          <a:prstGeom prst="rect">
            <a:avLst/>
          </a:prstGeom>
        </p:spPr>
      </p:pic>
      <p:sp>
        <p:nvSpPr>
          <p:cNvPr id="4" name="CuadroTexto 3">
            <a:extLst>
              <a:ext uri="{FF2B5EF4-FFF2-40B4-BE49-F238E27FC236}">
                <a16:creationId xmlns:a16="http://schemas.microsoft.com/office/drawing/2014/main" id="{B89B73D9-2C68-7C2C-C0C3-88FA9C96CC0E}"/>
              </a:ext>
            </a:extLst>
          </p:cNvPr>
          <p:cNvSpPr txBox="1"/>
          <p:nvPr/>
        </p:nvSpPr>
        <p:spPr>
          <a:xfrm>
            <a:off x="2366682" y="847165"/>
            <a:ext cx="5688105" cy="461665"/>
          </a:xfrm>
          <a:prstGeom prst="rect">
            <a:avLst/>
          </a:prstGeom>
          <a:noFill/>
        </p:spPr>
        <p:txBody>
          <a:bodyPr wrap="square" rtlCol="0">
            <a:spAutoFit/>
          </a:bodyPr>
          <a:lstStyle/>
          <a:p>
            <a:r>
              <a:rPr lang="es-MX" sz="2400" b="1" dirty="0" err="1">
                <a:solidFill>
                  <a:schemeClr val="accent5">
                    <a:lumMod val="75000"/>
                  </a:schemeClr>
                </a:solidFill>
              </a:rPr>
              <a:t>Functions</a:t>
            </a:r>
            <a:r>
              <a:rPr lang="es-MX" sz="2400" b="1" dirty="0">
                <a:solidFill>
                  <a:schemeClr val="accent5">
                    <a:lumMod val="75000"/>
                  </a:schemeClr>
                </a:solidFill>
              </a:rPr>
              <a:t> and array</a:t>
            </a:r>
          </a:p>
        </p:txBody>
      </p:sp>
    </p:spTree>
    <p:extLst>
      <p:ext uri="{BB962C8B-B14F-4D97-AF65-F5344CB8AC3E}">
        <p14:creationId xmlns:p14="http://schemas.microsoft.com/office/powerpoint/2010/main" val="4058152736"/>
      </p:ext>
    </p:extLst>
  </p:cSld>
  <p:clrMapOvr>
    <a:masterClrMapping/>
  </p:clrMapOvr>
</p:sld>
</file>

<file path=ppt/theme/theme1.xml><?xml version="1.0" encoding="utf-8"?>
<a:theme xmlns:a="http://schemas.openxmlformats.org/drawingml/2006/main" name="ArchVTI">
  <a:themeElements>
    <a:clrScheme name="AnalogousFromDarkSeedLeftStep">
      <a:dk1>
        <a:srgbClr val="000000"/>
      </a:dk1>
      <a:lt1>
        <a:srgbClr val="FFFFFF"/>
      </a:lt1>
      <a:dk2>
        <a:srgbClr val="1B2130"/>
      </a:dk2>
      <a:lt2>
        <a:srgbClr val="F0F3F2"/>
      </a:lt2>
      <a:accent1>
        <a:srgbClr val="D73864"/>
      </a:accent1>
      <a:accent2>
        <a:srgbClr val="C62794"/>
      </a:accent2>
      <a:accent3>
        <a:srgbClr val="C738D7"/>
      </a:accent3>
      <a:accent4>
        <a:srgbClr val="7327C6"/>
      </a:accent4>
      <a:accent5>
        <a:srgbClr val="4238D7"/>
      </a:accent5>
      <a:accent6>
        <a:srgbClr val="275FC6"/>
      </a:accent6>
      <a:hlink>
        <a:srgbClr val="7158C7"/>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8251</TotalTime>
  <Words>1091</Words>
  <Application>Microsoft Office PowerPoint</Application>
  <PresentationFormat>Panorámica</PresentationFormat>
  <Paragraphs>76</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Avenir Next LT Pro</vt:lpstr>
      <vt:lpstr>Courier New</vt:lpstr>
      <vt:lpstr>Footlight MT Light</vt:lpstr>
      <vt:lpstr>Lucida Sans Unicode</vt:lpstr>
      <vt:lpstr>Roboto</vt:lpstr>
      <vt:lpstr>ArchVTI</vt:lpstr>
      <vt:lpstr>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CARLOS ITURBE GIL</dc:creator>
  <cp:lastModifiedBy>CARLOS ITURBE GIL</cp:lastModifiedBy>
  <cp:revision>64</cp:revision>
  <dcterms:created xsi:type="dcterms:W3CDTF">2023-06-25T14:46:56Z</dcterms:created>
  <dcterms:modified xsi:type="dcterms:W3CDTF">2023-07-07T16:20:53Z</dcterms:modified>
</cp:coreProperties>
</file>