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1" r:id="rId3"/>
    <p:sldId id="257" r:id="rId4"/>
    <p:sldId id="268" r:id="rId5"/>
    <p:sldId id="258" r:id="rId6"/>
    <p:sldId id="263" r:id="rId7"/>
    <p:sldId id="261" r:id="rId8"/>
    <p:sldId id="275" r:id="rId9"/>
    <p:sldId id="262" r:id="rId10"/>
    <p:sldId id="264" r:id="rId11"/>
    <p:sldId id="270" r:id="rId12"/>
    <p:sldId id="260" r:id="rId13"/>
    <p:sldId id="265" r:id="rId14"/>
    <p:sldId id="276" r:id="rId15"/>
    <p:sldId id="267" r:id="rId16"/>
    <p:sldId id="272" r:id="rId17"/>
    <p:sldId id="273" r:id="rId18"/>
    <p:sldId id="277"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94660"/>
  </p:normalViewPr>
  <p:slideViewPr>
    <p:cSldViewPr snapToGrid="0">
      <p:cViewPr varScale="1">
        <p:scale>
          <a:sx n="65" d="100"/>
          <a:sy n="65" d="100"/>
        </p:scale>
        <p:origin x="66"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66DB227-A187-4E27-9D46-E94FD437A179}" type="datetimeFigureOut">
              <a:rPr lang="es-MX" smtClean="0"/>
              <a:t>23/05/2023</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2598986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6DB227-A187-4E27-9D46-E94FD437A179}"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106178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6DB227-A187-4E27-9D46-E94FD437A179}"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3135047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6DB227-A187-4E27-9D46-E94FD437A179}"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13477FB-2E79-47BB-BD44-C630D35F1E6A}"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18643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6DB227-A187-4E27-9D46-E94FD437A179}"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16212463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66DB227-A187-4E27-9D46-E94FD437A179}" type="datetimeFigureOut">
              <a:rPr lang="es-MX" smtClean="0"/>
              <a:t>23/05/2023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1102936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66DB227-A187-4E27-9D46-E94FD437A179}" type="datetimeFigureOut">
              <a:rPr lang="es-MX" smtClean="0"/>
              <a:t>23/05/2023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1513596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66DB227-A187-4E27-9D46-E94FD437A179}"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1289887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66DB227-A187-4E27-9D46-E94FD437A179}"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313393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66DB227-A187-4E27-9D46-E94FD437A179}"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53478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66DB227-A187-4E27-9D46-E94FD437A179}" type="datetimeFigureOut">
              <a:rPr lang="es-MX" smtClean="0"/>
              <a:t>23/05/2023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350064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66DB227-A187-4E27-9D46-E94FD437A179}"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235606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66DB227-A187-4E27-9D46-E94FD437A179}" type="datetimeFigureOut">
              <a:rPr lang="es-MX" smtClean="0"/>
              <a:t>23/05/2023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46266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66DB227-A187-4E27-9D46-E94FD437A179}" type="datetimeFigureOut">
              <a:rPr lang="es-MX" smtClean="0"/>
              <a:t>23/05/2023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265701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DB227-A187-4E27-9D46-E94FD437A179}" type="datetimeFigureOut">
              <a:rPr lang="es-MX" smtClean="0"/>
              <a:t>23/05/2023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50316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6DB227-A187-4E27-9D46-E94FD437A179}"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2084062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6DB227-A187-4E27-9D46-E94FD437A179}" type="datetimeFigureOut">
              <a:rPr lang="es-MX" smtClean="0"/>
              <a:t>23/05/2023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E13477FB-2E79-47BB-BD44-C630D35F1E6A}" type="slidenum">
              <a:rPr lang="es-MX" smtClean="0"/>
              <a:t>‹Nº›</a:t>
            </a:fld>
            <a:endParaRPr lang="es-MX"/>
          </a:p>
        </p:txBody>
      </p:sp>
    </p:spTree>
    <p:extLst>
      <p:ext uri="{BB962C8B-B14F-4D97-AF65-F5344CB8AC3E}">
        <p14:creationId xmlns:p14="http://schemas.microsoft.com/office/powerpoint/2010/main" val="29771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6DB227-A187-4E27-9D46-E94FD437A179}" type="datetimeFigureOut">
              <a:rPr lang="es-MX" smtClean="0"/>
              <a:t>23/05/2023</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13477FB-2E79-47BB-BD44-C630D35F1E6A}" type="slidenum">
              <a:rPr lang="es-MX" smtClean="0"/>
              <a:t>‹Nº›</a:t>
            </a:fld>
            <a:endParaRPr lang="es-MX"/>
          </a:p>
        </p:txBody>
      </p:sp>
    </p:spTree>
    <p:extLst>
      <p:ext uri="{BB962C8B-B14F-4D97-AF65-F5344CB8AC3E}">
        <p14:creationId xmlns:p14="http://schemas.microsoft.com/office/powerpoint/2010/main" val="138719110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ítulo 1">
            <a:extLst>
              <a:ext uri="{FF2B5EF4-FFF2-40B4-BE49-F238E27FC236}">
                <a16:creationId xmlns:a16="http://schemas.microsoft.com/office/drawing/2014/main" id="{FA82C9C4-6C25-4DD3-9B4D-E8C1912A1621}"/>
              </a:ext>
            </a:extLst>
          </p:cNvPr>
          <p:cNvSpPr>
            <a:spLocks noGrp="1"/>
          </p:cNvSpPr>
          <p:nvPr>
            <p:ph type="ctrTitle"/>
          </p:nvPr>
        </p:nvSpPr>
        <p:spPr>
          <a:xfrm>
            <a:off x="2667000" y="2328334"/>
            <a:ext cx="6858000" cy="1367896"/>
          </a:xfrm>
        </p:spPr>
        <p:txBody>
          <a:bodyPr>
            <a:normAutofit/>
          </a:bodyPr>
          <a:lstStyle/>
          <a:p>
            <a:pPr algn="ctr"/>
            <a:r>
              <a:rPr lang="es-MX" dirty="0">
                <a:solidFill>
                  <a:srgbClr val="FFFFFF"/>
                </a:solidFill>
              </a:rPr>
              <a:t>Comandos</a:t>
            </a:r>
          </a:p>
        </p:txBody>
      </p:sp>
      <p:sp>
        <p:nvSpPr>
          <p:cNvPr id="3" name="Subtítulo 2">
            <a:extLst>
              <a:ext uri="{FF2B5EF4-FFF2-40B4-BE49-F238E27FC236}">
                <a16:creationId xmlns:a16="http://schemas.microsoft.com/office/drawing/2014/main" id="{CE6913FA-BD51-4A9B-8B4C-AB44632117BB}"/>
              </a:ext>
            </a:extLst>
          </p:cNvPr>
          <p:cNvSpPr>
            <a:spLocks noGrp="1"/>
          </p:cNvSpPr>
          <p:nvPr>
            <p:ph type="subTitle" idx="1"/>
          </p:nvPr>
        </p:nvSpPr>
        <p:spPr>
          <a:xfrm>
            <a:off x="2667001" y="3602038"/>
            <a:ext cx="6857999" cy="953029"/>
          </a:xfrm>
        </p:spPr>
        <p:txBody>
          <a:bodyPr>
            <a:normAutofit/>
          </a:bodyPr>
          <a:lstStyle/>
          <a:p>
            <a:pPr algn="ctr"/>
            <a:r>
              <a:rPr lang="es-MX" dirty="0">
                <a:solidFill>
                  <a:schemeClr val="bg2"/>
                </a:solidFill>
              </a:rPr>
              <a:t>PYTHON</a:t>
            </a:r>
          </a:p>
        </p:txBody>
      </p:sp>
    </p:spTree>
    <p:extLst>
      <p:ext uri="{BB962C8B-B14F-4D97-AF65-F5344CB8AC3E}">
        <p14:creationId xmlns:p14="http://schemas.microsoft.com/office/powerpoint/2010/main" val="190561092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ABB5B62-F400-CB71-1751-9F5E8B3BF1B4}"/>
              </a:ext>
            </a:extLst>
          </p:cNvPr>
          <p:cNvSpPr>
            <a:spLocks noGrp="1"/>
          </p:cNvSpPr>
          <p:nvPr>
            <p:ph idx="1"/>
          </p:nvPr>
        </p:nvSpPr>
        <p:spPr>
          <a:xfrm>
            <a:off x="1768147" y="608945"/>
            <a:ext cx="8384242" cy="708867"/>
          </a:xfrm>
        </p:spPr>
        <p:txBody>
          <a:bodyPr>
            <a:normAutofit fontScale="85000" lnSpcReduction="20000"/>
          </a:bodyPr>
          <a:lstStyle/>
          <a:p>
            <a:pPr marL="0" indent="0">
              <a:buNone/>
            </a:pPr>
            <a:r>
              <a:rPr lang="es-MX" b="1" dirty="0">
                <a:latin typeface="Quattrocento" panose="020B0604020202020204" pitchFamily="18" charset="0"/>
              </a:rPr>
              <a:t>C</a:t>
            </a:r>
            <a:r>
              <a:rPr lang="es-MX" b="1" i="0" dirty="0">
                <a:effectLst/>
                <a:latin typeface="Quattrocento" panose="020B0604020202020204" pitchFamily="18" charset="0"/>
              </a:rPr>
              <a:t>onjunto ordenado de valores, ambas </a:t>
            </a:r>
            <a:r>
              <a:rPr lang="es-MX" b="0" i="0" dirty="0">
                <a:effectLst/>
                <a:latin typeface="Quattrocento" panose="02020502030000000404" pitchFamily="18" charset="0"/>
              </a:rPr>
              <a:t>pueden contener elementos de distintos tipos (incluso otras listas o tuplas)</a:t>
            </a:r>
            <a:endParaRPr lang="es-MX" b="1" dirty="0"/>
          </a:p>
        </p:txBody>
      </p:sp>
      <p:sp>
        <p:nvSpPr>
          <p:cNvPr id="4" name="Marcador de contenido 2">
            <a:extLst>
              <a:ext uri="{FF2B5EF4-FFF2-40B4-BE49-F238E27FC236}">
                <a16:creationId xmlns:a16="http://schemas.microsoft.com/office/drawing/2014/main" id="{8F89A9F1-B9D9-B644-C300-49FCCDACDA29}"/>
              </a:ext>
            </a:extLst>
          </p:cNvPr>
          <p:cNvSpPr txBox="1">
            <a:spLocks/>
          </p:cNvSpPr>
          <p:nvPr/>
        </p:nvSpPr>
        <p:spPr>
          <a:xfrm>
            <a:off x="2060848" y="1641499"/>
            <a:ext cx="2780647" cy="168088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MX" sz="2000" b="1" dirty="0">
                <a:latin typeface="Quattrocento" panose="020B0604020202020204" pitchFamily="18" charset="0"/>
              </a:rPr>
              <a:t>Tuplas</a:t>
            </a:r>
          </a:p>
          <a:p>
            <a:pPr marL="0" indent="0">
              <a:buFont typeface="Arial" panose="020B0604020202020204" pitchFamily="34" charset="0"/>
              <a:buNone/>
            </a:pPr>
            <a:r>
              <a:rPr lang="es-MX" sz="2000" dirty="0">
                <a:latin typeface="Quattrocento" panose="020B0604020202020204" pitchFamily="18" charset="0"/>
              </a:rPr>
              <a:t>( )    </a:t>
            </a:r>
            <a:r>
              <a:rPr lang="es-MX" sz="2000" dirty="0" err="1">
                <a:latin typeface="Quattrocento" panose="020B0604020202020204" pitchFamily="18" charset="0"/>
              </a:rPr>
              <a:t>tuple</a:t>
            </a:r>
            <a:r>
              <a:rPr lang="es-MX" sz="2000" dirty="0">
                <a:latin typeface="Quattrocento" panose="020B0604020202020204" pitchFamily="18" charset="0"/>
              </a:rPr>
              <a:t>()</a:t>
            </a:r>
          </a:p>
          <a:p>
            <a:pPr marL="0" indent="0">
              <a:buFont typeface="Arial" panose="020B0604020202020204" pitchFamily="34" charset="0"/>
              <a:buNone/>
            </a:pPr>
            <a:r>
              <a:rPr lang="es-MX" sz="2000" dirty="0">
                <a:latin typeface="Quattrocento" panose="020B0604020202020204" pitchFamily="18" charset="0"/>
              </a:rPr>
              <a:t>Estáticas</a:t>
            </a:r>
          </a:p>
          <a:p>
            <a:pPr marL="0" indent="0">
              <a:buFont typeface="Arial" panose="020B0604020202020204" pitchFamily="34" charset="0"/>
              <a:buNone/>
            </a:pPr>
            <a:endParaRPr lang="es-MX" sz="2000" dirty="0">
              <a:latin typeface="Quattrocento" panose="020B0604020202020204" pitchFamily="18" charset="0"/>
            </a:endParaRPr>
          </a:p>
          <a:p>
            <a:pPr marL="0" indent="0">
              <a:buFont typeface="Arial" panose="020B0604020202020204" pitchFamily="34" charset="0"/>
              <a:buNone/>
            </a:pPr>
            <a:endParaRPr lang="es-MX" sz="2000" dirty="0"/>
          </a:p>
        </p:txBody>
      </p:sp>
      <p:sp>
        <p:nvSpPr>
          <p:cNvPr id="5" name="Marcador de contenido 2">
            <a:extLst>
              <a:ext uri="{FF2B5EF4-FFF2-40B4-BE49-F238E27FC236}">
                <a16:creationId xmlns:a16="http://schemas.microsoft.com/office/drawing/2014/main" id="{49BA374E-BBC6-1F83-1943-6E2AF5505584}"/>
              </a:ext>
            </a:extLst>
          </p:cNvPr>
          <p:cNvSpPr txBox="1">
            <a:spLocks/>
          </p:cNvSpPr>
          <p:nvPr/>
        </p:nvSpPr>
        <p:spPr>
          <a:xfrm>
            <a:off x="5411536" y="1545454"/>
            <a:ext cx="4141694" cy="239357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MX" sz="1800" b="1" dirty="0">
                <a:latin typeface="Quattrocento" panose="020B0604020202020204" pitchFamily="18" charset="0"/>
              </a:rPr>
              <a:t>Listas</a:t>
            </a:r>
          </a:p>
          <a:p>
            <a:pPr marL="0" indent="0">
              <a:buFont typeface="Arial" panose="020B0604020202020204" pitchFamily="34" charset="0"/>
              <a:buNone/>
            </a:pPr>
            <a:r>
              <a:rPr lang="es-MX" sz="1800" dirty="0">
                <a:latin typeface="Quattrocento" panose="020B0604020202020204" pitchFamily="18" charset="0"/>
              </a:rPr>
              <a:t>[ ]       </a:t>
            </a:r>
            <a:r>
              <a:rPr lang="es-MX" sz="1800" dirty="0" err="1">
                <a:latin typeface="Quattrocento" panose="020B0604020202020204" pitchFamily="18" charset="0"/>
              </a:rPr>
              <a:t>list</a:t>
            </a:r>
            <a:r>
              <a:rPr lang="es-MX" sz="1800" dirty="0">
                <a:latin typeface="Quattrocento" panose="020B0604020202020204" pitchFamily="18" charset="0"/>
              </a:rPr>
              <a:t>()</a:t>
            </a:r>
          </a:p>
          <a:p>
            <a:pPr marL="0" indent="0">
              <a:buFont typeface="Arial" panose="020B0604020202020204" pitchFamily="34" charset="0"/>
              <a:buNone/>
            </a:pPr>
            <a:r>
              <a:rPr lang="es-MX" sz="1800" dirty="0">
                <a:latin typeface="Quattrocento" panose="020B0604020202020204" pitchFamily="18" charset="0"/>
              </a:rPr>
              <a:t>Dinámicas</a:t>
            </a:r>
          </a:p>
          <a:p>
            <a:pPr marL="0" indent="0">
              <a:buFont typeface="Arial" panose="020B0604020202020204" pitchFamily="34" charset="0"/>
              <a:buNone/>
            </a:pPr>
            <a:r>
              <a:rPr lang="es-MX" sz="1800" dirty="0">
                <a:latin typeface="Quattrocento" panose="020B0604020202020204" pitchFamily="18" charset="0"/>
              </a:rPr>
              <a:t>.</a:t>
            </a:r>
            <a:r>
              <a:rPr lang="es-MX" sz="1800" dirty="0" err="1">
                <a:latin typeface="Quattrocento" panose="020B0604020202020204" pitchFamily="18" charset="0"/>
              </a:rPr>
              <a:t>insert</a:t>
            </a:r>
            <a:r>
              <a:rPr lang="es-MX" sz="1800" dirty="0">
                <a:latin typeface="Quattrocento" panose="020B0604020202020204" pitchFamily="18" charset="0"/>
              </a:rPr>
              <a:t>     .</a:t>
            </a:r>
            <a:r>
              <a:rPr lang="es-MX" sz="1800" dirty="0" err="1">
                <a:latin typeface="Quattrocento" panose="020B0604020202020204" pitchFamily="18" charset="0"/>
              </a:rPr>
              <a:t>append</a:t>
            </a:r>
            <a:r>
              <a:rPr lang="es-MX" sz="1800" dirty="0">
                <a:latin typeface="Quattrocento" panose="020B0604020202020204" pitchFamily="18" charset="0"/>
              </a:rPr>
              <a:t>       .</a:t>
            </a:r>
            <a:r>
              <a:rPr lang="es-MX" sz="1800" dirty="0" err="1">
                <a:latin typeface="Quattrocento" panose="020B0604020202020204" pitchFamily="18" charset="0"/>
              </a:rPr>
              <a:t>remove</a:t>
            </a:r>
            <a:r>
              <a:rPr lang="es-MX" sz="1800" dirty="0">
                <a:latin typeface="Quattrocento" panose="020B0604020202020204" pitchFamily="18" charset="0"/>
              </a:rPr>
              <a:t>      del</a:t>
            </a:r>
          </a:p>
          <a:p>
            <a:pPr marL="0" indent="0">
              <a:buFont typeface="Arial" panose="020B0604020202020204" pitchFamily="34" charset="0"/>
              <a:buNone/>
            </a:pPr>
            <a:r>
              <a:rPr lang="es-MX" sz="1800" b="0" i="0" dirty="0">
                <a:effectLst/>
                <a:latin typeface="Quattrocento" panose="02020502030000000404" pitchFamily="18" charset="0"/>
              </a:rPr>
              <a:t>presentan una serie de funciones adicionales</a:t>
            </a:r>
          </a:p>
          <a:p>
            <a:pPr marL="0" indent="0">
              <a:buFont typeface="Arial" panose="020B0604020202020204" pitchFamily="34" charset="0"/>
              <a:buNone/>
            </a:pPr>
            <a:endParaRPr lang="es-MX" sz="1800" b="0" i="0" dirty="0">
              <a:effectLst/>
              <a:latin typeface="Quattrocento" panose="02020502030000000404" pitchFamily="18" charset="0"/>
            </a:endParaRPr>
          </a:p>
          <a:p>
            <a:pPr marL="0" indent="0">
              <a:buFont typeface="Arial" panose="020B0604020202020204" pitchFamily="34" charset="0"/>
              <a:buNone/>
            </a:pPr>
            <a:endParaRPr lang="es-MX" sz="1800" dirty="0"/>
          </a:p>
        </p:txBody>
      </p:sp>
      <p:sp>
        <p:nvSpPr>
          <p:cNvPr id="6" name="Marcador de contenido 2">
            <a:extLst>
              <a:ext uri="{FF2B5EF4-FFF2-40B4-BE49-F238E27FC236}">
                <a16:creationId xmlns:a16="http://schemas.microsoft.com/office/drawing/2014/main" id="{C889011E-6D03-CBE6-DF3C-720C59F3CA3F}"/>
              </a:ext>
            </a:extLst>
          </p:cNvPr>
          <p:cNvSpPr txBox="1">
            <a:spLocks/>
          </p:cNvSpPr>
          <p:nvPr/>
        </p:nvSpPr>
        <p:spPr>
          <a:xfrm>
            <a:off x="720383" y="3429000"/>
            <a:ext cx="3718254" cy="210736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MX" sz="2000" b="1" dirty="0">
                <a:latin typeface="Quattrocento" panose="020B0604020202020204" pitchFamily="18" charset="0"/>
              </a:rPr>
              <a:t>Conjunto</a:t>
            </a:r>
          </a:p>
          <a:p>
            <a:pPr marL="0" indent="0">
              <a:buFont typeface="Arial" panose="020B0604020202020204" pitchFamily="34" charset="0"/>
              <a:buNone/>
            </a:pPr>
            <a:r>
              <a:rPr lang="es-MX" sz="2000" dirty="0">
                <a:latin typeface="Quattrocento" panose="020B0604020202020204" pitchFamily="18" charset="0"/>
              </a:rPr>
              <a:t>{}      set()</a:t>
            </a:r>
          </a:p>
          <a:p>
            <a:pPr marL="0" indent="0">
              <a:buFont typeface="Arial" panose="020B0604020202020204" pitchFamily="34" charset="0"/>
              <a:buNone/>
            </a:pPr>
            <a:r>
              <a:rPr lang="es-MX" sz="2000" dirty="0">
                <a:latin typeface="Quattrocento" panose="020B0604020202020204" pitchFamily="18" charset="0"/>
              </a:rPr>
              <a:t>.</a:t>
            </a:r>
            <a:r>
              <a:rPr lang="es-MX" sz="2000" dirty="0" err="1">
                <a:latin typeface="Quattrocento" panose="020B0604020202020204" pitchFamily="18" charset="0"/>
              </a:rPr>
              <a:t>add</a:t>
            </a:r>
            <a:r>
              <a:rPr lang="es-MX" sz="2000" dirty="0">
                <a:latin typeface="Quattrocento" panose="020B0604020202020204" pitchFamily="18" charset="0"/>
              </a:rPr>
              <a:t>    .</a:t>
            </a:r>
            <a:r>
              <a:rPr lang="es-MX" sz="2000" dirty="0" err="1">
                <a:latin typeface="Quattrocento" panose="020B0604020202020204" pitchFamily="18" charset="0"/>
              </a:rPr>
              <a:t>remove</a:t>
            </a:r>
            <a:endParaRPr lang="es-MX" sz="2000" dirty="0">
              <a:latin typeface="Quattrocento" panose="020B0604020202020204" pitchFamily="18" charset="0"/>
            </a:endParaRPr>
          </a:p>
          <a:p>
            <a:pPr marL="0" indent="0">
              <a:buFont typeface="Arial" panose="020B0604020202020204" pitchFamily="34" charset="0"/>
              <a:buNone/>
            </a:pPr>
            <a:r>
              <a:rPr lang="es-MX" sz="2000" dirty="0">
                <a:latin typeface="Quattrocento" panose="020B0604020202020204" pitchFamily="18" charset="0"/>
              </a:rPr>
              <a:t>Colecciones desordenadas</a:t>
            </a:r>
          </a:p>
          <a:p>
            <a:pPr marL="0" indent="0">
              <a:buFont typeface="Arial" panose="020B0604020202020204" pitchFamily="34" charset="0"/>
              <a:buNone/>
            </a:pPr>
            <a:r>
              <a:rPr lang="es-MX" sz="2000" dirty="0">
                <a:latin typeface="Quattrocento" panose="020B0604020202020204" pitchFamily="18" charset="0"/>
              </a:rPr>
              <a:t>No se pueden duplicar elementos</a:t>
            </a:r>
          </a:p>
          <a:p>
            <a:pPr marL="0" indent="0">
              <a:buFont typeface="Arial" panose="020B0604020202020204" pitchFamily="34" charset="0"/>
              <a:buNone/>
            </a:pPr>
            <a:endParaRPr lang="es-MX" sz="2000" dirty="0">
              <a:latin typeface="Quattrocento" panose="020B0604020202020204" pitchFamily="18" charset="0"/>
            </a:endParaRPr>
          </a:p>
          <a:p>
            <a:pPr marL="0" indent="0">
              <a:buFont typeface="Arial" panose="020B0604020202020204" pitchFamily="34" charset="0"/>
              <a:buNone/>
            </a:pPr>
            <a:endParaRPr lang="es-MX" sz="2000" dirty="0"/>
          </a:p>
        </p:txBody>
      </p:sp>
      <p:sp>
        <p:nvSpPr>
          <p:cNvPr id="7" name="Marcador de contenido 2">
            <a:extLst>
              <a:ext uri="{FF2B5EF4-FFF2-40B4-BE49-F238E27FC236}">
                <a16:creationId xmlns:a16="http://schemas.microsoft.com/office/drawing/2014/main" id="{935DA29A-6481-577E-8E83-968B91470894}"/>
              </a:ext>
            </a:extLst>
          </p:cNvPr>
          <p:cNvSpPr txBox="1">
            <a:spLocks/>
          </p:cNvSpPr>
          <p:nvPr/>
        </p:nvSpPr>
        <p:spPr>
          <a:xfrm>
            <a:off x="4648231" y="4348210"/>
            <a:ext cx="2347702" cy="190084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MX" sz="2000" b="1" dirty="0">
                <a:latin typeface="Quattrocento" panose="020B0604020202020204" pitchFamily="18" charset="0"/>
              </a:rPr>
              <a:t>Diccionarios</a:t>
            </a:r>
          </a:p>
          <a:p>
            <a:pPr marL="0" indent="0">
              <a:buFont typeface="Arial" panose="020B0604020202020204" pitchFamily="34" charset="0"/>
              <a:buNone/>
            </a:pPr>
            <a:r>
              <a:rPr lang="es-MX" sz="2000" dirty="0">
                <a:latin typeface="Quattrocento" panose="020B0604020202020204" pitchFamily="18" charset="0"/>
              </a:rPr>
              <a:t>{}</a:t>
            </a:r>
          </a:p>
          <a:p>
            <a:pPr marL="0" indent="0">
              <a:buFont typeface="Arial" panose="020B0604020202020204" pitchFamily="34" charset="0"/>
              <a:buNone/>
            </a:pPr>
            <a:r>
              <a:rPr lang="es-MX" sz="2000" dirty="0">
                <a:latin typeface="Quattrocento" panose="020B0604020202020204" pitchFamily="18" charset="0"/>
              </a:rPr>
              <a:t>Colecciones desordenadas</a:t>
            </a:r>
          </a:p>
          <a:p>
            <a:pPr marL="0" indent="0">
              <a:buFont typeface="Arial" panose="020B0604020202020204" pitchFamily="34" charset="0"/>
              <a:buNone/>
            </a:pPr>
            <a:r>
              <a:rPr lang="es-MX" sz="2000" dirty="0">
                <a:latin typeface="Quattrocento" panose="020B0604020202020204" pitchFamily="18" charset="0"/>
              </a:rPr>
              <a:t>.ítems</a:t>
            </a:r>
          </a:p>
          <a:p>
            <a:pPr marL="0" indent="0">
              <a:buFont typeface="Arial" panose="020B0604020202020204" pitchFamily="34" charset="0"/>
              <a:buNone/>
            </a:pPr>
            <a:endParaRPr lang="es-MX" sz="2000" dirty="0">
              <a:latin typeface="Quattrocento" panose="020B0604020202020204" pitchFamily="18" charset="0"/>
            </a:endParaRPr>
          </a:p>
          <a:p>
            <a:pPr marL="0" indent="0">
              <a:buFont typeface="Arial" panose="020B0604020202020204" pitchFamily="34" charset="0"/>
              <a:buNone/>
            </a:pPr>
            <a:endParaRPr lang="es-MX" sz="2000" dirty="0">
              <a:latin typeface="Quattrocento" panose="020B0604020202020204" pitchFamily="18" charset="0"/>
            </a:endParaRPr>
          </a:p>
          <a:p>
            <a:pPr marL="0" indent="0">
              <a:buFont typeface="Arial" panose="020B0604020202020204" pitchFamily="34" charset="0"/>
              <a:buNone/>
            </a:pPr>
            <a:endParaRPr lang="es-MX" sz="2000" dirty="0"/>
          </a:p>
        </p:txBody>
      </p:sp>
      <p:sp>
        <p:nvSpPr>
          <p:cNvPr id="8" name="Marcador de contenido 2">
            <a:extLst>
              <a:ext uri="{FF2B5EF4-FFF2-40B4-BE49-F238E27FC236}">
                <a16:creationId xmlns:a16="http://schemas.microsoft.com/office/drawing/2014/main" id="{DF2ABC30-CA32-54B0-FFE6-E8572871FDBA}"/>
              </a:ext>
            </a:extLst>
          </p:cNvPr>
          <p:cNvSpPr txBox="1">
            <a:spLocks/>
          </p:cNvSpPr>
          <p:nvPr/>
        </p:nvSpPr>
        <p:spPr>
          <a:xfrm>
            <a:off x="9553230" y="2756646"/>
            <a:ext cx="2347702" cy="282005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MX" sz="2000" dirty="0">
                <a:latin typeface="Quattrocento" panose="020B0604020202020204" pitchFamily="18" charset="0"/>
              </a:rPr>
              <a:t>Pilas</a:t>
            </a:r>
          </a:p>
          <a:p>
            <a:pPr marL="0" indent="0">
              <a:buFont typeface="Arial" panose="020B0604020202020204" pitchFamily="34" charset="0"/>
              <a:buNone/>
            </a:pPr>
            <a:r>
              <a:rPr lang="es-MX" sz="2000" dirty="0">
                <a:latin typeface="Quattrocento" panose="020B0604020202020204" pitchFamily="18" charset="0"/>
              </a:rPr>
              <a:t>LIFO - </a:t>
            </a:r>
            <a:r>
              <a:rPr lang="es-MX" sz="2000" dirty="0" err="1">
                <a:latin typeface="Quattrocento" panose="020B0604020202020204" pitchFamily="18" charset="0"/>
              </a:rPr>
              <a:t>last</a:t>
            </a:r>
            <a:r>
              <a:rPr lang="es-MX" sz="2000" dirty="0">
                <a:latin typeface="Quattrocento" panose="020B0604020202020204" pitchFamily="18" charset="0"/>
              </a:rPr>
              <a:t> in </a:t>
            </a:r>
            <a:r>
              <a:rPr lang="es-MX" sz="2000" dirty="0" err="1">
                <a:latin typeface="Quattrocento" panose="020B0604020202020204" pitchFamily="18" charset="0"/>
              </a:rPr>
              <a:t>first</a:t>
            </a:r>
            <a:r>
              <a:rPr lang="es-MX" sz="2000" dirty="0">
                <a:latin typeface="Quattrocento" panose="020B0604020202020204" pitchFamily="18" charset="0"/>
              </a:rPr>
              <a:t> </a:t>
            </a:r>
            <a:r>
              <a:rPr lang="es-MX" sz="2000" dirty="0" err="1">
                <a:latin typeface="Quattrocento" panose="020B0604020202020204" pitchFamily="18" charset="0"/>
              </a:rPr>
              <a:t>out</a:t>
            </a:r>
            <a:endParaRPr lang="es-MX" sz="2000" dirty="0">
              <a:latin typeface="Quattrocento" panose="020B0604020202020204" pitchFamily="18" charset="0"/>
            </a:endParaRPr>
          </a:p>
          <a:p>
            <a:pPr marL="0" indent="0">
              <a:buFont typeface="Arial" panose="020B0604020202020204" pitchFamily="34" charset="0"/>
              <a:buNone/>
            </a:pPr>
            <a:r>
              <a:rPr lang="es-MX" sz="2000" dirty="0">
                <a:latin typeface="Quattrocento" panose="020B0604020202020204" pitchFamily="18" charset="0"/>
              </a:rPr>
              <a:t>[]</a:t>
            </a:r>
          </a:p>
          <a:p>
            <a:pPr marL="0" indent="0">
              <a:buFont typeface="Arial" panose="020B0604020202020204" pitchFamily="34" charset="0"/>
              <a:buNone/>
            </a:pPr>
            <a:r>
              <a:rPr lang="es-MX" sz="2000" dirty="0">
                <a:latin typeface="Quattrocento" panose="020B0604020202020204" pitchFamily="18" charset="0"/>
              </a:rPr>
              <a:t>.</a:t>
            </a:r>
            <a:r>
              <a:rPr lang="es-MX" sz="2000" dirty="0" err="1">
                <a:latin typeface="Quattrocento" panose="020B0604020202020204" pitchFamily="18" charset="0"/>
              </a:rPr>
              <a:t>append</a:t>
            </a:r>
            <a:r>
              <a:rPr lang="es-MX" sz="2000" dirty="0">
                <a:latin typeface="Quattrocento" panose="020B0604020202020204" pitchFamily="18" charset="0"/>
              </a:rPr>
              <a:t>  .pop</a:t>
            </a:r>
          </a:p>
          <a:p>
            <a:pPr marL="0" indent="0">
              <a:buFont typeface="Arial" panose="020B0604020202020204" pitchFamily="34" charset="0"/>
              <a:buNone/>
            </a:pPr>
            <a:r>
              <a:rPr lang="es-MX" sz="2000" dirty="0">
                <a:latin typeface="Quattrocento" panose="020B0604020202020204" pitchFamily="18" charset="0"/>
              </a:rPr>
              <a:t>Colas</a:t>
            </a:r>
          </a:p>
          <a:p>
            <a:pPr marL="0" indent="0">
              <a:buFont typeface="Arial" panose="020B0604020202020204" pitchFamily="34" charset="0"/>
              <a:buNone/>
            </a:pPr>
            <a:r>
              <a:rPr lang="es-MX" sz="2000" dirty="0">
                <a:latin typeface="Quattrocento" panose="020B0604020202020204" pitchFamily="18" charset="0"/>
              </a:rPr>
              <a:t>FIFO – </a:t>
            </a:r>
            <a:r>
              <a:rPr lang="es-MX" sz="2000" dirty="0" err="1">
                <a:latin typeface="Quattrocento" panose="020B0604020202020204" pitchFamily="18" charset="0"/>
              </a:rPr>
              <a:t>First</a:t>
            </a:r>
            <a:r>
              <a:rPr lang="es-MX" sz="2000" dirty="0">
                <a:latin typeface="Quattrocento" panose="020B0604020202020204" pitchFamily="18" charset="0"/>
              </a:rPr>
              <a:t> in </a:t>
            </a:r>
            <a:r>
              <a:rPr lang="es-MX" sz="2000" dirty="0" err="1">
                <a:latin typeface="Quattrocento" panose="020B0604020202020204" pitchFamily="18" charset="0"/>
              </a:rPr>
              <a:t>first</a:t>
            </a:r>
            <a:r>
              <a:rPr lang="es-MX" sz="2000" dirty="0">
                <a:latin typeface="Quattrocento" panose="020B0604020202020204" pitchFamily="18" charset="0"/>
              </a:rPr>
              <a:t> </a:t>
            </a:r>
            <a:r>
              <a:rPr lang="es-MX" sz="2000" dirty="0" err="1">
                <a:latin typeface="Quattrocento" panose="020B0604020202020204" pitchFamily="18" charset="0"/>
              </a:rPr>
              <a:t>out</a:t>
            </a:r>
            <a:endParaRPr lang="es-MX" sz="2000" dirty="0">
              <a:latin typeface="Quattrocento" panose="020B0604020202020204" pitchFamily="18" charset="0"/>
            </a:endParaRPr>
          </a:p>
          <a:p>
            <a:pPr marL="0" indent="0">
              <a:buFont typeface="Arial" panose="020B0604020202020204" pitchFamily="34" charset="0"/>
              <a:buNone/>
            </a:pPr>
            <a:r>
              <a:rPr lang="es-MX" sz="2000" dirty="0" err="1">
                <a:latin typeface="Quattrocento" panose="020B0604020202020204" pitchFamily="18" charset="0"/>
              </a:rPr>
              <a:t>from</a:t>
            </a:r>
            <a:r>
              <a:rPr lang="es-MX" sz="2000" dirty="0">
                <a:latin typeface="Quattrocento" panose="020B0604020202020204" pitchFamily="18" charset="0"/>
              </a:rPr>
              <a:t> </a:t>
            </a:r>
            <a:r>
              <a:rPr lang="es-MX" sz="2000" dirty="0" err="1">
                <a:latin typeface="Quattrocento" panose="020B0604020202020204" pitchFamily="18" charset="0"/>
              </a:rPr>
              <a:t>collections</a:t>
            </a:r>
            <a:r>
              <a:rPr lang="es-MX" sz="2000" dirty="0">
                <a:latin typeface="Quattrocento" panose="020B0604020202020204" pitchFamily="18" charset="0"/>
              </a:rPr>
              <a:t> </a:t>
            </a:r>
            <a:r>
              <a:rPr lang="es-MX" sz="2000" dirty="0" err="1">
                <a:latin typeface="Quattrocento" panose="020B0604020202020204" pitchFamily="18" charset="0"/>
              </a:rPr>
              <a:t>import</a:t>
            </a:r>
            <a:r>
              <a:rPr lang="es-MX" sz="2000" dirty="0">
                <a:latin typeface="Quattrocento" panose="020B0604020202020204" pitchFamily="18" charset="0"/>
              </a:rPr>
              <a:t> </a:t>
            </a:r>
            <a:r>
              <a:rPr lang="es-MX" sz="2000" dirty="0" err="1">
                <a:latin typeface="Quattrocento" panose="020B0604020202020204" pitchFamily="18" charset="0"/>
              </a:rPr>
              <a:t>deque</a:t>
            </a:r>
            <a:endParaRPr lang="es-MX" sz="2000" dirty="0">
              <a:latin typeface="Quattrocento" panose="020B0604020202020204" pitchFamily="18" charset="0"/>
            </a:endParaRPr>
          </a:p>
          <a:p>
            <a:pPr marL="0" indent="0">
              <a:buFont typeface="Arial" panose="020B0604020202020204" pitchFamily="34" charset="0"/>
              <a:buNone/>
            </a:pPr>
            <a:endParaRPr lang="es-MX" sz="2000" dirty="0">
              <a:latin typeface="Quattrocento" panose="020B0604020202020204" pitchFamily="18" charset="0"/>
            </a:endParaRPr>
          </a:p>
          <a:p>
            <a:pPr marL="0" indent="0">
              <a:buFont typeface="Arial" panose="020B0604020202020204" pitchFamily="34" charset="0"/>
              <a:buNone/>
            </a:pPr>
            <a:endParaRPr lang="es-MX" sz="2000" dirty="0"/>
          </a:p>
        </p:txBody>
      </p:sp>
      <p:sp>
        <p:nvSpPr>
          <p:cNvPr id="9" name="Marcador de contenido 2">
            <a:extLst>
              <a:ext uri="{FF2B5EF4-FFF2-40B4-BE49-F238E27FC236}">
                <a16:creationId xmlns:a16="http://schemas.microsoft.com/office/drawing/2014/main" id="{D927C1E4-2D0A-B202-2F82-BB2C6A523329}"/>
              </a:ext>
            </a:extLst>
          </p:cNvPr>
          <p:cNvSpPr txBox="1">
            <a:spLocks/>
          </p:cNvSpPr>
          <p:nvPr/>
        </p:nvSpPr>
        <p:spPr>
          <a:xfrm>
            <a:off x="6602537" y="4362123"/>
            <a:ext cx="2347702" cy="1900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s-MX" sz="2000" dirty="0">
              <a:latin typeface="Quattrocento" panose="020B0604020202020204" pitchFamily="18" charset="0"/>
            </a:endParaRPr>
          </a:p>
          <a:p>
            <a:pPr marL="0" indent="0">
              <a:buFont typeface="Arial" panose="020B0604020202020204" pitchFamily="34" charset="0"/>
              <a:buNone/>
            </a:pPr>
            <a:endParaRPr lang="es-MX" sz="2000" dirty="0"/>
          </a:p>
        </p:txBody>
      </p:sp>
      <p:sp>
        <p:nvSpPr>
          <p:cNvPr id="11" name="Marcador de contenido 2">
            <a:extLst>
              <a:ext uri="{FF2B5EF4-FFF2-40B4-BE49-F238E27FC236}">
                <a16:creationId xmlns:a16="http://schemas.microsoft.com/office/drawing/2014/main" id="{91C6B28E-90D1-D7D9-DF9C-9DF0E774834E}"/>
              </a:ext>
            </a:extLst>
          </p:cNvPr>
          <p:cNvSpPr txBox="1">
            <a:spLocks/>
          </p:cNvSpPr>
          <p:nvPr/>
        </p:nvSpPr>
        <p:spPr>
          <a:xfrm>
            <a:off x="6232629" y="4974478"/>
            <a:ext cx="2347702" cy="19008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MX" sz="1800" dirty="0">
                <a:latin typeface="Quattrocento" panose="020B0604020202020204" pitchFamily="18" charset="0"/>
              </a:rPr>
              <a:t>dic={“nombre”=dada: “Edad”=22: “Escuela”=“IPN”</a:t>
            </a:r>
          </a:p>
          <a:p>
            <a:pPr marL="0" indent="0">
              <a:buFont typeface="Arial" panose="020B0604020202020204" pitchFamily="34" charset="0"/>
              <a:buNone/>
            </a:pPr>
            <a:r>
              <a:rPr lang="es-MX" sz="1800" dirty="0">
                <a:latin typeface="Quattrocento" panose="020B0604020202020204" pitchFamily="18" charset="0"/>
              </a:rPr>
              <a:t>}</a:t>
            </a:r>
          </a:p>
          <a:p>
            <a:pPr marL="0" indent="0">
              <a:buFont typeface="Arial" panose="020B0604020202020204" pitchFamily="34" charset="0"/>
              <a:buNone/>
            </a:pPr>
            <a:endParaRPr lang="es-MX" sz="2000" dirty="0">
              <a:latin typeface="Quattrocento" panose="020B0604020202020204" pitchFamily="18" charset="0"/>
            </a:endParaRPr>
          </a:p>
          <a:p>
            <a:pPr marL="0" indent="0">
              <a:buFont typeface="Arial" panose="020B0604020202020204" pitchFamily="34" charset="0"/>
              <a:buNone/>
            </a:pPr>
            <a:endParaRPr lang="es-MX" sz="2000" dirty="0">
              <a:latin typeface="Quattrocento" panose="020B0604020202020204" pitchFamily="18" charset="0"/>
            </a:endParaRPr>
          </a:p>
          <a:p>
            <a:pPr marL="0" indent="0">
              <a:buFont typeface="Arial" panose="020B0604020202020204" pitchFamily="34" charset="0"/>
              <a:buNone/>
            </a:pPr>
            <a:endParaRPr lang="es-MX" sz="2000" dirty="0"/>
          </a:p>
        </p:txBody>
      </p:sp>
    </p:spTree>
    <p:extLst>
      <p:ext uri="{BB962C8B-B14F-4D97-AF65-F5344CB8AC3E}">
        <p14:creationId xmlns:p14="http://schemas.microsoft.com/office/powerpoint/2010/main" val="225236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7E22BF-D991-A427-C3DD-103441EE0318}"/>
              </a:ext>
            </a:extLst>
          </p:cNvPr>
          <p:cNvSpPr>
            <a:spLocks noGrp="1"/>
          </p:cNvSpPr>
          <p:nvPr>
            <p:ph idx="1"/>
          </p:nvPr>
        </p:nvSpPr>
        <p:spPr>
          <a:xfrm>
            <a:off x="764890" y="243348"/>
            <a:ext cx="10920603" cy="6371303"/>
          </a:xfrm>
        </p:spPr>
        <p:txBody>
          <a:bodyPr>
            <a:normAutofit fontScale="92500"/>
          </a:bodyPr>
          <a:lstStyle/>
          <a:p>
            <a:pPr algn="l">
              <a:buFont typeface="Arial" panose="020B0604020202020204" pitchFamily="34" charset="0"/>
              <a:buChar char="•"/>
            </a:pPr>
            <a:r>
              <a:rPr lang="es-MX" sz="1600" b="0" i="0" dirty="0">
                <a:solidFill>
                  <a:schemeClr val="accent5">
                    <a:lumMod val="60000"/>
                    <a:lumOff val="40000"/>
                  </a:schemeClr>
                </a:solidFill>
                <a:effectLst/>
                <a:latin typeface="Söhne"/>
              </a:rPr>
              <a:t>Tupla</a:t>
            </a:r>
            <a:r>
              <a:rPr lang="es-MX" sz="1600" b="0" i="0" dirty="0">
                <a:effectLst/>
                <a:latin typeface="Söhne"/>
              </a:rPr>
              <a:t>: Una tupla es una secuencia inmutable de elementos. Los elementos de una tupla se separan por comas y se encierran entre paréntesis. Las tuplas se utilizan para almacenar elementos que no cambian y que se acceden mediante su posición en la secuencia.</a:t>
            </a:r>
          </a:p>
          <a:p>
            <a:pPr marL="0" indent="0" algn="l">
              <a:buNone/>
            </a:pPr>
            <a:r>
              <a:rPr lang="es-MX" sz="1600" b="0" i="0" dirty="0">
                <a:effectLst/>
                <a:latin typeface="Söhne"/>
              </a:rPr>
              <a:t>	</a:t>
            </a:r>
            <a:r>
              <a:rPr lang="es-MX" sz="1600" b="0" i="0" dirty="0" err="1">
                <a:effectLst/>
                <a:latin typeface="Söhne"/>
              </a:rPr>
              <a:t>mi_tupla</a:t>
            </a:r>
            <a:r>
              <a:rPr lang="es-MX" sz="1600" b="0" i="0" dirty="0">
                <a:effectLst/>
                <a:latin typeface="Söhne"/>
              </a:rPr>
              <a:t> = (1, 2, 3)</a:t>
            </a:r>
          </a:p>
          <a:p>
            <a:pPr algn="l">
              <a:buFont typeface="Arial" panose="020B0604020202020204" pitchFamily="34" charset="0"/>
              <a:buChar char="•"/>
            </a:pPr>
            <a:r>
              <a:rPr lang="es-MX" sz="1600" b="0" i="0" dirty="0">
                <a:solidFill>
                  <a:schemeClr val="accent5">
                    <a:lumMod val="60000"/>
                    <a:lumOff val="40000"/>
                  </a:schemeClr>
                </a:solidFill>
                <a:effectLst/>
                <a:latin typeface="Söhne"/>
              </a:rPr>
              <a:t>Conjunto</a:t>
            </a:r>
            <a:r>
              <a:rPr lang="es-MX" sz="1600" b="0" i="0" dirty="0">
                <a:effectLst/>
                <a:latin typeface="Söhne"/>
              </a:rPr>
              <a:t>: Un conjunto es una colección desordenada de elementos únicos. Los elementos de un conjunto se encierran entre llaves y se separan por comas. Los conjuntos se utilizan para realizar operaciones de conjunto como la unión, la intersección o la diferencia.</a:t>
            </a:r>
          </a:p>
          <a:p>
            <a:pPr marL="0" indent="0" algn="l">
              <a:buNone/>
            </a:pPr>
            <a:r>
              <a:rPr lang="es-MX" sz="1600" b="0" i="0" dirty="0">
                <a:effectLst/>
                <a:latin typeface="Söhne"/>
              </a:rPr>
              <a:t>	</a:t>
            </a:r>
            <a:r>
              <a:rPr lang="es-MX" sz="1600" b="0" i="0" dirty="0" err="1">
                <a:effectLst/>
                <a:latin typeface="Söhne"/>
              </a:rPr>
              <a:t>mi_conjunto</a:t>
            </a:r>
            <a:r>
              <a:rPr lang="es-MX" sz="1600" b="0" i="0" dirty="0">
                <a:effectLst/>
                <a:latin typeface="Söhne"/>
              </a:rPr>
              <a:t> = {1, 2, 3}</a:t>
            </a:r>
          </a:p>
          <a:p>
            <a:pPr algn="l">
              <a:buFont typeface="Arial" panose="020B0604020202020204" pitchFamily="34" charset="0"/>
              <a:buChar char="•"/>
            </a:pPr>
            <a:r>
              <a:rPr lang="es-MX" sz="1600" b="0" i="0" dirty="0">
                <a:solidFill>
                  <a:schemeClr val="accent5">
                    <a:lumMod val="60000"/>
                    <a:lumOff val="40000"/>
                  </a:schemeClr>
                </a:solidFill>
                <a:effectLst/>
                <a:latin typeface="Söhne"/>
              </a:rPr>
              <a:t>Diccionario</a:t>
            </a:r>
            <a:r>
              <a:rPr lang="es-MX" sz="1600" b="0" i="0" dirty="0">
                <a:effectLst/>
                <a:latin typeface="Söhne"/>
              </a:rPr>
              <a:t>: Un diccionario es una colección de pares clave-valor, donde cada clave se asocia con un valor. Los pares clave-valor se encierran entre llaves y se separan por comas. Los diccionarios se utilizan para almacenar información estructurada y para acceder a ella mediante claves.</a:t>
            </a:r>
          </a:p>
          <a:p>
            <a:pPr marL="0" indent="0" algn="l">
              <a:buNone/>
            </a:pPr>
            <a:r>
              <a:rPr lang="es-MX" sz="1600" b="0" i="0" dirty="0">
                <a:effectLst/>
                <a:latin typeface="Söhne"/>
              </a:rPr>
              <a:t>	</a:t>
            </a:r>
            <a:r>
              <a:rPr lang="es-MX" sz="1600" b="0" i="0" dirty="0" err="1">
                <a:effectLst/>
                <a:latin typeface="Söhne"/>
              </a:rPr>
              <a:t>mi_diccionario</a:t>
            </a:r>
            <a:r>
              <a:rPr lang="es-MX" sz="1600" b="0" i="0" dirty="0">
                <a:effectLst/>
                <a:latin typeface="Söhne"/>
              </a:rPr>
              <a:t> = {'Juan': 25, '</a:t>
            </a:r>
            <a:r>
              <a:rPr lang="es-MX" sz="1600" b="0" i="0" dirty="0" err="1">
                <a:effectLst/>
                <a:latin typeface="Söhne"/>
              </a:rPr>
              <a:t>Maria</a:t>
            </a:r>
            <a:r>
              <a:rPr lang="es-MX" sz="1600" b="0" i="0" dirty="0">
                <a:effectLst/>
                <a:latin typeface="Söhne"/>
              </a:rPr>
              <a:t>': 30, 'Pedro': 20}</a:t>
            </a:r>
          </a:p>
          <a:p>
            <a:pPr algn="l">
              <a:buFont typeface="Arial" panose="020B0604020202020204" pitchFamily="34" charset="0"/>
              <a:buChar char="•"/>
            </a:pPr>
            <a:r>
              <a:rPr lang="es-MX" sz="1600" b="0" i="0" dirty="0">
                <a:solidFill>
                  <a:schemeClr val="accent5">
                    <a:lumMod val="60000"/>
                    <a:lumOff val="40000"/>
                  </a:schemeClr>
                </a:solidFill>
                <a:effectLst/>
                <a:latin typeface="Söhne"/>
              </a:rPr>
              <a:t>Lista</a:t>
            </a:r>
            <a:r>
              <a:rPr lang="es-MX" sz="1600" b="0" i="0" dirty="0">
                <a:effectLst/>
                <a:latin typeface="Söhne"/>
              </a:rPr>
              <a:t>: Una lista es una secuencia mutable de elementos. Los elementos de una lista se encierran entre corchetes y se separan por comas. Las listas se utilizan para almacenar elementos que pueden cambiar y que se acceden mediante su posición en la secuencia.</a:t>
            </a:r>
          </a:p>
          <a:p>
            <a:pPr marL="0" indent="0" algn="l">
              <a:buNone/>
            </a:pPr>
            <a:r>
              <a:rPr lang="es-MX" sz="1600" b="0" i="0" dirty="0">
                <a:effectLst/>
                <a:latin typeface="Söhne"/>
              </a:rPr>
              <a:t>	</a:t>
            </a:r>
            <a:r>
              <a:rPr lang="es-MX" sz="1600" b="0" i="0" dirty="0" err="1">
                <a:effectLst/>
                <a:latin typeface="Söhne"/>
              </a:rPr>
              <a:t>mi_lista</a:t>
            </a:r>
            <a:r>
              <a:rPr lang="es-MX" sz="1600" b="0" i="0" dirty="0">
                <a:effectLst/>
                <a:latin typeface="Söhne"/>
              </a:rPr>
              <a:t> = [1, 2, 3]</a:t>
            </a:r>
          </a:p>
          <a:p>
            <a:pPr algn="l">
              <a:buFont typeface="Arial" panose="020B0604020202020204" pitchFamily="34" charset="0"/>
              <a:buChar char="•"/>
            </a:pPr>
            <a:r>
              <a:rPr lang="es-MX" sz="1600" b="0" i="0" dirty="0">
                <a:solidFill>
                  <a:schemeClr val="accent5">
                    <a:lumMod val="60000"/>
                    <a:lumOff val="40000"/>
                  </a:schemeClr>
                </a:solidFill>
                <a:effectLst/>
                <a:latin typeface="Söhne"/>
              </a:rPr>
              <a:t>Pila</a:t>
            </a:r>
            <a:r>
              <a:rPr lang="es-MX" sz="1600" b="0" i="0" dirty="0">
                <a:effectLst/>
                <a:latin typeface="Söhne"/>
              </a:rPr>
              <a:t>: Una pila es una estructura de datos que permite el acceso a sus elementos siguiendo una regla LIFO (</a:t>
            </a:r>
            <a:r>
              <a:rPr lang="es-MX" sz="1600" b="0" i="0" dirty="0" err="1">
                <a:effectLst/>
                <a:latin typeface="Söhne"/>
              </a:rPr>
              <a:t>Last</a:t>
            </a:r>
            <a:r>
              <a:rPr lang="es-MX" sz="1600" b="0" i="0" dirty="0">
                <a:effectLst/>
                <a:latin typeface="Söhne"/>
              </a:rPr>
              <a:t> In, </a:t>
            </a:r>
            <a:r>
              <a:rPr lang="es-MX" sz="1600" b="0" i="0" dirty="0" err="1">
                <a:effectLst/>
                <a:latin typeface="Söhne"/>
              </a:rPr>
              <a:t>First</a:t>
            </a:r>
            <a:r>
              <a:rPr lang="es-MX" sz="1600" b="0" i="0" dirty="0">
                <a:effectLst/>
                <a:latin typeface="Söhne"/>
              </a:rPr>
              <a:t> </a:t>
            </a:r>
            <a:r>
              <a:rPr lang="es-MX" sz="1600" b="0" i="0" dirty="0" err="1">
                <a:effectLst/>
                <a:latin typeface="Söhne"/>
              </a:rPr>
              <a:t>Out</a:t>
            </a:r>
            <a:r>
              <a:rPr lang="es-MX" sz="1600" b="0" i="0" dirty="0">
                <a:effectLst/>
                <a:latin typeface="Söhne"/>
              </a:rPr>
              <a:t>), es decir, el último elemento que se agrega a la pila es el primero que se saca. Las pilas se utilizan para implementar algoritmos como la inversión de una secuencia o la evaluación de expresiones matemáticas.</a:t>
            </a:r>
          </a:p>
          <a:p>
            <a:pPr marL="914400" lvl="2" indent="0">
              <a:spcBef>
                <a:spcPts val="0"/>
              </a:spcBef>
              <a:buNone/>
            </a:pPr>
            <a:r>
              <a:rPr lang="it-IT" sz="1200" b="0" i="0" dirty="0">
                <a:effectLst/>
                <a:latin typeface="Söhne"/>
              </a:rPr>
              <a:t>mi_pila = []</a:t>
            </a:r>
          </a:p>
          <a:p>
            <a:pPr marL="914400" lvl="2" indent="0">
              <a:spcBef>
                <a:spcPts val="0"/>
              </a:spcBef>
              <a:buNone/>
            </a:pPr>
            <a:r>
              <a:rPr lang="it-IT" sz="1200" b="0" i="0" dirty="0">
                <a:effectLst/>
                <a:latin typeface="Söhne"/>
              </a:rPr>
              <a:t>mi_pila.append(1)</a:t>
            </a:r>
          </a:p>
          <a:p>
            <a:pPr marL="914400" lvl="2" indent="0">
              <a:spcBef>
                <a:spcPts val="0"/>
              </a:spcBef>
              <a:buNone/>
            </a:pPr>
            <a:r>
              <a:rPr lang="it-IT" sz="1200" b="0" i="0" dirty="0">
                <a:effectLst/>
                <a:latin typeface="Söhne"/>
              </a:rPr>
              <a:t>mi_pila.append(2)</a:t>
            </a:r>
          </a:p>
          <a:p>
            <a:pPr marL="914400" lvl="2" indent="0">
              <a:spcBef>
                <a:spcPts val="0"/>
              </a:spcBef>
              <a:buNone/>
            </a:pPr>
            <a:r>
              <a:rPr lang="it-IT" sz="1200" b="0" i="0" dirty="0">
                <a:effectLst/>
                <a:latin typeface="Söhne"/>
              </a:rPr>
              <a:t>mi_pila.append(3)</a:t>
            </a:r>
            <a:endParaRPr lang="es-MX" sz="1200" b="0" i="0" dirty="0">
              <a:effectLst/>
              <a:latin typeface="Söhne"/>
            </a:endParaRPr>
          </a:p>
        </p:txBody>
      </p:sp>
    </p:spTree>
    <p:extLst>
      <p:ext uri="{BB962C8B-B14F-4D97-AF65-F5344CB8AC3E}">
        <p14:creationId xmlns:p14="http://schemas.microsoft.com/office/powerpoint/2010/main" val="1944603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489889C-9C50-428B-977D-F5CD94E7CB8F}"/>
              </a:ext>
            </a:extLst>
          </p:cNvPr>
          <p:cNvSpPr txBox="1"/>
          <p:nvPr/>
        </p:nvSpPr>
        <p:spPr>
          <a:xfrm>
            <a:off x="1630926" y="305068"/>
            <a:ext cx="4686300" cy="6247864"/>
          </a:xfrm>
          <a:prstGeom prst="rect">
            <a:avLst/>
          </a:prstGeom>
          <a:noFill/>
        </p:spPr>
        <p:txBody>
          <a:bodyPr wrap="square" rtlCol="0">
            <a:spAutoFit/>
          </a:bodyPr>
          <a:lstStyle/>
          <a:p>
            <a:r>
              <a:rPr lang="es-MX" sz="2000" dirty="0">
                <a:effectLst/>
                <a:latin typeface="Arial" panose="020B0604020202020204" pitchFamily="34" charset="0"/>
                <a:ea typeface="Adobe Myungjo Std M" panose="02020600000000000000" pitchFamily="18" charset="-128"/>
                <a:cs typeface="Arial" panose="020B0604020202020204" pitchFamily="34" charset="0"/>
              </a:rPr>
              <a:t>input(“</a:t>
            </a:r>
            <a:r>
              <a:rPr lang="es-MX" sz="2000" dirty="0" err="1">
                <a:effectLst/>
                <a:latin typeface="Arial" panose="020B0604020202020204" pitchFamily="34" charset="0"/>
                <a:ea typeface="Adobe Myungjo Std M" panose="02020600000000000000" pitchFamily="18" charset="-128"/>
                <a:cs typeface="Arial" panose="020B0604020202020204" pitchFamily="34" charset="0"/>
              </a:rPr>
              <a:t>Mensajeeee</a:t>
            </a:r>
            <a:r>
              <a:rPr lang="es-MX" sz="2000" dirty="0">
                <a:effectLst/>
                <a:latin typeface="Arial" panose="020B0604020202020204" pitchFamily="34" charset="0"/>
                <a:ea typeface="Adobe Myungjo Std M" panose="02020600000000000000" pitchFamily="18" charset="-128"/>
                <a:cs typeface="Arial" panose="020B0604020202020204" pitchFamily="34" charset="0"/>
              </a:rPr>
              <a:t>”)</a:t>
            </a:r>
          </a:p>
          <a:p>
            <a:r>
              <a:rPr lang="es-MX" sz="2000" dirty="0" err="1">
                <a:latin typeface="Arial" panose="020B0604020202020204" pitchFamily="34" charset="0"/>
                <a:ea typeface="Adobe Myungjo Std M" panose="02020600000000000000" pitchFamily="18" charset="-128"/>
                <a:cs typeface="Arial" panose="020B0604020202020204" pitchFamily="34" charset="0"/>
              </a:rPr>
              <a:t>int</a:t>
            </a:r>
            <a:r>
              <a:rPr lang="es-MX" sz="2000" dirty="0">
                <a:latin typeface="Arial" panose="020B0604020202020204" pitchFamily="34" charset="0"/>
                <a:ea typeface="Adobe Myungjo Std M" panose="02020600000000000000" pitchFamily="18" charset="-128"/>
                <a:cs typeface="Arial" panose="020B0604020202020204" pitchFamily="34" charset="0"/>
              </a:rPr>
              <a:t>()</a:t>
            </a:r>
          </a:p>
          <a:p>
            <a:r>
              <a:rPr lang="es-MX" sz="2000" dirty="0" err="1">
                <a:latin typeface="Arial" panose="020B0604020202020204" pitchFamily="34" charset="0"/>
                <a:ea typeface="Adobe Myungjo Std M" panose="02020600000000000000" pitchFamily="18" charset="-128"/>
                <a:cs typeface="Arial" panose="020B0604020202020204" pitchFamily="34" charset="0"/>
              </a:rPr>
              <a:t>f</a:t>
            </a:r>
            <a:r>
              <a:rPr lang="es-MX" sz="2000" dirty="0" err="1">
                <a:effectLst/>
                <a:latin typeface="Arial" panose="020B0604020202020204" pitchFamily="34" charset="0"/>
                <a:ea typeface="Adobe Myungjo Std M" panose="02020600000000000000" pitchFamily="18" charset="-128"/>
                <a:cs typeface="Arial" panose="020B0604020202020204" pitchFamily="34" charset="0"/>
              </a:rPr>
              <a:t>loat</a:t>
            </a:r>
            <a:r>
              <a:rPr lang="es-MX" sz="2000" dirty="0">
                <a:effectLst/>
                <a:latin typeface="Arial" panose="020B0604020202020204" pitchFamily="34" charset="0"/>
                <a:ea typeface="Adobe Myungjo Std M" panose="02020600000000000000" pitchFamily="18" charset="-128"/>
                <a:cs typeface="Arial" panose="020B0604020202020204" pitchFamily="34" charset="0"/>
              </a:rPr>
              <a:t>()</a:t>
            </a:r>
          </a:p>
          <a:p>
            <a:r>
              <a:rPr lang="es-MX" sz="2000" dirty="0">
                <a:latin typeface="Arial" panose="020B0604020202020204" pitchFamily="34" charset="0"/>
                <a:ea typeface="Adobe Myungjo Std M" panose="02020600000000000000" pitchFamily="18" charset="-128"/>
                <a:cs typeface="Arial" panose="020B0604020202020204" pitchFamily="34" charset="0"/>
              </a:rPr>
              <a:t>#concatenación “</a:t>
            </a:r>
            <a:r>
              <a:rPr lang="es-MX" sz="2000" dirty="0" err="1">
                <a:latin typeface="Arial" panose="020B0604020202020204" pitchFamily="34" charset="0"/>
                <a:ea typeface="Adobe Myungjo Std M" panose="02020600000000000000" pitchFamily="18" charset="-128"/>
                <a:cs typeface="Arial" panose="020B0604020202020204" pitchFamily="34" charset="0"/>
              </a:rPr>
              <a:t>string</a:t>
            </a:r>
            <a:r>
              <a:rPr lang="es-MX" sz="2000" dirty="0">
                <a:latin typeface="Arial" panose="020B0604020202020204" pitchFamily="34" charset="0"/>
                <a:ea typeface="Adobe Myungjo Std M" panose="02020600000000000000" pitchFamily="18" charset="-128"/>
                <a:cs typeface="Arial" panose="020B0604020202020204" pitchFamily="34" charset="0"/>
              </a:rPr>
              <a:t>”+”</a:t>
            </a:r>
            <a:r>
              <a:rPr lang="es-MX" sz="2000" dirty="0" err="1">
                <a:latin typeface="Arial" panose="020B0604020202020204" pitchFamily="34" charset="0"/>
                <a:ea typeface="Adobe Myungjo Std M" panose="02020600000000000000" pitchFamily="18" charset="-128"/>
                <a:cs typeface="Arial" panose="020B0604020202020204" pitchFamily="34" charset="0"/>
              </a:rPr>
              <a:t>string</a:t>
            </a:r>
            <a:r>
              <a:rPr lang="es-MX" sz="2000" dirty="0">
                <a:latin typeface="Arial" panose="020B0604020202020204" pitchFamily="34" charset="0"/>
                <a:ea typeface="Adobe Myungjo Std M" panose="02020600000000000000" pitchFamily="18" charset="-128"/>
                <a:cs typeface="Arial" panose="020B0604020202020204" pitchFamily="34" charset="0"/>
              </a:rPr>
              <a:t>”</a:t>
            </a:r>
          </a:p>
          <a:p>
            <a:r>
              <a:rPr lang="es-MX" sz="2000" dirty="0">
                <a:latin typeface="Arial" panose="020B0604020202020204" pitchFamily="34" charset="0"/>
                <a:ea typeface="Adobe Myungjo Std M" panose="02020600000000000000" pitchFamily="18" charset="-128"/>
                <a:cs typeface="Arial" panose="020B0604020202020204" pitchFamily="34" charset="0"/>
              </a:rPr>
              <a:t>#</a:t>
            </a:r>
            <a:r>
              <a:rPr lang="es-MX" sz="2000" i="0" dirty="0">
                <a:effectLst/>
                <a:latin typeface="Arial" panose="020B0604020202020204" pitchFamily="34" charset="0"/>
                <a:ea typeface="Adobe Myungjo Std M" panose="02020600000000000000" pitchFamily="18" charset="-128"/>
                <a:cs typeface="Arial" panose="020B0604020202020204" pitchFamily="34" charset="0"/>
              </a:rPr>
              <a:t>Las cadenas tienen una propiedad llamada inmutabilidad, listas no</a:t>
            </a:r>
          </a:p>
          <a:p>
            <a:r>
              <a:rPr lang="es-MX" sz="2000" dirty="0">
                <a:effectLst/>
                <a:latin typeface="Arial" panose="020B0604020202020204" pitchFamily="34" charset="0"/>
                <a:ea typeface="Adobe Myungjo Std M" panose="02020600000000000000" pitchFamily="18" charset="-128"/>
                <a:cs typeface="Arial" panose="020B0604020202020204" pitchFamily="34" charset="0"/>
              </a:rPr>
              <a:t>#replicación “</a:t>
            </a:r>
            <a:r>
              <a:rPr lang="es-MX" sz="2000" dirty="0" err="1">
                <a:effectLst/>
                <a:latin typeface="Arial" panose="020B0604020202020204" pitchFamily="34" charset="0"/>
                <a:ea typeface="Adobe Myungjo Std M" panose="02020600000000000000" pitchFamily="18" charset="-128"/>
                <a:cs typeface="Arial" panose="020B0604020202020204" pitchFamily="34" charset="0"/>
              </a:rPr>
              <a:t>string</a:t>
            </a:r>
            <a:r>
              <a:rPr lang="es-MX" sz="2000" dirty="0">
                <a:effectLst/>
                <a:latin typeface="Arial" panose="020B0604020202020204" pitchFamily="34" charset="0"/>
                <a:ea typeface="Adobe Myungjo Std M" panose="02020600000000000000" pitchFamily="18" charset="-128"/>
                <a:cs typeface="Arial" panose="020B0604020202020204" pitchFamily="34" charset="0"/>
              </a:rPr>
              <a:t>”*3</a:t>
            </a:r>
          </a:p>
          <a:p>
            <a:r>
              <a:rPr lang="es-MX" sz="2000" dirty="0" err="1">
                <a:latin typeface="Arial" panose="020B0604020202020204" pitchFamily="34" charset="0"/>
                <a:ea typeface="Adobe Myungjo Std M" panose="02020600000000000000" pitchFamily="18" charset="-128"/>
                <a:cs typeface="Arial" panose="020B0604020202020204" pitchFamily="34" charset="0"/>
              </a:rPr>
              <a:t>str</a:t>
            </a:r>
            <a:r>
              <a:rPr lang="es-MX" sz="2000" dirty="0">
                <a:latin typeface="Arial" panose="020B0604020202020204" pitchFamily="34" charset="0"/>
                <a:ea typeface="Adobe Myungjo Std M" panose="02020600000000000000" pitchFamily="18" charset="-128"/>
                <a:cs typeface="Arial" panose="020B0604020202020204" pitchFamily="34" charset="0"/>
              </a:rPr>
              <a:t>()</a:t>
            </a:r>
          </a:p>
          <a:p>
            <a:r>
              <a:rPr lang="es-MX" sz="2000" dirty="0" err="1">
                <a:latin typeface="Arial" panose="020B0604020202020204" pitchFamily="34" charset="0"/>
                <a:ea typeface="Adobe Myungjo Std M" panose="02020600000000000000" pitchFamily="18" charset="-128"/>
                <a:cs typeface="Arial" panose="020B0604020202020204" pitchFamily="34" charset="0"/>
              </a:rPr>
              <a:t>t</a:t>
            </a:r>
            <a:r>
              <a:rPr lang="es-MX" sz="2000" dirty="0" err="1">
                <a:effectLst/>
                <a:latin typeface="Arial" panose="020B0604020202020204" pitchFamily="34" charset="0"/>
                <a:ea typeface="Adobe Myungjo Std M" panose="02020600000000000000" pitchFamily="18" charset="-128"/>
                <a:cs typeface="Arial" panose="020B0604020202020204" pitchFamily="34" charset="0"/>
              </a:rPr>
              <a:t>ype</a:t>
            </a:r>
            <a:r>
              <a:rPr lang="es-MX" sz="2000" dirty="0">
                <a:effectLst/>
                <a:latin typeface="Arial" panose="020B0604020202020204" pitchFamily="34" charset="0"/>
                <a:ea typeface="Adobe Myungjo Std M" panose="02020600000000000000" pitchFamily="18" charset="-128"/>
                <a:cs typeface="Arial" panose="020B0604020202020204" pitchFamily="34" charset="0"/>
              </a:rPr>
              <a:t>()</a:t>
            </a:r>
          </a:p>
          <a:p>
            <a:r>
              <a:rPr lang="es-MX" sz="2000" dirty="0" err="1">
                <a:latin typeface="Arial" panose="020B0604020202020204" pitchFamily="34" charset="0"/>
                <a:ea typeface="Adobe Myungjo Std M" panose="02020600000000000000" pitchFamily="18" charset="-128"/>
                <a:cs typeface="Arial" panose="020B0604020202020204" pitchFamily="34" charset="0"/>
              </a:rPr>
              <a:t>Range</a:t>
            </a:r>
            <a:r>
              <a:rPr lang="es-MX" sz="2000" dirty="0">
                <a:latin typeface="Arial" panose="020B0604020202020204" pitchFamily="34" charset="0"/>
                <a:ea typeface="Adobe Myungjo Std M" panose="02020600000000000000" pitchFamily="18" charset="-128"/>
                <a:cs typeface="Arial" panose="020B0604020202020204" pitchFamily="34" charset="0"/>
              </a:rPr>
              <a:t>()</a:t>
            </a:r>
          </a:p>
          <a:p>
            <a:r>
              <a:rPr lang="es-MX" sz="2000" dirty="0" err="1">
                <a:effectLst/>
                <a:latin typeface="Arial" panose="020B0604020202020204" pitchFamily="34" charset="0"/>
                <a:ea typeface="Adobe Myungjo Std M" panose="02020600000000000000" pitchFamily="18" charset="-128"/>
                <a:cs typeface="Arial" panose="020B0604020202020204" pitchFamily="34" charset="0"/>
              </a:rPr>
              <a:t>List</a:t>
            </a:r>
            <a:r>
              <a:rPr lang="es-MX" sz="2000" dirty="0">
                <a:effectLst/>
                <a:latin typeface="Arial" panose="020B0604020202020204" pitchFamily="34" charset="0"/>
                <a:ea typeface="Adobe Myungjo Std M" panose="02020600000000000000" pitchFamily="18" charset="-128"/>
                <a:cs typeface="Arial" panose="020B0604020202020204" pitchFamily="34" charset="0"/>
              </a:rPr>
              <a:t>()</a:t>
            </a:r>
          </a:p>
          <a:p>
            <a:r>
              <a:rPr lang="es-MX" sz="2000" dirty="0">
                <a:latin typeface="Arial" panose="020B0604020202020204" pitchFamily="34" charset="0"/>
                <a:cs typeface="Arial" panose="020B0604020202020204" pitchFamily="34" charset="0"/>
              </a:rPr>
              <a:t>.</a:t>
            </a:r>
            <a:r>
              <a:rPr lang="es-MX" sz="2000" dirty="0" err="1">
                <a:latin typeface="Arial" panose="020B0604020202020204" pitchFamily="34" charset="0"/>
                <a:cs typeface="Arial" panose="020B0604020202020204" pitchFamily="34" charset="0"/>
              </a:rPr>
              <a:t>append</a:t>
            </a:r>
            <a:r>
              <a:rPr lang="es-MX" sz="2000" dirty="0">
                <a:latin typeface="Arial" panose="020B0604020202020204" pitchFamily="34" charset="0"/>
                <a:cs typeface="Arial" panose="020B0604020202020204" pitchFamily="34" charset="0"/>
              </a:rPr>
              <a:t>(valor)</a:t>
            </a:r>
          </a:p>
          <a:p>
            <a:r>
              <a:rPr lang="es-MX" sz="2000" dirty="0">
                <a:latin typeface="Arial" panose="020B0604020202020204" pitchFamily="34" charset="0"/>
                <a:cs typeface="Arial" panose="020B0604020202020204" pitchFamily="34" charset="0"/>
              </a:rPr>
              <a:t>Len()</a:t>
            </a:r>
          </a:p>
          <a:p>
            <a:r>
              <a:rPr lang="es-MX" sz="2000" dirty="0" err="1">
                <a:latin typeface="Arial" panose="020B0604020202020204" pitchFamily="34" charset="0"/>
                <a:cs typeface="Arial" panose="020B0604020202020204" pitchFamily="34" charset="0"/>
              </a:rPr>
              <a:t>Enumerate</a:t>
            </a:r>
            <a:r>
              <a:rPr lang="es-MX" sz="2000" dirty="0">
                <a:latin typeface="Arial" panose="020B0604020202020204" pitchFamily="34" charset="0"/>
                <a:cs typeface="Arial" panose="020B0604020202020204" pitchFamily="34" charset="0"/>
              </a:rPr>
              <a:t>()</a:t>
            </a:r>
          </a:p>
          <a:p>
            <a:r>
              <a:rPr lang="es-MX" sz="2000" dirty="0">
                <a:latin typeface="Arial" panose="020B0604020202020204" pitchFamily="34" charset="0"/>
                <a:cs typeface="Arial" panose="020B0604020202020204" pitchFamily="34" charset="0"/>
              </a:rPr>
              <a:t>.</a:t>
            </a:r>
            <a:r>
              <a:rPr lang="es-MX" sz="2000" dirty="0" err="1">
                <a:latin typeface="Arial" panose="020B0604020202020204" pitchFamily="34" charset="0"/>
                <a:cs typeface="Arial" panose="020B0604020202020204" pitchFamily="34" charset="0"/>
              </a:rPr>
              <a:t>index</a:t>
            </a:r>
            <a:endParaRPr lang="es-MX" sz="2000" dirty="0">
              <a:latin typeface="Arial" panose="020B0604020202020204" pitchFamily="34" charset="0"/>
              <a:cs typeface="Arial" panose="020B0604020202020204" pitchFamily="34" charset="0"/>
            </a:endParaRPr>
          </a:p>
          <a:p>
            <a:r>
              <a:rPr lang="es-MX" sz="2000" dirty="0">
                <a:latin typeface="Arial" panose="020B0604020202020204" pitchFamily="34" charset="0"/>
                <a:cs typeface="Arial" panose="020B0604020202020204" pitchFamily="34" charset="0"/>
              </a:rPr>
              <a:t>.</a:t>
            </a:r>
            <a:r>
              <a:rPr lang="es-MX" sz="2000" dirty="0" err="1">
                <a:latin typeface="Arial" panose="020B0604020202020204" pitchFamily="34" charset="0"/>
                <a:cs typeface="Arial" panose="020B0604020202020204" pitchFamily="34" charset="0"/>
              </a:rPr>
              <a:t>count</a:t>
            </a:r>
            <a:endParaRPr lang="es-MX" sz="2000" dirty="0">
              <a:latin typeface="Arial" panose="020B0604020202020204" pitchFamily="34" charset="0"/>
              <a:cs typeface="Arial" panose="020B0604020202020204" pitchFamily="34" charset="0"/>
            </a:endParaRPr>
          </a:p>
          <a:p>
            <a:r>
              <a:rPr lang="es-MX" sz="2000" dirty="0" err="1">
                <a:effectLst/>
                <a:latin typeface="Arial" panose="020B0604020202020204" pitchFamily="34" charset="0"/>
                <a:ea typeface="Adobe Myungjo Std M" panose="02020600000000000000" pitchFamily="18" charset="-128"/>
                <a:cs typeface="Arial" panose="020B0604020202020204" pitchFamily="34" charset="0"/>
              </a:rPr>
              <a:t>Type</a:t>
            </a:r>
            <a:r>
              <a:rPr lang="es-MX" sz="2000" dirty="0">
                <a:effectLst/>
                <a:latin typeface="Arial" panose="020B0604020202020204" pitchFamily="34" charset="0"/>
                <a:ea typeface="Adobe Myungjo Std M" panose="02020600000000000000" pitchFamily="18" charset="-128"/>
                <a:cs typeface="Arial" panose="020B0604020202020204" pitchFamily="34" charset="0"/>
              </a:rPr>
              <a:t>[]</a:t>
            </a:r>
          </a:p>
          <a:p>
            <a:endParaRPr lang="es-MX" sz="2000" b="1" dirty="0">
              <a:latin typeface="Adobe Myungjo Std M" panose="02020600000000000000" pitchFamily="18" charset="-128"/>
              <a:ea typeface="Adobe Myungjo Std M" panose="02020600000000000000" pitchFamily="18" charset="-128"/>
            </a:endParaRPr>
          </a:p>
          <a:p>
            <a:endParaRPr lang="es-MX" sz="2000" b="1" dirty="0">
              <a:effectLst/>
              <a:latin typeface="Adobe Myungjo Std M" panose="02020600000000000000" pitchFamily="18" charset="-128"/>
              <a:ea typeface="Adobe Myungjo Std M" panose="02020600000000000000" pitchFamily="18" charset="-128"/>
            </a:endParaRPr>
          </a:p>
          <a:p>
            <a:pPr algn="ctr"/>
            <a:endParaRPr lang="es-MX" sz="2000" b="1" dirty="0">
              <a:effectLst/>
              <a:latin typeface="Adobe Myungjo Std M" panose="02020600000000000000" pitchFamily="18" charset="-128"/>
              <a:ea typeface="Adobe Myungjo Std M" panose="02020600000000000000" pitchFamily="18" charset="-128"/>
            </a:endParaRPr>
          </a:p>
        </p:txBody>
      </p:sp>
      <p:sp>
        <p:nvSpPr>
          <p:cNvPr id="2" name="Marcador de contenido 2">
            <a:extLst>
              <a:ext uri="{FF2B5EF4-FFF2-40B4-BE49-F238E27FC236}">
                <a16:creationId xmlns:a16="http://schemas.microsoft.com/office/drawing/2014/main" id="{BC77BC3E-89DA-6772-6E02-2FA4FEEF0A54}"/>
              </a:ext>
            </a:extLst>
          </p:cNvPr>
          <p:cNvSpPr>
            <a:spLocks noGrp="1"/>
          </p:cNvSpPr>
          <p:nvPr>
            <p:ph idx="1"/>
          </p:nvPr>
        </p:nvSpPr>
        <p:spPr>
          <a:xfrm>
            <a:off x="7281512" y="745310"/>
            <a:ext cx="3591953" cy="4110973"/>
          </a:xfrm>
        </p:spPr>
        <p:txBody>
          <a:bodyPr>
            <a:normAutofit fontScale="92500" lnSpcReduction="20000"/>
          </a:bodyPr>
          <a:lstStyle/>
          <a:p>
            <a:pPr>
              <a:lnSpc>
                <a:spcPct val="100000"/>
              </a:lnSpc>
            </a:pPr>
            <a:r>
              <a:rPr lang="es-MX" dirty="0" err="1"/>
              <a:t>hex</a:t>
            </a:r>
            <a:r>
              <a:rPr lang="es-MX" dirty="0"/>
              <a:t>(16)</a:t>
            </a:r>
          </a:p>
          <a:p>
            <a:pPr>
              <a:lnSpc>
                <a:spcPct val="100000"/>
              </a:lnSpc>
            </a:pPr>
            <a:r>
              <a:rPr lang="es-MX" dirty="0" err="1"/>
              <a:t>bin</a:t>
            </a:r>
            <a:r>
              <a:rPr lang="es-MX" dirty="0"/>
              <a:t>(10)</a:t>
            </a:r>
          </a:p>
          <a:p>
            <a:pPr>
              <a:lnSpc>
                <a:spcPct val="100000"/>
              </a:lnSpc>
            </a:pPr>
            <a:r>
              <a:rPr lang="es-MX" dirty="0" err="1"/>
              <a:t>float</a:t>
            </a:r>
            <a:r>
              <a:rPr lang="es-MX" dirty="0"/>
              <a:t>(“12.3”)</a:t>
            </a:r>
          </a:p>
          <a:p>
            <a:pPr>
              <a:lnSpc>
                <a:spcPct val="100000"/>
              </a:lnSpc>
            </a:pPr>
            <a:r>
              <a:rPr lang="es-MX" dirty="0" err="1"/>
              <a:t>Int</a:t>
            </a:r>
            <a:r>
              <a:rPr lang="es-MX" dirty="0"/>
              <a:t>(“0b1010”,2)</a:t>
            </a:r>
          </a:p>
          <a:p>
            <a:pPr>
              <a:lnSpc>
                <a:spcPct val="100000"/>
              </a:lnSpc>
            </a:pPr>
            <a:r>
              <a:rPr lang="es-MX" dirty="0" err="1"/>
              <a:t>Int</a:t>
            </a:r>
            <a:r>
              <a:rPr lang="es-MX" dirty="0"/>
              <a:t>(“0xa”,16)</a:t>
            </a:r>
          </a:p>
          <a:p>
            <a:pPr>
              <a:lnSpc>
                <a:spcPct val="100000"/>
              </a:lnSpc>
            </a:pPr>
            <a:r>
              <a:rPr lang="es-MX" dirty="0" err="1"/>
              <a:t>abs</a:t>
            </a:r>
            <a:r>
              <a:rPr lang="es-MX" dirty="0"/>
              <a:t>()</a:t>
            </a:r>
          </a:p>
          <a:p>
            <a:pPr>
              <a:lnSpc>
                <a:spcPct val="100000"/>
              </a:lnSpc>
            </a:pPr>
            <a:r>
              <a:rPr lang="es-MX" dirty="0"/>
              <a:t>round()</a:t>
            </a:r>
          </a:p>
          <a:p>
            <a:pPr>
              <a:lnSpc>
                <a:spcPct val="100000"/>
              </a:lnSpc>
            </a:pPr>
            <a:r>
              <a:rPr lang="es-MX" dirty="0" err="1"/>
              <a:t>eval</a:t>
            </a:r>
            <a:r>
              <a:rPr lang="es-MX" dirty="0"/>
              <a:t>(‘2+5*n’)</a:t>
            </a:r>
          </a:p>
          <a:p>
            <a:pPr>
              <a:lnSpc>
                <a:spcPct val="100000"/>
              </a:lnSpc>
            </a:pPr>
            <a:r>
              <a:rPr lang="es-MX" dirty="0"/>
              <a:t>Len()</a:t>
            </a:r>
          </a:p>
          <a:p>
            <a:pPr>
              <a:lnSpc>
                <a:spcPct val="100000"/>
              </a:lnSpc>
            </a:pPr>
            <a:r>
              <a:rPr lang="es-MX" dirty="0" err="1"/>
              <a:t>Help</a:t>
            </a:r>
            <a:r>
              <a:rPr lang="es-MX" dirty="0"/>
              <a:t>()</a:t>
            </a:r>
          </a:p>
          <a:p>
            <a:pPr>
              <a:lnSpc>
                <a:spcPct val="100000"/>
              </a:lnSpc>
            </a:pPr>
            <a:endParaRPr lang="es-MX" dirty="0"/>
          </a:p>
        </p:txBody>
      </p:sp>
    </p:spTree>
    <p:extLst>
      <p:ext uri="{BB962C8B-B14F-4D97-AF65-F5344CB8AC3E}">
        <p14:creationId xmlns:p14="http://schemas.microsoft.com/office/powerpoint/2010/main" val="2439208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99FA74-814D-BA10-3274-78F522E803A3}"/>
              </a:ext>
            </a:extLst>
          </p:cNvPr>
          <p:cNvSpPr>
            <a:spLocks noGrp="1"/>
          </p:cNvSpPr>
          <p:nvPr>
            <p:ph idx="1"/>
          </p:nvPr>
        </p:nvSpPr>
        <p:spPr>
          <a:xfrm>
            <a:off x="1276171" y="265472"/>
            <a:ext cx="9327919" cy="6223818"/>
          </a:xfrm>
        </p:spPr>
        <p:txBody>
          <a:bodyPr>
            <a:normAutofit fontScale="85000" lnSpcReduction="20000"/>
          </a:bodyPr>
          <a:lstStyle/>
          <a:p>
            <a:pPr marL="0" indent="0">
              <a:lnSpc>
                <a:spcPct val="110000"/>
              </a:lnSpc>
              <a:buNone/>
            </a:pPr>
            <a:r>
              <a:rPr lang="es-MX" dirty="0"/>
              <a:t># importar una librería, modulo y usar métodos</a:t>
            </a:r>
          </a:p>
          <a:p>
            <a:pPr marL="0" indent="0">
              <a:lnSpc>
                <a:spcPct val="110000"/>
              </a:lnSpc>
              <a:buNone/>
            </a:pPr>
            <a:r>
              <a:rPr lang="es-MX" dirty="0" err="1">
                <a:solidFill>
                  <a:schemeClr val="accent3">
                    <a:lumMod val="40000"/>
                    <a:lumOff val="60000"/>
                  </a:schemeClr>
                </a:solidFill>
              </a:rPr>
              <a:t>import</a:t>
            </a:r>
            <a:r>
              <a:rPr lang="es-MX" dirty="0">
                <a:solidFill>
                  <a:schemeClr val="accent3">
                    <a:lumMod val="40000"/>
                    <a:lumOff val="60000"/>
                  </a:schemeClr>
                </a:solidFill>
              </a:rPr>
              <a:t> </a:t>
            </a:r>
            <a:r>
              <a:rPr lang="es-MX" dirty="0" err="1">
                <a:solidFill>
                  <a:schemeClr val="accent3">
                    <a:lumMod val="40000"/>
                    <a:lumOff val="60000"/>
                  </a:schemeClr>
                </a:solidFill>
              </a:rPr>
              <a:t>sys</a:t>
            </a:r>
            <a:r>
              <a:rPr lang="es-MX" dirty="0">
                <a:solidFill>
                  <a:schemeClr val="accent3">
                    <a:lumMod val="40000"/>
                    <a:lumOff val="60000"/>
                  </a:schemeClr>
                </a:solidFill>
              </a:rPr>
              <a:t> as s      </a:t>
            </a:r>
            <a:r>
              <a:rPr lang="es-MX" dirty="0" err="1">
                <a:solidFill>
                  <a:schemeClr val="accent3">
                    <a:lumMod val="40000"/>
                    <a:lumOff val="60000"/>
                  </a:schemeClr>
                </a:solidFill>
              </a:rPr>
              <a:t>from</a:t>
            </a:r>
            <a:r>
              <a:rPr lang="es-MX" dirty="0">
                <a:solidFill>
                  <a:schemeClr val="accent3">
                    <a:lumMod val="40000"/>
                    <a:lumOff val="60000"/>
                  </a:schemeClr>
                </a:solidFill>
              </a:rPr>
              <a:t> </a:t>
            </a:r>
            <a:r>
              <a:rPr lang="es-MX" dirty="0" err="1">
                <a:solidFill>
                  <a:schemeClr val="accent3">
                    <a:lumMod val="40000"/>
                    <a:lumOff val="60000"/>
                  </a:schemeClr>
                </a:solidFill>
              </a:rPr>
              <a:t>random</a:t>
            </a:r>
            <a:r>
              <a:rPr lang="es-MX" dirty="0">
                <a:solidFill>
                  <a:schemeClr val="accent3">
                    <a:lumMod val="40000"/>
                    <a:lumOff val="60000"/>
                  </a:schemeClr>
                </a:solidFill>
              </a:rPr>
              <a:t> </a:t>
            </a:r>
            <a:r>
              <a:rPr lang="es-MX" dirty="0" err="1">
                <a:solidFill>
                  <a:schemeClr val="accent3">
                    <a:lumMod val="40000"/>
                    <a:lumOff val="60000"/>
                  </a:schemeClr>
                </a:solidFill>
              </a:rPr>
              <a:t>import</a:t>
            </a:r>
            <a:r>
              <a:rPr lang="es-MX" dirty="0">
                <a:solidFill>
                  <a:schemeClr val="accent3">
                    <a:lumMod val="40000"/>
                    <a:lumOff val="60000"/>
                  </a:schemeClr>
                </a:solidFill>
              </a:rPr>
              <a:t> </a:t>
            </a:r>
            <a:r>
              <a:rPr lang="es-MX" dirty="0" err="1">
                <a:solidFill>
                  <a:schemeClr val="accent3">
                    <a:lumMod val="40000"/>
                    <a:lumOff val="60000"/>
                  </a:schemeClr>
                </a:solidFill>
              </a:rPr>
              <a:t>randrange</a:t>
            </a:r>
            <a:r>
              <a:rPr lang="es-MX" dirty="0">
                <a:solidFill>
                  <a:schemeClr val="accent3">
                    <a:lumMod val="40000"/>
                    <a:lumOff val="60000"/>
                  </a:schemeClr>
                </a:solidFill>
              </a:rPr>
              <a:t>        sys.argv</a:t>
            </a:r>
          </a:p>
          <a:p>
            <a:pPr marL="0" indent="0">
              <a:lnSpc>
                <a:spcPct val="100000"/>
              </a:lnSpc>
              <a:buNone/>
            </a:pPr>
            <a:endParaRPr lang="es-MX" dirty="0"/>
          </a:p>
          <a:p>
            <a:pPr marL="0" indent="0">
              <a:lnSpc>
                <a:spcPct val="100000"/>
              </a:lnSpc>
              <a:buNone/>
            </a:pPr>
            <a:r>
              <a:rPr lang="es-MX" dirty="0"/>
              <a:t>#funciones con parámetro con retorno</a:t>
            </a:r>
          </a:p>
          <a:p>
            <a:pPr marL="0" indent="0">
              <a:lnSpc>
                <a:spcPct val="100000"/>
              </a:lnSpc>
              <a:buNone/>
            </a:pPr>
            <a:r>
              <a:rPr lang="es-MX" dirty="0">
                <a:solidFill>
                  <a:schemeClr val="accent5">
                    <a:lumMod val="60000"/>
                    <a:lumOff val="40000"/>
                  </a:schemeClr>
                </a:solidFill>
              </a:rPr>
              <a:t>def función(a , b):          </a:t>
            </a:r>
          </a:p>
          <a:p>
            <a:pPr marL="0" indent="0">
              <a:lnSpc>
                <a:spcPct val="100000"/>
              </a:lnSpc>
              <a:buNone/>
            </a:pPr>
            <a:r>
              <a:rPr lang="es-MX" dirty="0">
                <a:solidFill>
                  <a:schemeClr val="accent5">
                    <a:lumMod val="60000"/>
                    <a:lumOff val="40000"/>
                  </a:schemeClr>
                </a:solidFill>
              </a:rPr>
              <a:t>	return a+b</a:t>
            </a:r>
          </a:p>
          <a:p>
            <a:pPr marL="0" indent="0">
              <a:lnSpc>
                <a:spcPct val="100000"/>
              </a:lnSpc>
              <a:buNone/>
            </a:pPr>
            <a:r>
              <a:rPr lang="es-MX" dirty="0"/>
              <a:t>#funciones sin parámetro sin retorno</a:t>
            </a:r>
          </a:p>
          <a:p>
            <a:pPr marL="0" indent="0">
              <a:lnSpc>
                <a:spcPct val="100000"/>
              </a:lnSpc>
              <a:buNone/>
            </a:pPr>
            <a:r>
              <a:rPr lang="es-MX" dirty="0">
                <a:solidFill>
                  <a:schemeClr val="accent5">
                    <a:lumMod val="60000"/>
                    <a:lumOff val="40000"/>
                  </a:schemeClr>
                </a:solidFill>
              </a:rPr>
              <a:t>def función():        </a:t>
            </a:r>
          </a:p>
          <a:p>
            <a:pPr marL="0" indent="0">
              <a:lnSpc>
                <a:spcPct val="100000"/>
              </a:lnSpc>
              <a:buNone/>
            </a:pPr>
            <a:r>
              <a:rPr lang="es-MX" dirty="0">
                <a:solidFill>
                  <a:schemeClr val="accent5">
                    <a:lumMod val="60000"/>
                    <a:lumOff val="40000"/>
                  </a:schemeClr>
                </a:solidFill>
              </a:rPr>
              <a:t>	# acciones a realizar</a:t>
            </a:r>
          </a:p>
          <a:p>
            <a:pPr marL="0" indent="0">
              <a:lnSpc>
                <a:spcPct val="100000"/>
              </a:lnSpc>
              <a:buNone/>
            </a:pPr>
            <a:endParaRPr lang="es-MX" dirty="0"/>
          </a:p>
          <a:p>
            <a:pPr marL="0" indent="0">
              <a:lnSpc>
                <a:spcPct val="100000"/>
              </a:lnSpc>
              <a:buNone/>
            </a:pPr>
            <a:r>
              <a:rPr lang="es-MX" dirty="0"/>
              <a:t>#formateo de </a:t>
            </a:r>
            <a:r>
              <a:rPr lang="es-MX" dirty="0" err="1"/>
              <a:t>Strings</a:t>
            </a:r>
            <a:endParaRPr lang="es-MX" dirty="0"/>
          </a:p>
          <a:p>
            <a:pPr marL="0" indent="0">
              <a:lnSpc>
                <a:spcPct val="100000"/>
              </a:lnSpc>
              <a:buNone/>
            </a:pPr>
            <a:r>
              <a:rPr lang="es-MX" dirty="0" err="1"/>
              <a:t>print</a:t>
            </a:r>
            <a:r>
              <a:rPr lang="es-MX" dirty="0"/>
              <a:t>("{:&gt;30.3}".</a:t>
            </a:r>
            <a:r>
              <a:rPr lang="es-MX" dirty="0" err="1"/>
              <a:t>format</a:t>
            </a:r>
            <a:r>
              <a:rPr lang="es-MX" dirty="0"/>
              <a:t>("palabra"))</a:t>
            </a:r>
          </a:p>
          <a:p>
            <a:pPr marL="0" indent="0">
              <a:lnSpc>
                <a:spcPct val="100000"/>
              </a:lnSpc>
              <a:buNone/>
            </a:pPr>
            <a:r>
              <a:rPr lang="es-MX" dirty="0" err="1"/>
              <a:t>print</a:t>
            </a:r>
            <a:r>
              <a:rPr lang="es-MX" dirty="0"/>
              <a:t>("{:04d}".</a:t>
            </a:r>
            <a:r>
              <a:rPr lang="es-MX" dirty="0" err="1"/>
              <a:t>format</a:t>
            </a:r>
            <a:r>
              <a:rPr lang="es-MX" dirty="0"/>
              <a:t>(10))</a:t>
            </a:r>
          </a:p>
          <a:p>
            <a:pPr marL="0" indent="0">
              <a:lnSpc>
                <a:spcPct val="100000"/>
              </a:lnSpc>
              <a:buNone/>
            </a:pPr>
            <a:endParaRPr lang="es-MX" dirty="0"/>
          </a:p>
          <a:p>
            <a:pPr marL="0" indent="0">
              <a:lnSpc>
                <a:spcPct val="100000"/>
              </a:lnSpc>
              <a:buNone/>
            </a:pPr>
            <a:r>
              <a:rPr lang="es-MX" dirty="0"/>
              <a:t>Función(1,2)     	//argumentos</a:t>
            </a:r>
          </a:p>
          <a:p>
            <a:pPr marL="0" indent="0">
              <a:lnSpc>
                <a:spcPct val="100000"/>
              </a:lnSpc>
              <a:buNone/>
            </a:pPr>
            <a:r>
              <a:rPr lang="es-MX" dirty="0"/>
              <a:t>#una función devuelve varios valores en forma de tupla </a:t>
            </a:r>
          </a:p>
          <a:p>
            <a:pPr marL="0" indent="0">
              <a:lnSpc>
                <a:spcPct val="100000"/>
              </a:lnSpc>
              <a:buNone/>
            </a:pPr>
            <a:endParaRPr lang="es-MX" dirty="0"/>
          </a:p>
          <a:p>
            <a:pPr marL="0" indent="0">
              <a:lnSpc>
                <a:spcPct val="100000"/>
              </a:lnSpc>
              <a:buNone/>
            </a:pPr>
            <a:endParaRPr lang="es-MX" dirty="0"/>
          </a:p>
          <a:p>
            <a:pPr marL="0" indent="0">
              <a:lnSpc>
                <a:spcPct val="100000"/>
              </a:lnSpc>
              <a:buNone/>
            </a:pPr>
            <a:endParaRPr lang="es-MX" dirty="0"/>
          </a:p>
          <a:p>
            <a:pPr marL="0" indent="0">
              <a:lnSpc>
                <a:spcPct val="100000"/>
              </a:lnSpc>
              <a:buNone/>
            </a:pPr>
            <a:endParaRPr lang="es-MX" dirty="0"/>
          </a:p>
        </p:txBody>
      </p:sp>
      <p:pic>
        <p:nvPicPr>
          <p:cNvPr id="5" name="Imagen 4">
            <a:extLst>
              <a:ext uri="{FF2B5EF4-FFF2-40B4-BE49-F238E27FC236}">
                <a16:creationId xmlns:a16="http://schemas.microsoft.com/office/drawing/2014/main" id="{D3801232-5CF7-2BFC-3503-B9B85928E57D}"/>
              </a:ext>
            </a:extLst>
          </p:cNvPr>
          <p:cNvPicPr>
            <a:picLocks noChangeAspect="1"/>
          </p:cNvPicPr>
          <p:nvPr/>
        </p:nvPicPr>
        <p:blipFill>
          <a:blip r:embed="rId2"/>
          <a:stretch>
            <a:fillRect/>
          </a:stretch>
        </p:blipFill>
        <p:spPr>
          <a:xfrm>
            <a:off x="5678587" y="4262285"/>
            <a:ext cx="4925503" cy="787348"/>
          </a:xfrm>
          <a:prstGeom prst="rect">
            <a:avLst/>
          </a:prstGeom>
        </p:spPr>
      </p:pic>
    </p:spTree>
    <p:extLst>
      <p:ext uri="{BB962C8B-B14F-4D97-AF65-F5344CB8AC3E}">
        <p14:creationId xmlns:p14="http://schemas.microsoft.com/office/powerpoint/2010/main" val="2674705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999FA74-814D-BA10-3274-78F522E803A3}"/>
              </a:ext>
            </a:extLst>
          </p:cNvPr>
          <p:cNvSpPr>
            <a:spLocks noGrp="1"/>
          </p:cNvSpPr>
          <p:nvPr>
            <p:ph idx="1"/>
          </p:nvPr>
        </p:nvSpPr>
        <p:spPr>
          <a:xfrm>
            <a:off x="1331258" y="0"/>
            <a:ext cx="5607424" cy="4822723"/>
          </a:xfrm>
        </p:spPr>
        <p:txBody>
          <a:bodyPr>
            <a:normAutofit/>
          </a:bodyPr>
          <a:lstStyle/>
          <a:p>
            <a:pPr marL="0" indent="0">
              <a:lnSpc>
                <a:spcPct val="100000"/>
              </a:lnSpc>
              <a:buNone/>
            </a:pPr>
            <a:r>
              <a:rPr lang="es-MX" sz="1800" dirty="0">
                <a:solidFill>
                  <a:schemeClr val="accent6">
                    <a:lumMod val="60000"/>
                    <a:lumOff val="40000"/>
                  </a:schemeClr>
                </a:solidFill>
              </a:rPr>
              <a:t>try</a:t>
            </a:r>
            <a:r>
              <a:rPr lang="es-MX" sz="1800" dirty="0"/>
              <a:t>:</a:t>
            </a:r>
          </a:p>
          <a:p>
            <a:pPr marL="0" indent="0">
              <a:lnSpc>
                <a:spcPct val="100000"/>
              </a:lnSpc>
              <a:buNone/>
            </a:pPr>
            <a:r>
              <a:rPr lang="es-MX" sz="1600" dirty="0"/>
              <a:t>	#código a probar</a:t>
            </a:r>
          </a:p>
          <a:p>
            <a:pPr marL="0" indent="0">
              <a:lnSpc>
                <a:spcPct val="100000"/>
              </a:lnSpc>
              <a:buNone/>
            </a:pPr>
            <a:r>
              <a:rPr lang="es-MX" sz="1800" dirty="0"/>
              <a:t>		</a:t>
            </a:r>
            <a:r>
              <a:rPr lang="es-MX" sz="1800" dirty="0" err="1">
                <a:solidFill>
                  <a:schemeClr val="accent6">
                    <a:lumMod val="60000"/>
                    <a:lumOff val="40000"/>
                  </a:schemeClr>
                </a:solidFill>
              </a:rPr>
              <a:t>raise</a:t>
            </a:r>
            <a:r>
              <a:rPr lang="es-MX" sz="1800" dirty="0"/>
              <a:t>  </a:t>
            </a:r>
            <a:r>
              <a:rPr lang="es-MX" sz="1600" dirty="0"/>
              <a:t>#Forzar un tipo de error</a:t>
            </a:r>
            <a:endParaRPr lang="es-MX" sz="1800" dirty="0"/>
          </a:p>
          <a:p>
            <a:pPr marL="0" indent="0">
              <a:lnSpc>
                <a:spcPct val="100000"/>
              </a:lnSpc>
              <a:buNone/>
            </a:pPr>
            <a:r>
              <a:rPr lang="es-MX" sz="1800" dirty="0" err="1">
                <a:solidFill>
                  <a:schemeClr val="accent6">
                    <a:lumMod val="60000"/>
                    <a:lumOff val="40000"/>
                  </a:schemeClr>
                </a:solidFill>
              </a:rPr>
              <a:t>except</a:t>
            </a:r>
            <a:r>
              <a:rPr lang="es-MX" sz="1800" dirty="0"/>
              <a:t> </a:t>
            </a:r>
            <a:r>
              <a:rPr lang="es-MX" sz="1600" dirty="0"/>
              <a:t>#Tipo de error:</a:t>
            </a:r>
          </a:p>
          <a:p>
            <a:pPr marL="0" indent="0">
              <a:lnSpc>
                <a:spcPct val="100000"/>
              </a:lnSpc>
              <a:buNone/>
            </a:pPr>
            <a:r>
              <a:rPr lang="es-MX" sz="1800" dirty="0"/>
              <a:t>	</a:t>
            </a:r>
            <a:r>
              <a:rPr lang="es-MX" sz="1600" dirty="0"/>
              <a:t>#que mostrar como error</a:t>
            </a:r>
            <a:endParaRPr lang="es-MX" sz="1800" dirty="0"/>
          </a:p>
          <a:p>
            <a:pPr marL="0" indent="0">
              <a:lnSpc>
                <a:spcPct val="100000"/>
              </a:lnSpc>
              <a:buNone/>
            </a:pPr>
            <a:r>
              <a:rPr lang="es-MX" sz="1800" dirty="0">
                <a:solidFill>
                  <a:schemeClr val="accent6">
                    <a:lumMod val="60000"/>
                    <a:lumOff val="40000"/>
                  </a:schemeClr>
                </a:solidFill>
              </a:rPr>
              <a:t>else</a:t>
            </a:r>
            <a:r>
              <a:rPr lang="es-MX" sz="1800" dirty="0"/>
              <a:t>:</a:t>
            </a:r>
          </a:p>
          <a:p>
            <a:pPr marL="0" indent="0">
              <a:lnSpc>
                <a:spcPct val="100000"/>
              </a:lnSpc>
              <a:buNone/>
            </a:pPr>
            <a:r>
              <a:rPr lang="es-MX" sz="1800" dirty="0"/>
              <a:t>	</a:t>
            </a:r>
            <a:r>
              <a:rPr lang="es-MX" sz="1600" dirty="0"/>
              <a:t>#funciono</a:t>
            </a:r>
            <a:endParaRPr lang="es-MX" sz="1800" dirty="0"/>
          </a:p>
          <a:p>
            <a:pPr marL="0" indent="0">
              <a:lnSpc>
                <a:spcPct val="100000"/>
              </a:lnSpc>
              <a:buNone/>
            </a:pPr>
            <a:r>
              <a:rPr lang="es-MX" sz="1800" dirty="0" err="1">
                <a:solidFill>
                  <a:schemeClr val="accent6">
                    <a:lumMod val="60000"/>
                    <a:lumOff val="40000"/>
                  </a:schemeClr>
                </a:solidFill>
              </a:rPr>
              <a:t>finally</a:t>
            </a:r>
            <a:r>
              <a:rPr lang="es-MX" sz="1800" dirty="0"/>
              <a:t>:</a:t>
            </a:r>
          </a:p>
          <a:p>
            <a:pPr marL="0" indent="0">
              <a:lnSpc>
                <a:spcPct val="100000"/>
              </a:lnSpc>
              <a:buNone/>
            </a:pPr>
            <a:r>
              <a:rPr lang="es-MX" sz="1800" dirty="0"/>
              <a:t>	</a:t>
            </a:r>
            <a:r>
              <a:rPr lang="es-MX" sz="1600" dirty="0"/>
              <a:t># mostrar</a:t>
            </a:r>
            <a:endParaRPr lang="es-MX" sz="1800" dirty="0"/>
          </a:p>
          <a:p>
            <a:pPr marL="0" indent="0">
              <a:lnSpc>
                <a:spcPct val="100000"/>
              </a:lnSpc>
              <a:buNone/>
            </a:pPr>
            <a:endParaRPr lang="es-MX" sz="1800" dirty="0"/>
          </a:p>
          <a:p>
            <a:pPr marL="0" indent="0">
              <a:lnSpc>
                <a:spcPct val="100000"/>
              </a:lnSpc>
              <a:buNone/>
            </a:pPr>
            <a:endParaRPr lang="es-MX" sz="1800" dirty="0"/>
          </a:p>
          <a:p>
            <a:pPr marL="0" indent="0">
              <a:lnSpc>
                <a:spcPct val="100000"/>
              </a:lnSpc>
              <a:buNone/>
            </a:pPr>
            <a:endParaRPr lang="es-MX" sz="1800" dirty="0"/>
          </a:p>
        </p:txBody>
      </p:sp>
      <p:sp>
        <p:nvSpPr>
          <p:cNvPr id="2" name="Marcador de contenido 2">
            <a:extLst>
              <a:ext uri="{FF2B5EF4-FFF2-40B4-BE49-F238E27FC236}">
                <a16:creationId xmlns:a16="http://schemas.microsoft.com/office/drawing/2014/main" id="{AA503254-567A-D3E0-B5D3-5AF53A57DD2F}"/>
              </a:ext>
            </a:extLst>
          </p:cNvPr>
          <p:cNvSpPr txBox="1">
            <a:spLocks/>
          </p:cNvSpPr>
          <p:nvPr/>
        </p:nvSpPr>
        <p:spPr>
          <a:xfrm>
            <a:off x="6938682" y="316006"/>
            <a:ext cx="4773706" cy="622598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l">
              <a:buNone/>
            </a:pPr>
            <a:r>
              <a:rPr lang="es-MX" b="0" i="0" dirty="0">
                <a:solidFill>
                  <a:srgbClr val="FFFF00"/>
                </a:solidFill>
                <a:effectLst/>
                <a:latin typeface="Helvetica Neue"/>
              </a:rPr>
              <a:t>Los principales excepciones</a:t>
            </a:r>
          </a:p>
          <a:p>
            <a:pPr algn="l"/>
            <a:r>
              <a:rPr lang="es-MX" b="0" i="0" dirty="0" err="1">
                <a:solidFill>
                  <a:srgbClr val="FFFF00"/>
                </a:solidFill>
                <a:effectLst/>
                <a:latin typeface="Helvetica Neue"/>
              </a:rPr>
              <a:t>TypeError</a:t>
            </a:r>
            <a:r>
              <a:rPr lang="es-MX" b="0" i="0" dirty="0">
                <a:solidFill>
                  <a:srgbClr val="FFFF00"/>
                </a:solidFill>
                <a:effectLst/>
                <a:latin typeface="Helvetica Neue"/>
              </a:rPr>
              <a:t> : Ocurre cuando se aplica una operación o función a un dato del tipo inapropiado.</a:t>
            </a:r>
          </a:p>
          <a:p>
            <a:pPr algn="l"/>
            <a:r>
              <a:rPr lang="es-MX" b="0" i="0" dirty="0" err="1">
                <a:solidFill>
                  <a:srgbClr val="FFFF00"/>
                </a:solidFill>
                <a:effectLst/>
                <a:latin typeface="Helvetica Neue"/>
              </a:rPr>
              <a:t>ZeroDivisionError</a:t>
            </a:r>
            <a:r>
              <a:rPr lang="es-MX" b="0" i="0" dirty="0">
                <a:solidFill>
                  <a:srgbClr val="FFFF00"/>
                </a:solidFill>
                <a:effectLst/>
                <a:latin typeface="Helvetica Neue"/>
              </a:rPr>
              <a:t> : Ocurre cuando se </a:t>
            </a:r>
            <a:r>
              <a:rPr lang="es-MX" b="0" i="0" dirty="0" err="1">
                <a:solidFill>
                  <a:srgbClr val="FFFF00"/>
                </a:solidFill>
                <a:effectLst/>
                <a:latin typeface="Helvetica Neue"/>
              </a:rPr>
              <a:t>itenta</a:t>
            </a:r>
            <a:r>
              <a:rPr lang="es-MX" b="0" i="0" dirty="0">
                <a:solidFill>
                  <a:srgbClr val="FFFF00"/>
                </a:solidFill>
                <a:effectLst/>
                <a:latin typeface="Helvetica Neue"/>
              </a:rPr>
              <a:t> dividir por cero.</a:t>
            </a:r>
          </a:p>
          <a:p>
            <a:pPr algn="l"/>
            <a:r>
              <a:rPr lang="es-MX" b="0" i="0" dirty="0" err="1">
                <a:solidFill>
                  <a:srgbClr val="FFFF00"/>
                </a:solidFill>
                <a:effectLst/>
                <a:latin typeface="Helvetica Neue"/>
              </a:rPr>
              <a:t>OverflowError</a:t>
            </a:r>
            <a:r>
              <a:rPr lang="es-MX" b="0" i="0" dirty="0">
                <a:solidFill>
                  <a:srgbClr val="FFFF00"/>
                </a:solidFill>
                <a:effectLst/>
                <a:latin typeface="Helvetica Neue"/>
              </a:rPr>
              <a:t> : Ocurre cuando un cálculo excede el límite para un tipo de dato numérico.</a:t>
            </a:r>
          </a:p>
          <a:p>
            <a:pPr algn="l"/>
            <a:r>
              <a:rPr lang="es-MX" b="0" i="0" dirty="0" err="1">
                <a:solidFill>
                  <a:srgbClr val="FFFF00"/>
                </a:solidFill>
                <a:effectLst/>
                <a:latin typeface="Helvetica Neue"/>
              </a:rPr>
              <a:t>IndexError</a:t>
            </a:r>
            <a:r>
              <a:rPr lang="es-MX" b="0" i="0" dirty="0">
                <a:solidFill>
                  <a:srgbClr val="FFFF00"/>
                </a:solidFill>
                <a:effectLst/>
                <a:latin typeface="Helvetica Neue"/>
              </a:rPr>
              <a:t> : Ocurre cuando se intenta acceder a una secuencia con un índice que no existe.</a:t>
            </a:r>
          </a:p>
          <a:p>
            <a:pPr algn="l"/>
            <a:r>
              <a:rPr lang="es-MX" b="0" i="0" dirty="0" err="1">
                <a:solidFill>
                  <a:srgbClr val="FFFF00"/>
                </a:solidFill>
                <a:effectLst/>
                <a:latin typeface="Helvetica Neue"/>
              </a:rPr>
              <a:t>KeyError</a:t>
            </a:r>
            <a:r>
              <a:rPr lang="es-MX" b="0" i="0" dirty="0">
                <a:solidFill>
                  <a:srgbClr val="FFFF00"/>
                </a:solidFill>
                <a:effectLst/>
                <a:latin typeface="Helvetica Neue"/>
              </a:rPr>
              <a:t> : Ocurre cuando se intenta acceder a un diccionario con una clave que no existe.</a:t>
            </a:r>
          </a:p>
          <a:p>
            <a:pPr algn="l"/>
            <a:r>
              <a:rPr lang="es-MX" b="0" i="0" dirty="0" err="1">
                <a:solidFill>
                  <a:srgbClr val="FFFF00"/>
                </a:solidFill>
                <a:effectLst/>
                <a:latin typeface="Helvetica Neue"/>
              </a:rPr>
              <a:t>FileNotFoundError</a:t>
            </a:r>
            <a:r>
              <a:rPr lang="es-MX" b="0" i="0" dirty="0">
                <a:solidFill>
                  <a:srgbClr val="FFFF00"/>
                </a:solidFill>
                <a:effectLst/>
                <a:latin typeface="Helvetica Neue"/>
              </a:rPr>
              <a:t> : Ocurre cuando se intenta acceder a un fichero que no existe en la ruta indicada.</a:t>
            </a:r>
          </a:p>
          <a:p>
            <a:pPr algn="l"/>
            <a:r>
              <a:rPr lang="es-MX" b="0" i="0" dirty="0" err="1">
                <a:solidFill>
                  <a:srgbClr val="FFFF00"/>
                </a:solidFill>
                <a:effectLst/>
                <a:latin typeface="Helvetica Neue"/>
              </a:rPr>
              <a:t>ImportError</a:t>
            </a:r>
            <a:r>
              <a:rPr lang="es-MX" b="0" i="0" dirty="0">
                <a:solidFill>
                  <a:srgbClr val="FFFF00"/>
                </a:solidFill>
                <a:effectLst/>
                <a:latin typeface="Helvetica Neue"/>
              </a:rPr>
              <a:t> : Ocurre cuando falla la importación de un módulo.</a:t>
            </a:r>
          </a:p>
          <a:p>
            <a:pPr marL="0" indent="0">
              <a:lnSpc>
                <a:spcPct val="100000"/>
              </a:lnSpc>
              <a:buFont typeface="Arial" panose="020B0604020202020204" pitchFamily="34" charset="0"/>
              <a:buNone/>
            </a:pPr>
            <a:endParaRPr lang="es-MX" dirty="0">
              <a:solidFill>
                <a:srgbClr val="FFFF00"/>
              </a:solidFill>
            </a:endParaRPr>
          </a:p>
          <a:p>
            <a:pPr marL="0" indent="0">
              <a:lnSpc>
                <a:spcPct val="100000"/>
              </a:lnSpc>
              <a:buFont typeface="Arial" panose="020B0604020202020204" pitchFamily="34" charset="0"/>
              <a:buNone/>
            </a:pPr>
            <a:endParaRPr lang="es-MX" dirty="0">
              <a:solidFill>
                <a:srgbClr val="FFFF00"/>
              </a:solidFill>
            </a:endParaRPr>
          </a:p>
          <a:p>
            <a:pPr marL="0" indent="0">
              <a:lnSpc>
                <a:spcPct val="100000"/>
              </a:lnSpc>
              <a:buFont typeface="Arial" panose="020B0604020202020204" pitchFamily="34" charset="0"/>
              <a:buNone/>
            </a:pPr>
            <a:endParaRPr lang="es-MX" dirty="0">
              <a:solidFill>
                <a:srgbClr val="FFFF00"/>
              </a:solidFill>
            </a:endParaRPr>
          </a:p>
        </p:txBody>
      </p:sp>
    </p:spTree>
    <p:extLst>
      <p:ext uri="{BB962C8B-B14F-4D97-AF65-F5344CB8AC3E}">
        <p14:creationId xmlns:p14="http://schemas.microsoft.com/office/powerpoint/2010/main" val="1271083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92BAF4B-F699-D1FE-4D60-A8BC7207E10C}"/>
              </a:ext>
            </a:extLst>
          </p:cNvPr>
          <p:cNvSpPr>
            <a:spLocks noGrp="1"/>
          </p:cNvSpPr>
          <p:nvPr>
            <p:ph idx="1"/>
          </p:nvPr>
        </p:nvSpPr>
        <p:spPr>
          <a:xfrm>
            <a:off x="1023427" y="-1"/>
            <a:ext cx="5072574" cy="4454013"/>
          </a:xfrm>
        </p:spPr>
        <p:txBody>
          <a:bodyPr>
            <a:normAutofit/>
          </a:bodyPr>
          <a:lstStyle/>
          <a:p>
            <a:pPr marL="0" indent="0">
              <a:buNone/>
            </a:pPr>
            <a:r>
              <a:rPr lang="es-MX" dirty="0"/>
              <a:t>Librería </a:t>
            </a:r>
            <a:r>
              <a:rPr lang="es-MX" dirty="0" err="1"/>
              <a:t>Matplotlib</a:t>
            </a:r>
            <a:endParaRPr lang="es-MX" dirty="0"/>
          </a:p>
          <a:p>
            <a:r>
              <a:rPr lang="en-US" sz="1800" b="0" dirty="0">
                <a:solidFill>
                  <a:srgbClr val="C586C0"/>
                </a:solidFill>
                <a:effectLst/>
                <a:latin typeface="Courier New" panose="02070309020205020404" pitchFamily="49" charset="0"/>
              </a:rPr>
              <a:t>import</a:t>
            </a:r>
            <a:r>
              <a:rPr lang="en-US" sz="1800" b="0" dirty="0">
                <a:solidFill>
                  <a:srgbClr val="D4D4D4"/>
                </a:solidFill>
                <a:effectLst/>
                <a:latin typeface="Courier New" panose="02070309020205020404" pitchFamily="49" charset="0"/>
              </a:rPr>
              <a:t> </a:t>
            </a:r>
            <a:r>
              <a:rPr lang="en-US" sz="1800" b="0" dirty="0" err="1">
                <a:solidFill>
                  <a:srgbClr val="D4D4D4"/>
                </a:solidFill>
                <a:effectLst/>
                <a:latin typeface="Courier New" panose="02070309020205020404" pitchFamily="49" charset="0"/>
              </a:rPr>
              <a:t>matplotlib.pyplot</a:t>
            </a:r>
            <a:r>
              <a:rPr lang="en-US" sz="1800" b="0" dirty="0">
                <a:solidFill>
                  <a:srgbClr val="D4D4D4"/>
                </a:solidFill>
                <a:effectLst/>
                <a:latin typeface="Courier New" panose="02070309020205020404" pitchFamily="49" charset="0"/>
              </a:rPr>
              <a:t> </a:t>
            </a:r>
            <a:r>
              <a:rPr lang="en-US" sz="1800" b="0" dirty="0">
                <a:solidFill>
                  <a:srgbClr val="C586C0"/>
                </a:solidFill>
                <a:effectLst/>
                <a:latin typeface="Courier New" panose="02070309020205020404" pitchFamily="49" charset="0"/>
              </a:rPr>
              <a:t>as</a:t>
            </a:r>
            <a:r>
              <a:rPr lang="en-US" sz="1800" b="0" dirty="0">
                <a:solidFill>
                  <a:srgbClr val="D4D4D4"/>
                </a:solidFill>
                <a:effectLst/>
                <a:latin typeface="Courier New" panose="02070309020205020404" pitchFamily="49" charset="0"/>
              </a:rPr>
              <a:t> </a:t>
            </a:r>
            <a:r>
              <a:rPr lang="en-US" sz="1800" b="0" dirty="0" err="1">
                <a:solidFill>
                  <a:srgbClr val="D4D4D4"/>
                </a:solidFill>
                <a:effectLst/>
                <a:latin typeface="Courier New" panose="02070309020205020404" pitchFamily="49" charset="0"/>
              </a:rPr>
              <a:t>plt</a:t>
            </a:r>
            <a:endParaRPr lang="en-US" sz="1800" b="0" dirty="0">
              <a:solidFill>
                <a:srgbClr val="D4D4D4"/>
              </a:solidFill>
              <a:effectLst/>
              <a:latin typeface="Courier New" panose="02070309020205020404" pitchFamily="49" charset="0"/>
            </a:endParaRPr>
          </a:p>
          <a:p>
            <a:r>
              <a:rPr lang="es-MX" sz="1800" b="0" dirty="0" err="1">
                <a:solidFill>
                  <a:srgbClr val="D4D4D4"/>
                </a:solidFill>
                <a:effectLst/>
                <a:latin typeface="Courier New" panose="02070309020205020404" pitchFamily="49" charset="0"/>
              </a:rPr>
              <a:t>plt.plot</a:t>
            </a:r>
            <a:r>
              <a:rPr lang="es-MX" sz="1800" b="0" dirty="0">
                <a:solidFill>
                  <a:srgbClr val="DCDCDC"/>
                </a:solidFill>
                <a:effectLst/>
                <a:latin typeface="Courier New" panose="02070309020205020404" pitchFamily="49" charset="0"/>
              </a:rPr>
              <a:t>(</a:t>
            </a:r>
            <a:r>
              <a:rPr lang="es-MX" sz="1800" b="0" dirty="0" err="1">
                <a:solidFill>
                  <a:srgbClr val="D4D4D4"/>
                </a:solidFill>
                <a:effectLst/>
                <a:latin typeface="Courier New" panose="02070309020205020404" pitchFamily="49" charset="0"/>
              </a:rPr>
              <a:t>x</a:t>
            </a:r>
            <a:r>
              <a:rPr lang="es-MX" sz="1800" b="0" dirty="0" err="1">
                <a:solidFill>
                  <a:srgbClr val="DCDCDC"/>
                </a:solidFill>
                <a:effectLst/>
                <a:latin typeface="Courier New" panose="02070309020205020404" pitchFamily="49" charset="0"/>
              </a:rPr>
              <a:t>,</a:t>
            </a:r>
            <a:r>
              <a:rPr lang="es-MX" sz="1800" b="0" dirty="0" err="1">
                <a:solidFill>
                  <a:srgbClr val="D4D4D4"/>
                </a:solidFill>
                <a:effectLst/>
                <a:latin typeface="Courier New" panose="02070309020205020404" pitchFamily="49" charset="0"/>
              </a:rPr>
              <a:t>notas</a:t>
            </a:r>
            <a:r>
              <a:rPr lang="es-MX" sz="1800" b="0" dirty="0">
                <a:solidFill>
                  <a:srgbClr val="DCDCDC"/>
                </a:solidFill>
                <a:effectLst/>
                <a:latin typeface="Courier New" panose="02070309020205020404" pitchFamily="49" charset="0"/>
              </a:rPr>
              <a:t>)</a:t>
            </a:r>
            <a:endParaRPr lang="es-MX" sz="1800" b="0" dirty="0">
              <a:solidFill>
                <a:srgbClr val="D4D4D4"/>
              </a:solidFill>
              <a:effectLst/>
              <a:latin typeface="Courier New" panose="02070309020205020404" pitchFamily="49" charset="0"/>
            </a:endParaRPr>
          </a:p>
          <a:p>
            <a:r>
              <a:rPr lang="es-MX" sz="1800" b="0" dirty="0" err="1">
                <a:solidFill>
                  <a:srgbClr val="D4D4D4"/>
                </a:solidFill>
                <a:effectLst/>
                <a:latin typeface="Courier New" panose="02070309020205020404" pitchFamily="49" charset="0"/>
              </a:rPr>
              <a:t>plt.title</a:t>
            </a:r>
            <a:r>
              <a:rPr lang="es-MX" sz="1800" b="0" dirty="0">
                <a:solidFill>
                  <a:srgbClr val="DCDCDC"/>
                </a:solidFill>
                <a:effectLst/>
                <a:latin typeface="Courier New" panose="02070309020205020404" pitchFamily="49" charset="0"/>
              </a:rPr>
              <a:t>(</a:t>
            </a:r>
            <a:r>
              <a:rPr lang="es-MX" sz="1800" b="0" dirty="0">
                <a:solidFill>
                  <a:srgbClr val="CE9178"/>
                </a:solidFill>
                <a:effectLst/>
                <a:latin typeface="Courier New" panose="02070309020205020404" pitchFamily="49" charset="0"/>
              </a:rPr>
              <a:t>"Grafica de Asistencia"</a:t>
            </a:r>
            <a:r>
              <a:rPr lang="es-MX" sz="1800" b="0" dirty="0">
                <a:solidFill>
                  <a:srgbClr val="DCDCDC"/>
                </a:solidFill>
                <a:effectLst/>
                <a:latin typeface="Courier New" panose="02070309020205020404" pitchFamily="49" charset="0"/>
              </a:rPr>
              <a:t>)</a:t>
            </a:r>
            <a:endParaRPr lang="es-MX" sz="1800" b="0" dirty="0">
              <a:solidFill>
                <a:srgbClr val="D4D4D4"/>
              </a:solidFill>
              <a:effectLst/>
              <a:latin typeface="Courier New" panose="02070309020205020404" pitchFamily="49" charset="0"/>
            </a:endParaRPr>
          </a:p>
          <a:p>
            <a:r>
              <a:rPr lang="es-MX" sz="1800" b="0" dirty="0" err="1">
                <a:solidFill>
                  <a:srgbClr val="D4D4D4"/>
                </a:solidFill>
                <a:effectLst/>
                <a:latin typeface="Courier New" panose="02070309020205020404" pitchFamily="49" charset="0"/>
              </a:rPr>
              <a:t>plt.xlabel</a:t>
            </a:r>
            <a:r>
              <a:rPr lang="es-MX" sz="1800" b="0" dirty="0">
                <a:solidFill>
                  <a:srgbClr val="DCDCDC"/>
                </a:solidFill>
                <a:effectLst/>
                <a:latin typeface="Courier New" panose="02070309020205020404" pitchFamily="49" charset="0"/>
              </a:rPr>
              <a:t>(</a:t>
            </a:r>
            <a:r>
              <a:rPr lang="es-MX" sz="1800" b="0" dirty="0">
                <a:solidFill>
                  <a:srgbClr val="CE9178"/>
                </a:solidFill>
                <a:effectLst/>
                <a:latin typeface="Courier New" panose="02070309020205020404" pitchFamily="49" charset="0"/>
              </a:rPr>
              <a:t>"mes"</a:t>
            </a:r>
            <a:r>
              <a:rPr lang="es-MX" sz="1800" b="0" dirty="0">
                <a:solidFill>
                  <a:srgbClr val="DCDCDC"/>
                </a:solidFill>
                <a:effectLst/>
                <a:latin typeface="Courier New" panose="02070309020205020404" pitchFamily="49" charset="0"/>
              </a:rPr>
              <a:t>)</a:t>
            </a:r>
            <a:endParaRPr lang="es-MX" sz="1800" b="0" dirty="0">
              <a:solidFill>
                <a:srgbClr val="D4D4D4"/>
              </a:solidFill>
              <a:effectLst/>
              <a:latin typeface="Courier New" panose="02070309020205020404" pitchFamily="49" charset="0"/>
            </a:endParaRPr>
          </a:p>
          <a:p>
            <a:r>
              <a:rPr lang="es-MX" sz="1800" b="0" dirty="0" err="1">
                <a:solidFill>
                  <a:srgbClr val="D4D4D4"/>
                </a:solidFill>
                <a:effectLst/>
                <a:latin typeface="Courier New" panose="02070309020205020404" pitchFamily="49" charset="0"/>
              </a:rPr>
              <a:t>plt.ylabel</a:t>
            </a:r>
            <a:r>
              <a:rPr lang="es-MX" sz="1800" b="0" dirty="0">
                <a:solidFill>
                  <a:srgbClr val="DCDCDC"/>
                </a:solidFill>
                <a:effectLst/>
                <a:latin typeface="Courier New" panose="02070309020205020404" pitchFamily="49" charset="0"/>
              </a:rPr>
              <a:t>(</a:t>
            </a:r>
            <a:r>
              <a:rPr lang="es-MX" sz="1800" b="0" dirty="0">
                <a:solidFill>
                  <a:srgbClr val="CE9178"/>
                </a:solidFill>
                <a:effectLst/>
                <a:latin typeface="Courier New" panose="02070309020205020404" pitchFamily="49" charset="0"/>
              </a:rPr>
              <a:t>"inasistencias"</a:t>
            </a:r>
            <a:r>
              <a:rPr lang="es-MX" sz="1800" b="0" dirty="0">
                <a:solidFill>
                  <a:srgbClr val="DCDCDC"/>
                </a:solidFill>
                <a:effectLst/>
                <a:latin typeface="Courier New" panose="02070309020205020404" pitchFamily="49" charset="0"/>
              </a:rPr>
              <a:t>)</a:t>
            </a:r>
            <a:endParaRPr lang="es-MX" sz="1800" b="0" dirty="0">
              <a:solidFill>
                <a:srgbClr val="D4D4D4"/>
              </a:solidFill>
              <a:effectLst/>
              <a:latin typeface="Courier New" panose="02070309020205020404" pitchFamily="49" charset="0"/>
            </a:endParaRPr>
          </a:p>
          <a:p>
            <a:r>
              <a:rPr lang="es-MX" sz="1800" b="0" dirty="0" err="1">
                <a:solidFill>
                  <a:srgbClr val="D4D4D4"/>
                </a:solidFill>
                <a:effectLst/>
                <a:latin typeface="Courier New" panose="02070309020205020404" pitchFamily="49" charset="0"/>
              </a:rPr>
              <a:t>plt.show</a:t>
            </a:r>
            <a:r>
              <a:rPr lang="es-MX" sz="1800" b="0" dirty="0">
                <a:solidFill>
                  <a:srgbClr val="DCDCDC"/>
                </a:solidFill>
                <a:effectLst/>
                <a:latin typeface="Courier New" panose="02070309020205020404" pitchFamily="49" charset="0"/>
              </a:rPr>
              <a:t>()</a:t>
            </a:r>
            <a:endParaRPr lang="es-MX" sz="1800" b="0" dirty="0">
              <a:solidFill>
                <a:srgbClr val="D4D4D4"/>
              </a:solidFill>
              <a:effectLst/>
              <a:latin typeface="Courier New" panose="02070309020205020404" pitchFamily="49" charset="0"/>
            </a:endParaRPr>
          </a:p>
          <a:p>
            <a:endParaRPr lang="es-MX" dirty="0"/>
          </a:p>
          <a:p>
            <a:pPr marL="0" indent="0">
              <a:buNone/>
            </a:pPr>
            <a:endParaRPr lang="es-MX" dirty="0"/>
          </a:p>
        </p:txBody>
      </p:sp>
      <p:pic>
        <p:nvPicPr>
          <p:cNvPr id="1026" name="Picture 2">
            <a:extLst>
              <a:ext uri="{FF2B5EF4-FFF2-40B4-BE49-F238E27FC236}">
                <a16:creationId xmlns:a16="http://schemas.microsoft.com/office/drawing/2014/main" id="{BCEE71BC-CC64-7E4B-D105-676E93947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70" y="3429000"/>
            <a:ext cx="3867457" cy="31763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8DDDC94B-5674-DA8E-17CF-BEC55365EE1E}"/>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200000"/>
                    </a14:imgEffect>
                  </a14:imgLayer>
                </a14:imgProps>
              </a:ext>
            </a:extLst>
          </a:blip>
          <a:srcRect l="62898" t="17894" r="17330" b="26273"/>
          <a:stretch/>
        </p:blipFill>
        <p:spPr>
          <a:xfrm>
            <a:off x="6370432" y="1620387"/>
            <a:ext cx="5493718" cy="4984954"/>
          </a:xfrm>
          <a:prstGeom prst="rect">
            <a:avLst/>
          </a:prstGeom>
        </p:spPr>
      </p:pic>
    </p:spTree>
    <p:extLst>
      <p:ext uri="{BB962C8B-B14F-4D97-AF65-F5344CB8AC3E}">
        <p14:creationId xmlns:p14="http://schemas.microsoft.com/office/powerpoint/2010/main" val="393445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215D796-F3F6-B5C4-1D90-48BFBB2C5E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40649" y="371444"/>
            <a:ext cx="11110701" cy="2925424"/>
          </a:xfrm>
          <a:prstGeom prst="rect">
            <a:avLst/>
          </a:prstGeom>
        </p:spPr>
      </p:pic>
      <p:sp>
        <p:nvSpPr>
          <p:cNvPr id="5" name="CuadroTexto 4">
            <a:extLst>
              <a:ext uri="{FF2B5EF4-FFF2-40B4-BE49-F238E27FC236}">
                <a16:creationId xmlns:a16="http://schemas.microsoft.com/office/drawing/2014/main" id="{7D9EA243-43C2-652A-861A-BBF5F1F3CA46}"/>
              </a:ext>
            </a:extLst>
          </p:cNvPr>
          <p:cNvSpPr txBox="1"/>
          <p:nvPr/>
        </p:nvSpPr>
        <p:spPr>
          <a:xfrm>
            <a:off x="914400" y="3718679"/>
            <a:ext cx="9940413" cy="2862322"/>
          </a:xfrm>
          <a:prstGeom prst="rect">
            <a:avLst/>
          </a:prstGeom>
          <a:noFill/>
        </p:spPr>
        <p:txBody>
          <a:bodyPr wrap="square" rtlCol="0">
            <a:spAutoFit/>
          </a:bodyPr>
          <a:lstStyle/>
          <a:p>
            <a:pPr algn="l"/>
            <a:r>
              <a:rPr lang="es-MX" b="0" i="0" dirty="0">
                <a:effectLst/>
                <a:latin typeface="Source Serif Pro" panose="02040603050405020204" pitchFamily="18" charset="0"/>
              </a:rPr>
              <a:t>Python es un lenguaje de programación interpretado, orientado a objetos de alto nivel y con semántica dinámica.</a:t>
            </a:r>
          </a:p>
          <a:p>
            <a:pPr algn="l"/>
            <a:r>
              <a:rPr lang="es-MX" b="0" i="0" dirty="0">
                <a:effectLst/>
                <a:latin typeface="Source Serif Pro" panose="02040603050405020204" pitchFamily="18" charset="0"/>
              </a:rPr>
              <a:t>La simplicidad de Python reduce el mantenimiento de un programa. Python soporta bibliotecas y </a:t>
            </a:r>
            <a:r>
              <a:rPr lang="es-MX" b="0" i="0" dirty="0" err="1">
                <a:effectLst/>
                <a:latin typeface="Source Serif Pro" panose="02040603050405020204" pitchFamily="18" charset="0"/>
              </a:rPr>
              <a:t>módulos,lo</a:t>
            </a:r>
            <a:r>
              <a:rPr lang="es-MX" b="0" i="0" dirty="0">
                <a:effectLst/>
                <a:latin typeface="Source Serif Pro" panose="02040603050405020204" pitchFamily="18" charset="0"/>
              </a:rPr>
              <a:t> que fomenta la programación modular y la reutilización del código.</a:t>
            </a:r>
          </a:p>
          <a:p>
            <a:pPr algn="l"/>
            <a:r>
              <a:rPr lang="es-MX" b="0" i="0" dirty="0">
                <a:effectLst/>
                <a:latin typeface="Source Serif Pro" panose="02040603050405020204" pitchFamily="18" charset="0"/>
              </a:rPr>
              <a:t>Es uno de los lenguajes que más ha crecido debido a su compatibilidad (se ejecuta en la mayoría de los sistemas operativos) y la capacidad de soportar otros lenguajes. Aplicaciones que vemos a diario como Dropbox, Reddit e Instagram están escritas en Python.</a:t>
            </a:r>
          </a:p>
          <a:p>
            <a:pPr algn="l"/>
            <a:r>
              <a:rPr lang="es-MX" b="0" i="0" dirty="0">
                <a:effectLst/>
                <a:latin typeface="Source Serif Pro" panose="02040603050405020204" pitchFamily="18" charset="0"/>
              </a:rPr>
              <a:t>Python también es el lenguaje más popular para análisis de datos y conquistó a la comunidad científica.</a:t>
            </a:r>
          </a:p>
          <a:p>
            <a:endParaRPr lang="es-MX" dirty="0"/>
          </a:p>
        </p:txBody>
      </p:sp>
    </p:spTree>
    <p:extLst>
      <p:ext uri="{BB962C8B-B14F-4D97-AF65-F5344CB8AC3E}">
        <p14:creationId xmlns:p14="http://schemas.microsoft.com/office/powerpoint/2010/main" val="642377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9E3ECB7-FA1F-4689-EBC6-4915A1A61033}"/>
              </a:ext>
            </a:extLst>
          </p:cNvPr>
          <p:cNvSpPr>
            <a:spLocks noGrp="1"/>
          </p:cNvSpPr>
          <p:nvPr>
            <p:ph idx="1"/>
          </p:nvPr>
        </p:nvSpPr>
        <p:spPr>
          <a:xfrm>
            <a:off x="1143000" y="1069616"/>
            <a:ext cx="9905999" cy="3900589"/>
          </a:xfrm>
        </p:spPr>
        <p:txBody>
          <a:bodyPr>
            <a:normAutofit fontScale="92500" lnSpcReduction="20000"/>
          </a:bodyPr>
          <a:lstStyle/>
          <a:p>
            <a:r>
              <a:rPr lang="es-MX" b="0" i="0" dirty="0">
                <a:effectLst/>
                <a:latin typeface="Source Serif Pro" panose="02040603050405020204" pitchFamily="18" charset="0"/>
              </a:rPr>
              <a:t>Un compilador traduce lenguaje Python a lenguaje de máquina. El código Python es traducido en un código intermediario que debe ser ejecutado por una máquina virtual conocida como PVM (Python Virtual Machine).</a:t>
            </a:r>
          </a:p>
          <a:p>
            <a:endParaRPr lang="es-MX" b="0" i="0" dirty="0">
              <a:effectLst/>
              <a:latin typeface="Source Serif Pro" panose="02040603050405020204" pitchFamily="18" charset="0"/>
            </a:endParaRPr>
          </a:p>
          <a:p>
            <a:r>
              <a:rPr lang="es-MX" b="0" i="0" dirty="0">
                <a:effectLst/>
                <a:latin typeface="Source Serif Pro" panose="02040603050405020204" pitchFamily="18" charset="0"/>
              </a:rPr>
              <a:t>El intérprete hace la traducción en tiempo real para el código de máquina, es decir, en tiempo de ejecución. El compilador traduce todo el programa en código de máquina de una sola vez y luego lo ejecuta, creando un archivo que se puede ejecutar (ejecutable). El compilador genera un informe de errores (en caso existan) y el intérprete detiene la traducción cuando encuentra un primer error.</a:t>
            </a:r>
            <a:endParaRPr lang="es-MX" dirty="0"/>
          </a:p>
        </p:txBody>
      </p:sp>
    </p:spTree>
    <p:extLst>
      <p:ext uri="{BB962C8B-B14F-4D97-AF65-F5344CB8AC3E}">
        <p14:creationId xmlns:p14="http://schemas.microsoft.com/office/powerpoint/2010/main" val="114462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E913647E-61D9-1455-61D7-887FAA8C9822}"/>
              </a:ext>
            </a:extLst>
          </p:cNvPr>
          <p:cNvSpPr txBox="1"/>
          <p:nvPr/>
        </p:nvSpPr>
        <p:spPr>
          <a:xfrm>
            <a:off x="1622324" y="324464"/>
            <a:ext cx="5574890" cy="2554545"/>
          </a:xfrm>
          <a:prstGeom prst="rect">
            <a:avLst/>
          </a:prstGeom>
          <a:noFill/>
        </p:spPr>
        <p:txBody>
          <a:bodyPr wrap="square" rtlCol="0">
            <a:spAutoFit/>
          </a:bodyPr>
          <a:lstStyle/>
          <a:p>
            <a:r>
              <a:rPr lang="es-MX" sz="2000" dirty="0"/>
              <a:t>POO </a:t>
            </a:r>
          </a:p>
          <a:p>
            <a:r>
              <a:rPr lang="es-MX" sz="2000" dirty="0"/>
              <a:t>Paradigma de solución de problemas que identifica entidades de la realidad y las traslada a clases y objetos </a:t>
            </a:r>
          </a:p>
          <a:p>
            <a:pPr marL="342900" indent="-342900">
              <a:buFont typeface="Arial" panose="020B0604020202020204" pitchFamily="34" charset="0"/>
              <a:buChar char="•"/>
            </a:pPr>
            <a:r>
              <a:rPr lang="es-MX" sz="2000" dirty="0"/>
              <a:t>Mas agilidad</a:t>
            </a:r>
          </a:p>
          <a:p>
            <a:pPr marL="342900" indent="-342900">
              <a:buFont typeface="Arial" panose="020B0604020202020204" pitchFamily="34" charset="0"/>
              <a:buChar char="•"/>
            </a:pPr>
            <a:r>
              <a:rPr lang="es-MX" sz="2000" dirty="0"/>
              <a:t>Mas intuitiva</a:t>
            </a:r>
          </a:p>
          <a:p>
            <a:pPr marL="342900" indent="-342900">
              <a:buFont typeface="Arial" panose="020B0604020202020204" pitchFamily="34" charset="0"/>
              <a:buChar char="•"/>
            </a:pPr>
            <a:r>
              <a:rPr lang="es-MX" sz="2000" dirty="0"/>
              <a:t>Mas organizable</a:t>
            </a:r>
          </a:p>
          <a:p>
            <a:pPr marL="342900" indent="-342900">
              <a:buFont typeface="Arial" panose="020B0604020202020204" pitchFamily="34" charset="0"/>
              <a:buChar char="•"/>
            </a:pPr>
            <a:r>
              <a:rPr lang="es-MX" sz="2000" dirty="0"/>
              <a:t>Mas escalable</a:t>
            </a:r>
          </a:p>
        </p:txBody>
      </p:sp>
    </p:spTree>
    <p:extLst>
      <p:ext uri="{BB962C8B-B14F-4D97-AF65-F5344CB8AC3E}">
        <p14:creationId xmlns:p14="http://schemas.microsoft.com/office/powerpoint/2010/main" val="1207966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B275C1-1B5E-E36C-0A2D-10CBEAE438BE}"/>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2FFDF22-00FB-DE45-485C-B9F180513A7B}"/>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747189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D7F7AA3-A286-65B3-0E16-E7348FE15BA6}"/>
              </a:ext>
            </a:extLst>
          </p:cNvPr>
          <p:cNvPicPr>
            <a:picLocks noChangeAspect="1"/>
          </p:cNvPicPr>
          <p:nvPr/>
        </p:nvPicPr>
        <p:blipFill>
          <a:blip r:embed="rId2"/>
          <a:stretch>
            <a:fillRect/>
          </a:stretch>
        </p:blipFill>
        <p:spPr>
          <a:xfrm>
            <a:off x="641863" y="533400"/>
            <a:ext cx="5876925" cy="2895600"/>
          </a:xfrm>
          <a:prstGeom prst="rect">
            <a:avLst/>
          </a:prstGeom>
          <a:ln>
            <a:solidFill>
              <a:schemeClr val="accent1"/>
            </a:solidFill>
          </a:ln>
        </p:spPr>
      </p:pic>
      <p:sp>
        <p:nvSpPr>
          <p:cNvPr id="6" name="Rectángulo 5">
            <a:extLst>
              <a:ext uri="{FF2B5EF4-FFF2-40B4-BE49-F238E27FC236}">
                <a16:creationId xmlns:a16="http://schemas.microsoft.com/office/drawing/2014/main" id="{FB3EFD82-1E4C-AE00-CC08-FADE3E05D6DF}"/>
              </a:ext>
            </a:extLst>
          </p:cNvPr>
          <p:cNvSpPr/>
          <p:nvPr/>
        </p:nvSpPr>
        <p:spPr>
          <a:xfrm>
            <a:off x="5779857" y="3019732"/>
            <a:ext cx="738931" cy="409268"/>
          </a:xfrm>
          <a:prstGeom prst="rect">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Imagen 7">
            <a:extLst>
              <a:ext uri="{FF2B5EF4-FFF2-40B4-BE49-F238E27FC236}">
                <a16:creationId xmlns:a16="http://schemas.microsoft.com/office/drawing/2014/main" id="{44834A11-2EEE-87FE-C564-62F0622C9B7E}"/>
              </a:ext>
            </a:extLst>
          </p:cNvPr>
          <p:cNvPicPr>
            <a:picLocks noChangeAspect="1"/>
          </p:cNvPicPr>
          <p:nvPr/>
        </p:nvPicPr>
        <p:blipFill>
          <a:blip r:embed="rId3"/>
          <a:stretch>
            <a:fillRect/>
          </a:stretch>
        </p:blipFill>
        <p:spPr>
          <a:xfrm>
            <a:off x="0" y="3429000"/>
            <a:ext cx="7686675" cy="1019175"/>
          </a:xfrm>
          <a:prstGeom prst="rect">
            <a:avLst/>
          </a:prstGeom>
        </p:spPr>
      </p:pic>
      <p:pic>
        <p:nvPicPr>
          <p:cNvPr id="10" name="Imagen 9">
            <a:extLst>
              <a:ext uri="{FF2B5EF4-FFF2-40B4-BE49-F238E27FC236}">
                <a16:creationId xmlns:a16="http://schemas.microsoft.com/office/drawing/2014/main" id="{F67D499D-ED97-48DB-4809-E018103AB453}"/>
              </a:ext>
            </a:extLst>
          </p:cNvPr>
          <p:cNvPicPr>
            <a:picLocks noChangeAspect="1"/>
          </p:cNvPicPr>
          <p:nvPr/>
        </p:nvPicPr>
        <p:blipFill>
          <a:blip r:embed="rId4"/>
          <a:stretch>
            <a:fillRect/>
          </a:stretch>
        </p:blipFill>
        <p:spPr>
          <a:xfrm>
            <a:off x="7160651" y="590879"/>
            <a:ext cx="4284252" cy="2732270"/>
          </a:xfrm>
          <a:prstGeom prst="rect">
            <a:avLst/>
          </a:prstGeom>
        </p:spPr>
      </p:pic>
    </p:spTree>
    <p:extLst>
      <p:ext uri="{BB962C8B-B14F-4D97-AF65-F5344CB8AC3E}">
        <p14:creationId xmlns:p14="http://schemas.microsoft.com/office/powerpoint/2010/main" val="129562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CC4DE6A-BEC7-4A9C-87D2-4BD45EDEF4D9}"/>
              </a:ext>
            </a:extLst>
          </p:cNvPr>
          <p:cNvSpPr txBox="1"/>
          <p:nvPr/>
        </p:nvSpPr>
        <p:spPr>
          <a:xfrm>
            <a:off x="973566" y="1165907"/>
            <a:ext cx="5454128" cy="1754326"/>
          </a:xfrm>
          <a:prstGeom prst="rect">
            <a:avLst/>
          </a:prstGeom>
          <a:noFill/>
        </p:spPr>
        <p:txBody>
          <a:bodyPr wrap="square" rtlCol="0">
            <a:spAutoFit/>
          </a:bodyPr>
          <a:lstStyle/>
          <a:p>
            <a:r>
              <a:rPr lang="es-MX" dirty="0" err="1">
                <a:latin typeface="Abadi" panose="020B0604020104020204" pitchFamily="34" charset="0"/>
              </a:rPr>
              <a:t>print</a:t>
            </a:r>
            <a:r>
              <a:rPr lang="es-MX" dirty="0">
                <a:latin typeface="Abadi" panose="020B0604020104020204" pitchFamily="34" charset="0"/>
              </a:rPr>
              <a:t>(“ ’</a:t>
            </a:r>
            <a:r>
              <a:rPr lang="es-MX" dirty="0" err="1">
                <a:latin typeface="Abadi" panose="020B0604020104020204" pitchFamily="34" charset="0"/>
              </a:rPr>
              <a:t>Buenasss</a:t>
            </a:r>
            <a:r>
              <a:rPr lang="es-MX" dirty="0">
                <a:latin typeface="Abadi" panose="020B0604020104020204" pitchFamily="34" charset="0"/>
              </a:rPr>
              <a:t>‘ \n“,”</a:t>
            </a:r>
            <a:r>
              <a:rPr lang="es-MX" dirty="0" err="1">
                <a:latin typeface="Abadi" panose="020B0604020104020204" pitchFamily="34" charset="0"/>
              </a:rPr>
              <a:t>holaaa</a:t>
            </a:r>
            <a:r>
              <a:rPr lang="es-MX" dirty="0">
                <a:latin typeface="Abadi" panose="020B0604020104020204" pitchFamily="34" charset="0"/>
              </a:rPr>
              <a:t>”)</a:t>
            </a:r>
          </a:p>
          <a:p>
            <a:r>
              <a:rPr lang="es-MX" b="1" i="0" dirty="0" err="1">
                <a:effectLst/>
                <a:latin typeface="courier new" panose="02070309020205020404" pitchFamily="49" charset="0"/>
              </a:rPr>
              <a:t>print</a:t>
            </a:r>
            <a:r>
              <a:rPr lang="es-MX" b="1" i="0" dirty="0">
                <a:effectLst/>
                <a:latin typeface="courier new" panose="02070309020205020404" pitchFamily="49" charset="0"/>
              </a:rPr>
              <a:t>("Me gusta \"Monty Python\"")</a:t>
            </a:r>
            <a:endParaRPr lang="es-MX" b="1" dirty="0">
              <a:latin typeface="Abadi" panose="020B0604020104020204" pitchFamily="34" charset="0"/>
            </a:endParaRPr>
          </a:p>
          <a:p>
            <a:endParaRPr lang="nl-NL" dirty="0">
              <a:latin typeface="Abadi" panose="020B0604020104020204" pitchFamily="34" charset="0"/>
            </a:endParaRPr>
          </a:p>
          <a:p>
            <a:r>
              <a:rPr lang="nl-NL" dirty="0">
                <a:latin typeface="Abadi" panose="020B0604020104020204" pitchFamily="34" charset="0"/>
              </a:rPr>
              <a:t>print("Jaaaaaaaaaaaaaas",end=" ")</a:t>
            </a:r>
          </a:p>
          <a:p>
            <a:r>
              <a:rPr lang="nl-NL" dirty="0">
                <a:latin typeface="Abadi" panose="020B0604020104020204" pitchFamily="34" charset="0"/>
              </a:rPr>
              <a:t>print("Julissssssaaaaaaaa")</a:t>
            </a:r>
            <a:endParaRPr lang="es-MX" dirty="0">
              <a:latin typeface="Abadi" panose="020B0604020104020204" pitchFamily="34" charset="0"/>
            </a:endParaRPr>
          </a:p>
          <a:p>
            <a:r>
              <a:rPr lang="es-MX" dirty="0" err="1">
                <a:latin typeface="Abadi" panose="020B0604020104020204" pitchFamily="34" charset="0"/>
              </a:rPr>
              <a:t>print</a:t>
            </a:r>
            <a:r>
              <a:rPr lang="es-MX" dirty="0">
                <a:latin typeface="Abadi" panose="020B0604020104020204" pitchFamily="34" charset="0"/>
              </a:rPr>
              <a:t>("Mi", "nombre", "es", "Monty", "Python.", </a:t>
            </a:r>
            <a:r>
              <a:rPr lang="es-MX" dirty="0" err="1">
                <a:latin typeface="Abadi" panose="020B0604020104020204" pitchFamily="34" charset="0"/>
              </a:rPr>
              <a:t>sep</a:t>
            </a:r>
            <a:r>
              <a:rPr lang="es-MX" dirty="0">
                <a:latin typeface="Abadi" panose="020B0604020104020204" pitchFamily="34" charset="0"/>
              </a:rPr>
              <a:t>="-")</a:t>
            </a:r>
          </a:p>
        </p:txBody>
      </p:sp>
      <p:sp>
        <p:nvSpPr>
          <p:cNvPr id="5" name="CuadroTexto 4">
            <a:extLst>
              <a:ext uri="{FF2B5EF4-FFF2-40B4-BE49-F238E27FC236}">
                <a16:creationId xmlns:a16="http://schemas.microsoft.com/office/drawing/2014/main" id="{45CA9858-E266-482D-BEF1-15B24D8AFFE8}"/>
              </a:ext>
            </a:extLst>
          </p:cNvPr>
          <p:cNvSpPr txBox="1"/>
          <p:nvPr/>
        </p:nvSpPr>
        <p:spPr>
          <a:xfrm>
            <a:off x="4437530" y="59531"/>
            <a:ext cx="5795682" cy="707886"/>
          </a:xfrm>
          <a:prstGeom prst="rect">
            <a:avLst/>
          </a:prstGeom>
          <a:noFill/>
        </p:spPr>
        <p:txBody>
          <a:bodyPr wrap="square" rtlCol="0">
            <a:spAutoFit/>
          </a:bodyPr>
          <a:lstStyle/>
          <a:p>
            <a:r>
              <a:rPr lang="es-MX" sz="4000" b="1" dirty="0"/>
              <a:t>PRINT</a:t>
            </a:r>
          </a:p>
        </p:txBody>
      </p:sp>
      <p:sp>
        <p:nvSpPr>
          <p:cNvPr id="6" name="CuadroTexto 5">
            <a:extLst>
              <a:ext uri="{FF2B5EF4-FFF2-40B4-BE49-F238E27FC236}">
                <a16:creationId xmlns:a16="http://schemas.microsoft.com/office/drawing/2014/main" id="{050B9D31-9B31-A377-85AF-31C40750102F}"/>
              </a:ext>
            </a:extLst>
          </p:cNvPr>
          <p:cNvSpPr txBox="1"/>
          <p:nvPr/>
        </p:nvSpPr>
        <p:spPr>
          <a:xfrm>
            <a:off x="852543" y="3693052"/>
            <a:ext cx="5997388" cy="2308324"/>
          </a:xfrm>
          <a:prstGeom prst="rect">
            <a:avLst/>
          </a:prstGeom>
          <a:noFill/>
        </p:spPr>
        <p:txBody>
          <a:bodyPr wrap="square" rtlCol="0">
            <a:spAutoFit/>
          </a:bodyPr>
          <a:lstStyle/>
          <a:p>
            <a:r>
              <a:rPr lang="es-MX" dirty="0">
                <a:latin typeface="Abadi" panose="020B0604020104020204" pitchFamily="34" charset="0"/>
              </a:rPr>
              <a:t>a=2007</a:t>
            </a:r>
          </a:p>
          <a:p>
            <a:r>
              <a:rPr lang="es-MX" dirty="0" err="1">
                <a:latin typeface="Abadi" panose="020B0604020104020204" pitchFamily="34" charset="0"/>
              </a:rPr>
              <a:t>rb</a:t>
            </a:r>
            <a:r>
              <a:rPr lang="es-MX" dirty="0">
                <a:latin typeface="Abadi" panose="020B0604020104020204" pitchFamily="34" charset="0"/>
              </a:rPr>
              <a:t>=2021</a:t>
            </a:r>
          </a:p>
          <a:p>
            <a:r>
              <a:rPr lang="es-MX" dirty="0">
                <a:latin typeface="Abadi" panose="020B0604020104020204" pitchFamily="34" charset="0"/>
              </a:rPr>
              <a:t>c="Ferrari gano en {} mientras RBR en {}".</a:t>
            </a:r>
            <a:r>
              <a:rPr lang="es-MX" dirty="0" err="1">
                <a:latin typeface="Abadi" panose="020B0604020104020204" pitchFamily="34" charset="0"/>
              </a:rPr>
              <a:t>format</a:t>
            </a:r>
            <a:r>
              <a:rPr lang="es-MX" dirty="0">
                <a:latin typeface="Abadi" panose="020B0604020104020204" pitchFamily="34" charset="0"/>
              </a:rPr>
              <a:t>(</a:t>
            </a:r>
            <a:r>
              <a:rPr lang="es-MX" dirty="0" err="1">
                <a:latin typeface="Abadi" panose="020B0604020104020204" pitchFamily="34" charset="0"/>
              </a:rPr>
              <a:t>a,rb</a:t>
            </a:r>
            <a:r>
              <a:rPr lang="es-MX" dirty="0">
                <a:latin typeface="Abadi" panose="020B0604020104020204" pitchFamily="34" charset="0"/>
              </a:rPr>
              <a:t>)</a:t>
            </a:r>
          </a:p>
          <a:p>
            <a:r>
              <a:rPr lang="es-MX" dirty="0">
                <a:latin typeface="Abadi" panose="020B0604020104020204" pitchFamily="34" charset="0"/>
              </a:rPr>
              <a:t>c="Ferrari no gano en {1} ni Red Bull en {0}".</a:t>
            </a:r>
            <a:r>
              <a:rPr lang="es-MX" dirty="0" err="1">
                <a:latin typeface="Abadi" panose="020B0604020104020204" pitchFamily="34" charset="0"/>
              </a:rPr>
              <a:t>format</a:t>
            </a:r>
            <a:r>
              <a:rPr lang="es-MX" dirty="0">
                <a:latin typeface="Abadi" panose="020B0604020104020204" pitchFamily="34" charset="0"/>
              </a:rPr>
              <a:t>(</a:t>
            </a:r>
            <a:r>
              <a:rPr lang="es-MX" dirty="0" err="1">
                <a:latin typeface="Abadi" panose="020B0604020104020204" pitchFamily="34" charset="0"/>
              </a:rPr>
              <a:t>a,rb</a:t>
            </a:r>
            <a:r>
              <a:rPr lang="es-MX" dirty="0">
                <a:latin typeface="Abadi" panose="020B0604020104020204" pitchFamily="34" charset="0"/>
              </a:rPr>
              <a:t>)</a:t>
            </a:r>
          </a:p>
          <a:p>
            <a:r>
              <a:rPr lang="it-IT" dirty="0">
                <a:latin typeface="Abadi" panose="020B0604020104020204" pitchFamily="34" charset="0"/>
              </a:rPr>
              <a:t>a=123</a:t>
            </a:r>
          </a:p>
          <a:p>
            <a:r>
              <a:rPr lang="it-IT" dirty="0">
                <a:latin typeface="Abadi" panose="020B0604020104020204" pitchFamily="34" charset="0"/>
              </a:rPr>
              <a:t>b="Poesia colega"</a:t>
            </a:r>
          </a:p>
          <a:p>
            <a:r>
              <a:rPr lang="it-IT" dirty="0">
                <a:latin typeface="Abadi" panose="020B0604020104020204" pitchFamily="34" charset="0"/>
              </a:rPr>
              <a:t>c="Un numero {num} una frase {fra}".format(num=a,fra=b)</a:t>
            </a:r>
            <a:endParaRPr lang="es-MX" dirty="0">
              <a:latin typeface="Abadi" panose="020B0604020104020204" pitchFamily="34" charset="0"/>
            </a:endParaRPr>
          </a:p>
          <a:p>
            <a:r>
              <a:rPr lang="es-MX" dirty="0" err="1">
                <a:latin typeface="Abadi" panose="020B0604020104020204" pitchFamily="34" charset="0"/>
              </a:rPr>
              <a:t>print</a:t>
            </a:r>
            <a:r>
              <a:rPr lang="es-MX" dirty="0">
                <a:latin typeface="Abadi" panose="020B0604020104020204" pitchFamily="34" charset="0"/>
              </a:rPr>
              <a:t>(c)</a:t>
            </a:r>
          </a:p>
        </p:txBody>
      </p:sp>
      <p:sp>
        <p:nvSpPr>
          <p:cNvPr id="7" name="CuadroTexto 6">
            <a:extLst>
              <a:ext uri="{FF2B5EF4-FFF2-40B4-BE49-F238E27FC236}">
                <a16:creationId xmlns:a16="http://schemas.microsoft.com/office/drawing/2014/main" id="{A351566E-A16E-AE04-2041-071A45FA1AA5}"/>
              </a:ext>
            </a:extLst>
          </p:cNvPr>
          <p:cNvSpPr txBox="1"/>
          <p:nvPr/>
        </p:nvSpPr>
        <p:spPr>
          <a:xfrm>
            <a:off x="7456394" y="2967335"/>
            <a:ext cx="3883063" cy="923330"/>
          </a:xfrm>
          <a:prstGeom prst="rect">
            <a:avLst/>
          </a:prstGeom>
          <a:noFill/>
        </p:spPr>
        <p:txBody>
          <a:bodyPr wrap="square" rtlCol="0">
            <a:spAutoFit/>
          </a:bodyPr>
          <a:lstStyle/>
          <a:p>
            <a:r>
              <a:rPr lang="es-MX" dirty="0" err="1">
                <a:latin typeface="Abadi" panose="020B0604020104020204" pitchFamily="34" charset="0"/>
              </a:rPr>
              <a:t>vpi</a:t>
            </a:r>
            <a:r>
              <a:rPr lang="es-MX" dirty="0">
                <a:latin typeface="Abadi" panose="020B0604020104020204" pitchFamily="34" charset="0"/>
              </a:rPr>
              <a:t>=3.141593</a:t>
            </a:r>
          </a:p>
          <a:p>
            <a:r>
              <a:rPr lang="es-MX" dirty="0" err="1">
                <a:latin typeface="Abadi" panose="020B0604020104020204" pitchFamily="34" charset="0"/>
              </a:rPr>
              <a:t>vau</a:t>
            </a:r>
            <a:r>
              <a:rPr lang="es-MX" dirty="0">
                <a:latin typeface="Abadi" panose="020B0604020104020204" pitchFamily="34" charset="0"/>
              </a:rPr>
              <a:t>=1.618</a:t>
            </a:r>
          </a:p>
          <a:p>
            <a:r>
              <a:rPr lang="es-MX" dirty="0" err="1">
                <a:latin typeface="Abadi" panose="020B0604020104020204" pitchFamily="34" charset="0"/>
              </a:rPr>
              <a:t>print</a:t>
            </a:r>
            <a:r>
              <a:rPr lang="es-MX" dirty="0">
                <a:latin typeface="Abadi" panose="020B0604020104020204" pitchFamily="34" charset="0"/>
              </a:rPr>
              <a:t>(</a:t>
            </a:r>
            <a:r>
              <a:rPr lang="es-MX" dirty="0" err="1">
                <a:latin typeface="Abadi" panose="020B0604020104020204" pitchFamily="34" charset="0"/>
              </a:rPr>
              <a:t>f"Pi</a:t>
            </a:r>
            <a:r>
              <a:rPr lang="es-MX" dirty="0">
                <a:latin typeface="Abadi" panose="020B0604020104020204" pitchFamily="34" charset="0"/>
              </a:rPr>
              <a:t> vale {</a:t>
            </a:r>
            <a:r>
              <a:rPr lang="es-MX" dirty="0" err="1">
                <a:latin typeface="Abadi" panose="020B0604020104020204" pitchFamily="34" charset="0"/>
              </a:rPr>
              <a:t>vpi</a:t>
            </a:r>
            <a:r>
              <a:rPr lang="es-MX" dirty="0">
                <a:latin typeface="Abadi" panose="020B0604020104020204" pitchFamily="34" charset="0"/>
              </a:rPr>
              <a:t>} Phi vale {</a:t>
            </a:r>
            <a:r>
              <a:rPr lang="es-MX" dirty="0" err="1">
                <a:latin typeface="Abadi" panose="020B0604020104020204" pitchFamily="34" charset="0"/>
              </a:rPr>
              <a:t>vau</a:t>
            </a:r>
            <a:r>
              <a:rPr lang="es-MX" dirty="0">
                <a:latin typeface="Abadi" panose="020B0604020104020204" pitchFamily="34" charset="0"/>
              </a:rPr>
              <a:t>}")</a:t>
            </a:r>
          </a:p>
        </p:txBody>
      </p:sp>
    </p:spTree>
    <p:extLst>
      <p:ext uri="{BB962C8B-B14F-4D97-AF65-F5344CB8AC3E}">
        <p14:creationId xmlns:p14="http://schemas.microsoft.com/office/powerpoint/2010/main" val="208261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7D2D69-ACB1-86BF-AB3C-04C46F4C186A}"/>
              </a:ext>
            </a:extLst>
          </p:cNvPr>
          <p:cNvSpPr>
            <a:spLocks noGrp="1"/>
          </p:cNvSpPr>
          <p:nvPr>
            <p:ph type="title"/>
          </p:nvPr>
        </p:nvSpPr>
        <p:spPr>
          <a:xfrm rot="16200000">
            <a:off x="-1086970" y="2388487"/>
            <a:ext cx="3659520" cy="778482"/>
          </a:xfrm>
        </p:spPr>
        <p:txBody>
          <a:bodyPr>
            <a:normAutofit/>
          </a:bodyPr>
          <a:lstStyle/>
          <a:p>
            <a:r>
              <a:rPr lang="es-MX" sz="3200" dirty="0"/>
              <a:t>concatenar</a:t>
            </a:r>
          </a:p>
        </p:txBody>
      </p:sp>
      <p:sp>
        <p:nvSpPr>
          <p:cNvPr id="3" name="Marcador de contenido 2">
            <a:extLst>
              <a:ext uri="{FF2B5EF4-FFF2-40B4-BE49-F238E27FC236}">
                <a16:creationId xmlns:a16="http://schemas.microsoft.com/office/drawing/2014/main" id="{D1ACC74F-3CAF-C1B6-FBC1-810357215DC0}"/>
              </a:ext>
            </a:extLst>
          </p:cNvPr>
          <p:cNvSpPr>
            <a:spLocks noGrp="1"/>
          </p:cNvSpPr>
          <p:nvPr>
            <p:ph idx="1"/>
          </p:nvPr>
        </p:nvSpPr>
        <p:spPr>
          <a:xfrm>
            <a:off x="2073162" y="122393"/>
            <a:ext cx="2516186" cy="6329207"/>
          </a:xfrm>
        </p:spPr>
        <p:txBody>
          <a:bodyPr>
            <a:normAutofit/>
          </a:bodyPr>
          <a:lstStyle/>
          <a:p>
            <a:r>
              <a:rPr lang="es-MX" dirty="0"/>
              <a:t>Operador +</a:t>
            </a:r>
          </a:p>
          <a:p>
            <a:pPr marL="0" indent="0">
              <a:buNone/>
            </a:pPr>
            <a:endParaRPr lang="es-MX" dirty="0"/>
          </a:p>
          <a:p>
            <a:pPr marL="0" indent="0">
              <a:buNone/>
            </a:pPr>
            <a:endParaRPr lang="es-MX" dirty="0"/>
          </a:p>
          <a:p>
            <a:r>
              <a:rPr lang="es-MX" dirty="0" err="1"/>
              <a:t>Format</a:t>
            </a:r>
            <a:endParaRPr lang="es-MX" dirty="0"/>
          </a:p>
          <a:p>
            <a:pPr marL="0" indent="0">
              <a:buNone/>
            </a:pPr>
            <a:endParaRPr lang="es-MX" dirty="0"/>
          </a:p>
          <a:p>
            <a:r>
              <a:rPr lang="es-MX" dirty="0"/>
              <a:t>F-</a:t>
            </a:r>
            <a:r>
              <a:rPr lang="es-MX" dirty="0" err="1"/>
              <a:t>strings</a:t>
            </a:r>
            <a:endParaRPr lang="es-MX" dirty="0"/>
          </a:p>
          <a:p>
            <a:pPr marL="0" indent="0">
              <a:buNone/>
            </a:pPr>
            <a:endParaRPr lang="es-MX" dirty="0"/>
          </a:p>
          <a:p>
            <a:pPr marL="0" indent="0">
              <a:buNone/>
            </a:pPr>
            <a:endParaRPr lang="es-MX" dirty="0"/>
          </a:p>
          <a:p>
            <a:r>
              <a:rPr lang="es-MX" dirty="0"/>
              <a:t>Operador %</a:t>
            </a:r>
          </a:p>
          <a:p>
            <a:pPr marL="0" indent="0">
              <a:buNone/>
            </a:pPr>
            <a:endParaRPr lang="es-MX" dirty="0"/>
          </a:p>
          <a:p>
            <a:r>
              <a:rPr lang="es-MX" dirty="0" err="1"/>
              <a:t>Str.format</a:t>
            </a:r>
            <a:r>
              <a:rPr lang="es-MX" dirty="0"/>
              <a:t>()</a:t>
            </a:r>
          </a:p>
        </p:txBody>
      </p:sp>
      <p:pic>
        <p:nvPicPr>
          <p:cNvPr id="5" name="Imagen 4">
            <a:extLst>
              <a:ext uri="{FF2B5EF4-FFF2-40B4-BE49-F238E27FC236}">
                <a16:creationId xmlns:a16="http://schemas.microsoft.com/office/drawing/2014/main" id="{9352364E-A110-F4AE-F975-CF24DCEB45D8}"/>
              </a:ext>
            </a:extLst>
          </p:cNvPr>
          <p:cNvPicPr>
            <a:picLocks noChangeAspect="1"/>
          </p:cNvPicPr>
          <p:nvPr/>
        </p:nvPicPr>
        <p:blipFill>
          <a:blip r:embed="rId2"/>
          <a:stretch>
            <a:fillRect/>
          </a:stretch>
        </p:blipFill>
        <p:spPr>
          <a:xfrm>
            <a:off x="6096000" y="-6195"/>
            <a:ext cx="5265110" cy="1323975"/>
          </a:xfrm>
          <a:prstGeom prst="rect">
            <a:avLst/>
          </a:prstGeom>
        </p:spPr>
      </p:pic>
      <p:pic>
        <p:nvPicPr>
          <p:cNvPr id="7" name="Imagen 6">
            <a:extLst>
              <a:ext uri="{FF2B5EF4-FFF2-40B4-BE49-F238E27FC236}">
                <a16:creationId xmlns:a16="http://schemas.microsoft.com/office/drawing/2014/main" id="{A02F9FC6-B4EE-D237-A347-9C998FAD7838}"/>
              </a:ext>
            </a:extLst>
          </p:cNvPr>
          <p:cNvPicPr>
            <a:picLocks noChangeAspect="1"/>
          </p:cNvPicPr>
          <p:nvPr/>
        </p:nvPicPr>
        <p:blipFill>
          <a:blip r:embed="rId3"/>
          <a:stretch>
            <a:fillRect/>
          </a:stretch>
        </p:blipFill>
        <p:spPr>
          <a:xfrm>
            <a:off x="4490410" y="1508532"/>
            <a:ext cx="7545288" cy="1052513"/>
          </a:xfrm>
          <a:prstGeom prst="rect">
            <a:avLst/>
          </a:prstGeom>
        </p:spPr>
      </p:pic>
      <p:pic>
        <p:nvPicPr>
          <p:cNvPr id="9" name="Imagen 8">
            <a:extLst>
              <a:ext uri="{FF2B5EF4-FFF2-40B4-BE49-F238E27FC236}">
                <a16:creationId xmlns:a16="http://schemas.microsoft.com/office/drawing/2014/main" id="{622DADAA-86D2-049F-71D1-03DB6A20645A}"/>
              </a:ext>
            </a:extLst>
          </p:cNvPr>
          <p:cNvPicPr>
            <a:picLocks noChangeAspect="1"/>
          </p:cNvPicPr>
          <p:nvPr/>
        </p:nvPicPr>
        <p:blipFill>
          <a:blip r:embed="rId4"/>
          <a:stretch>
            <a:fillRect/>
          </a:stretch>
        </p:blipFill>
        <p:spPr>
          <a:xfrm>
            <a:off x="4406158" y="2777728"/>
            <a:ext cx="7303550" cy="1302544"/>
          </a:xfrm>
          <a:prstGeom prst="rect">
            <a:avLst/>
          </a:prstGeom>
        </p:spPr>
      </p:pic>
      <p:pic>
        <p:nvPicPr>
          <p:cNvPr id="11" name="Imagen 10">
            <a:extLst>
              <a:ext uri="{FF2B5EF4-FFF2-40B4-BE49-F238E27FC236}">
                <a16:creationId xmlns:a16="http://schemas.microsoft.com/office/drawing/2014/main" id="{AC6579F9-6A87-0986-0EE5-00AA877AACA2}"/>
              </a:ext>
            </a:extLst>
          </p:cNvPr>
          <p:cNvPicPr>
            <a:picLocks noChangeAspect="1"/>
          </p:cNvPicPr>
          <p:nvPr/>
        </p:nvPicPr>
        <p:blipFill>
          <a:blip r:embed="rId5"/>
          <a:stretch>
            <a:fillRect/>
          </a:stretch>
        </p:blipFill>
        <p:spPr>
          <a:xfrm>
            <a:off x="4406158" y="4388514"/>
            <a:ext cx="7157485" cy="1069509"/>
          </a:xfrm>
          <a:prstGeom prst="rect">
            <a:avLst/>
          </a:prstGeom>
        </p:spPr>
      </p:pic>
      <p:pic>
        <p:nvPicPr>
          <p:cNvPr id="13" name="Imagen 12">
            <a:extLst>
              <a:ext uri="{FF2B5EF4-FFF2-40B4-BE49-F238E27FC236}">
                <a16:creationId xmlns:a16="http://schemas.microsoft.com/office/drawing/2014/main" id="{A5A2B3FC-E386-A212-8710-9C1248340F86}"/>
              </a:ext>
            </a:extLst>
          </p:cNvPr>
          <p:cNvPicPr>
            <a:picLocks noChangeAspect="1"/>
          </p:cNvPicPr>
          <p:nvPr/>
        </p:nvPicPr>
        <p:blipFill>
          <a:blip r:embed="rId6"/>
          <a:stretch>
            <a:fillRect/>
          </a:stretch>
        </p:blipFill>
        <p:spPr>
          <a:xfrm>
            <a:off x="4376302" y="5766265"/>
            <a:ext cx="7773504" cy="1069509"/>
          </a:xfrm>
          <a:prstGeom prst="rect">
            <a:avLst/>
          </a:prstGeom>
        </p:spPr>
      </p:pic>
    </p:spTree>
    <p:extLst>
      <p:ext uri="{BB962C8B-B14F-4D97-AF65-F5344CB8AC3E}">
        <p14:creationId xmlns:p14="http://schemas.microsoft.com/office/powerpoint/2010/main" val="348788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CC4DE6A-BEC7-4A9C-87D2-4BD45EDEF4D9}"/>
              </a:ext>
            </a:extLst>
          </p:cNvPr>
          <p:cNvSpPr txBox="1"/>
          <p:nvPr/>
        </p:nvSpPr>
        <p:spPr>
          <a:xfrm>
            <a:off x="1112519" y="1674674"/>
            <a:ext cx="4983481" cy="2031325"/>
          </a:xfrm>
          <a:prstGeom prst="rect">
            <a:avLst/>
          </a:prstGeom>
          <a:noFill/>
        </p:spPr>
        <p:txBody>
          <a:bodyPr wrap="square" rtlCol="0">
            <a:spAutoFit/>
          </a:bodyPr>
          <a:lstStyle/>
          <a:p>
            <a:r>
              <a:rPr lang="es-MX" dirty="0">
                <a:latin typeface="Abadi" panose="020B0604020104020204" pitchFamily="34" charset="0"/>
              </a:rPr>
              <a:t>k1=0o123   #numero octal</a:t>
            </a:r>
          </a:p>
          <a:p>
            <a:r>
              <a:rPr lang="es-MX" dirty="0">
                <a:latin typeface="Abadi" panose="020B0604020104020204" pitchFamily="34" charset="0"/>
              </a:rPr>
              <a:t>k2=0x123   #numero hexadecimal</a:t>
            </a:r>
          </a:p>
          <a:p>
            <a:r>
              <a:rPr lang="es-MX" dirty="0">
                <a:latin typeface="Abadi" panose="020B0604020104020204" pitchFamily="34" charset="0"/>
              </a:rPr>
              <a:t>k3=0.5 	     #numero flotante</a:t>
            </a:r>
          </a:p>
          <a:p>
            <a:r>
              <a:rPr lang="es-MX" dirty="0">
                <a:latin typeface="Abadi" panose="020B0604020104020204" pitchFamily="34" charset="0"/>
              </a:rPr>
              <a:t>k4=-2	     #numero entero </a:t>
            </a:r>
          </a:p>
          <a:p>
            <a:r>
              <a:rPr lang="es-MX" dirty="0">
                <a:latin typeface="Abadi" panose="020B0604020104020204" pitchFamily="34" charset="0"/>
              </a:rPr>
              <a:t>K5=0b1001      #numero binario</a:t>
            </a:r>
          </a:p>
          <a:p>
            <a:r>
              <a:rPr lang="es-MX" dirty="0">
                <a:latin typeface="Abadi" panose="020B0604020104020204" pitchFamily="34" charset="0"/>
              </a:rPr>
              <a:t>3e8		     #numero exponente 10^8</a:t>
            </a:r>
          </a:p>
          <a:p>
            <a:endParaRPr lang="es-MX" dirty="0">
              <a:latin typeface="Abadi" panose="020B0604020104020204" pitchFamily="34" charset="0"/>
            </a:endParaRPr>
          </a:p>
        </p:txBody>
      </p:sp>
      <p:sp>
        <p:nvSpPr>
          <p:cNvPr id="3" name="CuadroTexto 2">
            <a:extLst>
              <a:ext uri="{FF2B5EF4-FFF2-40B4-BE49-F238E27FC236}">
                <a16:creationId xmlns:a16="http://schemas.microsoft.com/office/drawing/2014/main" id="{2AB40790-AD30-445D-AFDB-35D40204AC11}"/>
              </a:ext>
            </a:extLst>
          </p:cNvPr>
          <p:cNvSpPr txBox="1"/>
          <p:nvPr/>
        </p:nvSpPr>
        <p:spPr>
          <a:xfrm>
            <a:off x="1600200" y="653164"/>
            <a:ext cx="2810435" cy="707886"/>
          </a:xfrm>
          <a:prstGeom prst="rect">
            <a:avLst/>
          </a:prstGeom>
          <a:noFill/>
        </p:spPr>
        <p:txBody>
          <a:bodyPr wrap="square" rtlCol="0">
            <a:spAutoFit/>
          </a:bodyPr>
          <a:lstStyle/>
          <a:p>
            <a:r>
              <a:rPr lang="es-MX" sz="4000" b="1" dirty="0"/>
              <a:t>NUMEROS</a:t>
            </a:r>
          </a:p>
        </p:txBody>
      </p:sp>
      <p:sp>
        <p:nvSpPr>
          <p:cNvPr id="5" name="CuadroTexto 4">
            <a:extLst>
              <a:ext uri="{FF2B5EF4-FFF2-40B4-BE49-F238E27FC236}">
                <a16:creationId xmlns:a16="http://schemas.microsoft.com/office/drawing/2014/main" id="{DCCD9E97-76A4-4FEE-BAAB-4BB6DFAB2064}"/>
              </a:ext>
            </a:extLst>
          </p:cNvPr>
          <p:cNvSpPr txBox="1"/>
          <p:nvPr/>
        </p:nvSpPr>
        <p:spPr>
          <a:xfrm>
            <a:off x="6376149" y="660543"/>
            <a:ext cx="2810435" cy="707886"/>
          </a:xfrm>
          <a:prstGeom prst="rect">
            <a:avLst/>
          </a:prstGeom>
          <a:noFill/>
        </p:spPr>
        <p:txBody>
          <a:bodyPr wrap="square" rtlCol="0">
            <a:spAutoFit/>
          </a:bodyPr>
          <a:lstStyle/>
          <a:p>
            <a:r>
              <a:rPr lang="es-MX" sz="4000" b="1" dirty="0"/>
              <a:t>BINARIO</a:t>
            </a:r>
          </a:p>
        </p:txBody>
      </p:sp>
      <p:sp>
        <p:nvSpPr>
          <p:cNvPr id="6" name="CuadroTexto 5">
            <a:extLst>
              <a:ext uri="{FF2B5EF4-FFF2-40B4-BE49-F238E27FC236}">
                <a16:creationId xmlns:a16="http://schemas.microsoft.com/office/drawing/2014/main" id="{E6247FF9-B2D2-49B7-9F69-FA3EF33CE617}"/>
              </a:ext>
            </a:extLst>
          </p:cNvPr>
          <p:cNvSpPr txBox="1"/>
          <p:nvPr/>
        </p:nvSpPr>
        <p:spPr>
          <a:xfrm>
            <a:off x="6096000" y="1674674"/>
            <a:ext cx="4983481" cy="1477328"/>
          </a:xfrm>
          <a:prstGeom prst="rect">
            <a:avLst/>
          </a:prstGeom>
          <a:noFill/>
        </p:spPr>
        <p:txBody>
          <a:bodyPr wrap="square" rtlCol="0">
            <a:spAutoFit/>
          </a:bodyPr>
          <a:lstStyle/>
          <a:p>
            <a:r>
              <a:rPr lang="es-MX" dirty="0" err="1">
                <a:latin typeface="Abadi" panose="020B0604020104020204" pitchFamily="34" charset="0"/>
              </a:rPr>
              <a:t>Boolean</a:t>
            </a:r>
            <a:endParaRPr lang="es-MX" dirty="0">
              <a:latin typeface="Abadi" panose="020B0604020104020204" pitchFamily="34" charset="0"/>
            </a:endParaRPr>
          </a:p>
          <a:p>
            <a:r>
              <a:rPr lang="es-MX" dirty="0">
                <a:latin typeface="Abadi" panose="020B0604020104020204" pitchFamily="34" charset="0"/>
              </a:rPr>
              <a:t>True			False</a:t>
            </a:r>
          </a:p>
          <a:p>
            <a:r>
              <a:rPr lang="es-MX" dirty="0">
                <a:latin typeface="Abadi" panose="020B0604020104020204" pitchFamily="34" charset="0"/>
              </a:rPr>
              <a:t>1			0</a:t>
            </a:r>
          </a:p>
          <a:p>
            <a:endParaRPr lang="es-MX" dirty="0">
              <a:latin typeface="Abadi" panose="020B0604020104020204" pitchFamily="34" charset="0"/>
            </a:endParaRPr>
          </a:p>
          <a:p>
            <a:r>
              <a:rPr lang="es-MX" dirty="0">
                <a:latin typeface="Abadi" panose="020B0604020104020204" pitchFamily="34" charset="0"/>
              </a:rPr>
              <a:t># Así se hace un comentario</a:t>
            </a:r>
          </a:p>
        </p:txBody>
      </p:sp>
      <p:sp>
        <p:nvSpPr>
          <p:cNvPr id="7" name="CuadroTexto 6">
            <a:extLst>
              <a:ext uri="{FF2B5EF4-FFF2-40B4-BE49-F238E27FC236}">
                <a16:creationId xmlns:a16="http://schemas.microsoft.com/office/drawing/2014/main" id="{DEB1E827-FE12-45B8-9701-79D12C5D6754}"/>
              </a:ext>
            </a:extLst>
          </p:cNvPr>
          <p:cNvSpPr txBox="1"/>
          <p:nvPr/>
        </p:nvSpPr>
        <p:spPr>
          <a:xfrm>
            <a:off x="1600201" y="3742624"/>
            <a:ext cx="3409276" cy="707886"/>
          </a:xfrm>
          <a:prstGeom prst="rect">
            <a:avLst/>
          </a:prstGeom>
          <a:noFill/>
        </p:spPr>
        <p:txBody>
          <a:bodyPr wrap="square" rtlCol="0">
            <a:spAutoFit/>
          </a:bodyPr>
          <a:lstStyle/>
          <a:p>
            <a:r>
              <a:rPr lang="es-MX" sz="4000" b="1" dirty="0"/>
              <a:t>OPERADORES</a:t>
            </a:r>
          </a:p>
        </p:txBody>
      </p:sp>
      <p:sp>
        <p:nvSpPr>
          <p:cNvPr id="8" name="CuadroTexto 7">
            <a:extLst>
              <a:ext uri="{FF2B5EF4-FFF2-40B4-BE49-F238E27FC236}">
                <a16:creationId xmlns:a16="http://schemas.microsoft.com/office/drawing/2014/main" id="{DDFC739E-DB01-44EB-9F51-3E48F8A0FC3B}"/>
              </a:ext>
            </a:extLst>
          </p:cNvPr>
          <p:cNvSpPr txBox="1"/>
          <p:nvPr/>
        </p:nvSpPr>
        <p:spPr>
          <a:xfrm>
            <a:off x="1553583" y="4450510"/>
            <a:ext cx="4983481" cy="2031325"/>
          </a:xfrm>
          <a:prstGeom prst="rect">
            <a:avLst/>
          </a:prstGeom>
          <a:noFill/>
        </p:spPr>
        <p:txBody>
          <a:bodyPr wrap="square" rtlCol="0">
            <a:spAutoFit/>
          </a:bodyPr>
          <a:lstStyle/>
          <a:p>
            <a:r>
              <a:rPr lang="es-MX" dirty="0">
                <a:latin typeface="Abadi" panose="020B0604020104020204" pitchFamily="34" charset="0"/>
              </a:rPr>
              <a:t>+       -</a:t>
            </a:r>
          </a:p>
          <a:p>
            <a:r>
              <a:rPr lang="es-MX" dirty="0">
                <a:latin typeface="Abadi" panose="020B0604020104020204" pitchFamily="34" charset="0"/>
              </a:rPr>
              <a:t>*        /   siempre flotante</a:t>
            </a:r>
          </a:p>
          <a:p>
            <a:r>
              <a:rPr lang="es-MX" dirty="0">
                <a:latin typeface="Abadi" panose="020B0604020104020204" pitchFamily="34" charset="0"/>
              </a:rPr>
              <a:t>//   		DIVISION ENTERA</a:t>
            </a:r>
          </a:p>
          <a:p>
            <a:r>
              <a:rPr lang="es-MX" dirty="0">
                <a:latin typeface="Abadi" panose="020B0604020104020204" pitchFamily="34" charset="0"/>
              </a:rPr>
              <a:t>%         RESIDUO, modulo</a:t>
            </a:r>
          </a:p>
          <a:p>
            <a:r>
              <a:rPr lang="es-MX" dirty="0">
                <a:latin typeface="Abadi" panose="020B0604020104020204" pitchFamily="34" charset="0"/>
              </a:rPr>
              <a:t>**         POTENCIA</a:t>
            </a:r>
          </a:p>
          <a:p>
            <a:r>
              <a:rPr lang="es-MX" dirty="0">
                <a:latin typeface="Abadi" panose="020B0604020104020204" pitchFamily="34" charset="0"/>
              </a:rPr>
              <a:t>()**(1/2)     </a:t>
            </a:r>
            <a:r>
              <a:rPr lang="es-MX" dirty="0" err="1">
                <a:latin typeface="Abadi" panose="020B0604020104020204" pitchFamily="34" charset="0"/>
              </a:rPr>
              <a:t>Raiz</a:t>
            </a:r>
            <a:endParaRPr lang="es-MX" dirty="0">
              <a:latin typeface="Abadi" panose="020B0604020104020204" pitchFamily="34" charset="0"/>
            </a:endParaRPr>
          </a:p>
          <a:p>
            <a:endParaRPr lang="es-MX" dirty="0">
              <a:latin typeface="Abadi" panose="020B0604020104020204" pitchFamily="34" charset="0"/>
            </a:endParaRPr>
          </a:p>
        </p:txBody>
      </p:sp>
      <p:sp>
        <p:nvSpPr>
          <p:cNvPr id="9" name="CuadroTexto 8">
            <a:extLst>
              <a:ext uri="{FF2B5EF4-FFF2-40B4-BE49-F238E27FC236}">
                <a16:creationId xmlns:a16="http://schemas.microsoft.com/office/drawing/2014/main" id="{A6B69B7B-B54D-493A-8E5D-18F6A226E227}"/>
              </a:ext>
            </a:extLst>
          </p:cNvPr>
          <p:cNvSpPr txBox="1"/>
          <p:nvPr/>
        </p:nvSpPr>
        <p:spPr>
          <a:xfrm>
            <a:off x="6537064" y="3193660"/>
            <a:ext cx="3409276" cy="707886"/>
          </a:xfrm>
          <a:prstGeom prst="rect">
            <a:avLst/>
          </a:prstGeom>
          <a:noFill/>
        </p:spPr>
        <p:txBody>
          <a:bodyPr wrap="square" rtlCol="0">
            <a:spAutoFit/>
          </a:bodyPr>
          <a:lstStyle/>
          <a:p>
            <a:r>
              <a:rPr lang="es-MX" sz="4000" b="1" dirty="0"/>
              <a:t>Prioridades</a:t>
            </a:r>
          </a:p>
        </p:txBody>
      </p:sp>
      <p:pic>
        <p:nvPicPr>
          <p:cNvPr id="10" name="Imagen 9">
            <a:extLst>
              <a:ext uri="{FF2B5EF4-FFF2-40B4-BE49-F238E27FC236}">
                <a16:creationId xmlns:a16="http://schemas.microsoft.com/office/drawing/2014/main" id="{285371C5-1C89-443B-8B2E-0E45FE0DC066}"/>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4631" t="55922" r="65368" b="17435"/>
          <a:stretch/>
        </p:blipFill>
        <p:spPr>
          <a:xfrm>
            <a:off x="6109087" y="4096567"/>
            <a:ext cx="4874178" cy="2433632"/>
          </a:xfrm>
          <a:prstGeom prst="rect">
            <a:avLst/>
          </a:prstGeom>
        </p:spPr>
      </p:pic>
    </p:spTree>
    <p:extLst>
      <p:ext uri="{BB962C8B-B14F-4D97-AF65-F5344CB8AC3E}">
        <p14:creationId xmlns:p14="http://schemas.microsoft.com/office/powerpoint/2010/main" val="94130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64BB1A2-BCCF-5919-8D7E-A45C86E48307}"/>
              </a:ext>
            </a:extLst>
          </p:cNvPr>
          <p:cNvSpPr>
            <a:spLocks noGrp="1"/>
          </p:cNvSpPr>
          <p:nvPr>
            <p:ph idx="1"/>
          </p:nvPr>
        </p:nvSpPr>
        <p:spPr>
          <a:xfrm>
            <a:off x="1571939" y="178243"/>
            <a:ext cx="4355167" cy="3240462"/>
          </a:xfrm>
        </p:spPr>
        <p:txBody>
          <a:bodyPr>
            <a:normAutofit/>
          </a:bodyPr>
          <a:lstStyle/>
          <a:p>
            <a:pPr marL="0" indent="0">
              <a:buNone/>
            </a:pPr>
            <a:r>
              <a:rPr lang="es-MX" dirty="0"/>
              <a:t>Operadores de comparación</a:t>
            </a:r>
          </a:p>
          <a:p>
            <a:r>
              <a:rPr lang="es-MX" dirty="0"/>
              <a:t>&gt; Mayor que</a:t>
            </a:r>
          </a:p>
          <a:p>
            <a:r>
              <a:rPr lang="es-MX" dirty="0"/>
              <a:t>&lt; Menor que</a:t>
            </a:r>
          </a:p>
          <a:p>
            <a:r>
              <a:rPr lang="es-MX" dirty="0"/>
              <a:t>= asignar</a:t>
            </a:r>
          </a:p>
          <a:p>
            <a:r>
              <a:rPr lang="es-MX" dirty="0"/>
              <a:t>==Comparar</a:t>
            </a:r>
          </a:p>
          <a:p>
            <a:endParaRPr lang="es-MX" dirty="0"/>
          </a:p>
          <a:p>
            <a:endParaRPr lang="es-MX" dirty="0"/>
          </a:p>
          <a:p>
            <a:endParaRPr lang="es-MX" dirty="0"/>
          </a:p>
        </p:txBody>
      </p:sp>
      <p:pic>
        <p:nvPicPr>
          <p:cNvPr id="5" name="Imagen 4">
            <a:extLst>
              <a:ext uri="{FF2B5EF4-FFF2-40B4-BE49-F238E27FC236}">
                <a16:creationId xmlns:a16="http://schemas.microsoft.com/office/drawing/2014/main" id="{2209DC88-BB4E-89AF-1D5E-42EB0F0864C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282" y="3439295"/>
            <a:ext cx="8094641" cy="3004997"/>
          </a:xfrm>
          <a:prstGeom prst="rect">
            <a:avLst/>
          </a:prstGeom>
        </p:spPr>
      </p:pic>
      <p:sp>
        <p:nvSpPr>
          <p:cNvPr id="6" name="Marcador de contenido 2">
            <a:extLst>
              <a:ext uri="{FF2B5EF4-FFF2-40B4-BE49-F238E27FC236}">
                <a16:creationId xmlns:a16="http://schemas.microsoft.com/office/drawing/2014/main" id="{A55A1E9A-20A9-04FD-AE05-48F6A5BDD702}"/>
              </a:ext>
            </a:extLst>
          </p:cNvPr>
          <p:cNvSpPr txBox="1">
            <a:spLocks/>
          </p:cNvSpPr>
          <p:nvPr/>
        </p:nvSpPr>
        <p:spPr>
          <a:xfrm>
            <a:off x="4434164" y="731781"/>
            <a:ext cx="3661463" cy="24742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s-MX" dirty="0"/>
              <a:t>&gt;= Mayor igual que</a:t>
            </a:r>
          </a:p>
          <a:p>
            <a:r>
              <a:rPr lang="es-MX" dirty="0"/>
              <a:t>&lt;= Menor igual que</a:t>
            </a:r>
          </a:p>
          <a:p>
            <a:r>
              <a:rPr lang="es-MX" dirty="0"/>
              <a:t>!= diferente</a:t>
            </a:r>
          </a:p>
          <a:p>
            <a:endParaRPr lang="es-MX" dirty="0"/>
          </a:p>
          <a:p>
            <a:endParaRPr lang="es-MX" dirty="0"/>
          </a:p>
          <a:p>
            <a:endParaRPr lang="es-MX" dirty="0"/>
          </a:p>
        </p:txBody>
      </p:sp>
      <p:pic>
        <p:nvPicPr>
          <p:cNvPr id="1026" name="Picture 2" descr="Algebra de Boole I">
            <a:extLst>
              <a:ext uri="{FF2B5EF4-FFF2-40B4-BE49-F238E27FC236}">
                <a16:creationId xmlns:a16="http://schemas.microsoft.com/office/drawing/2014/main" id="{E08C4B65-5515-9595-5192-7BCD44C689A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23" t="18667" r="32427" b="12941"/>
          <a:stretch/>
        </p:blipFill>
        <p:spPr bwMode="auto">
          <a:xfrm>
            <a:off x="8235518" y="3378362"/>
            <a:ext cx="3886200" cy="312686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E9A87930-5A30-8AB7-07DA-76E47F1287FA}"/>
              </a:ext>
            </a:extLst>
          </p:cNvPr>
          <p:cNvPicPr>
            <a:picLocks noChangeAspect="1"/>
          </p:cNvPicPr>
          <p:nvPr/>
        </p:nvPicPr>
        <p:blipFill>
          <a:blip r:embed="rId5"/>
          <a:stretch>
            <a:fillRect/>
          </a:stretch>
        </p:blipFill>
        <p:spPr>
          <a:xfrm>
            <a:off x="8515738" y="121561"/>
            <a:ext cx="2722334" cy="3084479"/>
          </a:xfrm>
          <a:prstGeom prst="rect">
            <a:avLst/>
          </a:prstGeom>
        </p:spPr>
      </p:pic>
    </p:spTree>
    <p:extLst>
      <p:ext uri="{BB962C8B-B14F-4D97-AF65-F5344CB8AC3E}">
        <p14:creationId xmlns:p14="http://schemas.microsoft.com/office/powerpoint/2010/main" val="3331271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CC4DE6A-BEC7-4A9C-87D2-4BD45EDEF4D9}"/>
              </a:ext>
            </a:extLst>
          </p:cNvPr>
          <p:cNvSpPr txBox="1"/>
          <p:nvPr/>
        </p:nvSpPr>
        <p:spPr>
          <a:xfrm>
            <a:off x="1323188" y="1078662"/>
            <a:ext cx="9192411" cy="5324535"/>
          </a:xfrm>
          <a:prstGeom prst="rect">
            <a:avLst/>
          </a:prstGeom>
          <a:noFill/>
        </p:spPr>
        <p:txBody>
          <a:bodyPr wrap="square" rtlCol="0">
            <a:spAutoFit/>
          </a:bodyPr>
          <a:lstStyle/>
          <a:p>
            <a:r>
              <a:rPr lang="es-MX" sz="2000" i="0" dirty="0">
                <a:effectLst/>
                <a:latin typeface="courier new" panose="02070309020205020404" pitchFamily="49" charset="0"/>
              </a:rPr>
              <a:t>['False', '</a:t>
            </a:r>
            <a:r>
              <a:rPr lang="es-MX" sz="2000" i="0" dirty="0" err="1">
                <a:effectLst/>
                <a:latin typeface="courier new" panose="02070309020205020404" pitchFamily="49" charset="0"/>
              </a:rPr>
              <a:t>None</a:t>
            </a:r>
            <a:r>
              <a:rPr lang="es-MX" sz="2000" i="0" dirty="0">
                <a:effectLst/>
                <a:latin typeface="courier new" panose="02070309020205020404" pitchFamily="49" charset="0"/>
              </a:rPr>
              <a:t>', 'True', 'and', 'as', '</a:t>
            </a:r>
            <a:r>
              <a:rPr lang="es-MX" sz="2000" i="0" dirty="0" err="1">
                <a:effectLst/>
                <a:latin typeface="courier new" panose="02070309020205020404" pitchFamily="49" charset="0"/>
              </a:rPr>
              <a:t>assert</a:t>
            </a:r>
            <a:r>
              <a:rPr lang="es-MX" sz="2000" i="0" dirty="0">
                <a:effectLst/>
                <a:latin typeface="courier new" panose="02070309020205020404" pitchFamily="49" charset="0"/>
              </a:rPr>
              <a:t>', 'break', '</a:t>
            </a:r>
            <a:r>
              <a:rPr lang="es-MX" sz="2000" i="0" dirty="0" err="1">
                <a:effectLst/>
                <a:latin typeface="courier new" panose="02070309020205020404" pitchFamily="49" charset="0"/>
              </a:rPr>
              <a:t>class</a:t>
            </a:r>
            <a:r>
              <a:rPr lang="es-MX" sz="2000" i="0" dirty="0">
                <a:effectLst/>
                <a:latin typeface="courier new" panose="02070309020205020404" pitchFamily="49" charset="0"/>
              </a:rPr>
              <a:t>', 'continue', '</a:t>
            </a:r>
            <a:r>
              <a:rPr lang="es-MX" sz="2000" i="0" dirty="0" err="1">
                <a:effectLst/>
                <a:latin typeface="courier new" panose="02070309020205020404" pitchFamily="49" charset="0"/>
              </a:rPr>
              <a:t>def</a:t>
            </a:r>
            <a:r>
              <a:rPr lang="es-MX" sz="2000" i="0" dirty="0">
                <a:effectLst/>
                <a:latin typeface="courier new" panose="02070309020205020404" pitchFamily="49" charset="0"/>
              </a:rPr>
              <a:t>', 'del', '</a:t>
            </a:r>
            <a:r>
              <a:rPr lang="es-MX" sz="2000" i="0" dirty="0" err="1">
                <a:effectLst/>
                <a:latin typeface="courier new" panose="02070309020205020404" pitchFamily="49" charset="0"/>
              </a:rPr>
              <a:t>elif</a:t>
            </a:r>
            <a:r>
              <a:rPr lang="es-MX" sz="2000" i="0" dirty="0">
                <a:effectLst/>
                <a:latin typeface="courier new" panose="02070309020205020404" pitchFamily="49" charset="0"/>
              </a:rPr>
              <a:t>', '</a:t>
            </a:r>
            <a:r>
              <a:rPr lang="es-MX" sz="2000" i="0" dirty="0" err="1">
                <a:effectLst/>
                <a:latin typeface="courier new" panose="02070309020205020404" pitchFamily="49" charset="0"/>
              </a:rPr>
              <a:t>else</a:t>
            </a:r>
            <a:r>
              <a:rPr lang="es-MX" sz="2000" i="0" dirty="0">
                <a:effectLst/>
                <a:latin typeface="courier new" panose="02070309020205020404" pitchFamily="49" charset="0"/>
              </a:rPr>
              <a:t>', '</a:t>
            </a:r>
            <a:r>
              <a:rPr lang="es-MX" sz="2000" i="0" dirty="0" err="1">
                <a:effectLst/>
                <a:latin typeface="courier new" panose="02070309020205020404" pitchFamily="49" charset="0"/>
              </a:rPr>
              <a:t>except</a:t>
            </a:r>
            <a:r>
              <a:rPr lang="es-MX" sz="2000" i="0" dirty="0">
                <a:effectLst/>
                <a:latin typeface="courier new" panose="02070309020205020404" pitchFamily="49" charset="0"/>
              </a:rPr>
              <a:t>', '</a:t>
            </a:r>
            <a:r>
              <a:rPr lang="es-MX" sz="2000" i="0" dirty="0" err="1">
                <a:effectLst/>
                <a:latin typeface="courier new" panose="02070309020205020404" pitchFamily="49" charset="0"/>
              </a:rPr>
              <a:t>finally</a:t>
            </a:r>
            <a:r>
              <a:rPr lang="es-MX" sz="2000" i="0" dirty="0">
                <a:effectLst/>
                <a:latin typeface="courier new" panose="02070309020205020404" pitchFamily="49" charset="0"/>
              </a:rPr>
              <a:t>', '</a:t>
            </a:r>
            <a:r>
              <a:rPr lang="es-MX" sz="2000" i="0" dirty="0" err="1">
                <a:effectLst/>
                <a:latin typeface="courier new" panose="02070309020205020404" pitchFamily="49" charset="0"/>
              </a:rPr>
              <a:t>for</a:t>
            </a:r>
            <a:r>
              <a:rPr lang="es-MX" sz="2000" i="0" dirty="0">
                <a:effectLst/>
                <a:latin typeface="courier new" panose="02070309020205020404" pitchFamily="49" charset="0"/>
              </a:rPr>
              <a:t>', '</a:t>
            </a:r>
            <a:r>
              <a:rPr lang="es-MX" sz="2000" i="0" dirty="0" err="1">
                <a:effectLst/>
                <a:latin typeface="courier new" panose="02070309020205020404" pitchFamily="49" charset="0"/>
              </a:rPr>
              <a:t>from</a:t>
            </a:r>
            <a:r>
              <a:rPr lang="es-MX" sz="2000" i="0" dirty="0">
                <a:effectLst/>
                <a:latin typeface="courier new" panose="02070309020205020404" pitchFamily="49" charset="0"/>
              </a:rPr>
              <a:t>', 'global', '</a:t>
            </a:r>
            <a:r>
              <a:rPr lang="es-MX" sz="2000" i="0" dirty="0" err="1">
                <a:effectLst/>
                <a:latin typeface="courier new" panose="02070309020205020404" pitchFamily="49" charset="0"/>
              </a:rPr>
              <a:t>if</a:t>
            </a:r>
            <a:r>
              <a:rPr lang="es-MX" sz="2000" i="0" dirty="0">
                <a:effectLst/>
                <a:latin typeface="courier new" panose="02070309020205020404" pitchFamily="49" charset="0"/>
              </a:rPr>
              <a:t>', '</a:t>
            </a:r>
            <a:r>
              <a:rPr lang="es-MX" sz="2000" i="0" dirty="0" err="1">
                <a:effectLst/>
                <a:latin typeface="courier new" panose="02070309020205020404" pitchFamily="49" charset="0"/>
              </a:rPr>
              <a:t>import</a:t>
            </a:r>
            <a:r>
              <a:rPr lang="es-MX" sz="2000" i="0" dirty="0">
                <a:effectLst/>
                <a:latin typeface="courier new" panose="02070309020205020404" pitchFamily="49" charset="0"/>
              </a:rPr>
              <a:t>', 'in', '</a:t>
            </a:r>
            <a:r>
              <a:rPr lang="es-MX" sz="2000" i="0" dirty="0" err="1">
                <a:effectLst/>
                <a:latin typeface="courier new" panose="02070309020205020404" pitchFamily="49" charset="0"/>
              </a:rPr>
              <a:t>is</a:t>
            </a:r>
            <a:r>
              <a:rPr lang="es-MX" sz="2000" i="0" dirty="0">
                <a:effectLst/>
                <a:latin typeface="courier new" panose="02070309020205020404" pitchFamily="49" charset="0"/>
              </a:rPr>
              <a:t>', 'lambda', '</a:t>
            </a:r>
            <a:r>
              <a:rPr lang="es-MX" sz="2000" i="0" dirty="0" err="1">
                <a:effectLst/>
                <a:latin typeface="courier new" panose="02070309020205020404" pitchFamily="49" charset="0"/>
              </a:rPr>
              <a:t>nonlocal</a:t>
            </a:r>
            <a:r>
              <a:rPr lang="es-MX" sz="2000" i="0" dirty="0">
                <a:effectLst/>
                <a:latin typeface="courier new" panose="02070309020205020404" pitchFamily="49" charset="0"/>
              </a:rPr>
              <a:t>', '</a:t>
            </a:r>
            <a:r>
              <a:rPr lang="es-MX" sz="2000" i="0" dirty="0" err="1">
                <a:effectLst/>
                <a:latin typeface="courier new" panose="02070309020205020404" pitchFamily="49" charset="0"/>
              </a:rPr>
              <a:t>not</a:t>
            </a:r>
            <a:r>
              <a:rPr lang="es-MX" sz="2000" i="0" dirty="0">
                <a:effectLst/>
                <a:latin typeface="courier new" panose="02070309020205020404" pitchFamily="49" charset="0"/>
              </a:rPr>
              <a:t>', '</a:t>
            </a:r>
            <a:r>
              <a:rPr lang="es-MX" sz="2000" i="0" dirty="0" err="1">
                <a:effectLst/>
                <a:latin typeface="courier new" panose="02070309020205020404" pitchFamily="49" charset="0"/>
              </a:rPr>
              <a:t>or</a:t>
            </a:r>
            <a:r>
              <a:rPr lang="es-MX" sz="2000" i="0" dirty="0">
                <a:effectLst/>
                <a:latin typeface="courier new" panose="02070309020205020404" pitchFamily="49" charset="0"/>
              </a:rPr>
              <a:t>', '</a:t>
            </a:r>
            <a:r>
              <a:rPr lang="es-MX" sz="2000" i="0" dirty="0" err="1">
                <a:effectLst/>
                <a:latin typeface="courier new" panose="02070309020205020404" pitchFamily="49" charset="0"/>
              </a:rPr>
              <a:t>pass</a:t>
            </a:r>
            <a:r>
              <a:rPr lang="es-MX" sz="2000" i="0" dirty="0">
                <a:effectLst/>
                <a:latin typeface="courier new" panose="02070309020205020404" pitchFamily="49" charset="0"/>
              </a:rPr>
              <a:t>', '</a:t>
            </a:r>
            <a:r>
              <a:rPr lang="es-MX" sz="2000" i="0" dirty="0" err="1">
                <a:effectLst/>
                <a:latin typeface="courier new" panose="02070309020205020404" pitchFamily="49" charset="0"/>
              </a:rPr>
              <a:t>raise</a:t>
            </a:r>
            <a:r>
              <a:rPr lang="es-MX" sz="2000" i="0" dirty="0">
                <a:effectLst/>
                <a:latin typeface="courier new" panose="02070309020205020404" pitchFamily="49" charset="0"/>
              </a:rPr>
              <a:t>', '</a:t>
            </a:r>
            <a:r>
              <a:rPr lang="es-MX" sz="2000" i="0" dirty="0" err="1">
                <a:effectLst/>
                <a:latin typeface="courier new" panose="02070309020205020404" pitchFamily="49" charset="0"/>
              </a:rPr>
              <a:t>return</a:t>
            </a:r>
            <a:r>
              <a:rPr lang="es-MX" sz="2000" i="0" dirty="0">
                <a:effectLst/>
                <a:latin typeface="courier new" panose="02070309020205020404" pitchFamily="49" charset="0"/>
              </a:rPr>
              <a:t>', 'try', '</a:t>
            </a:r>
            <a:r>
              <a:rPr lang="es-MX" sz="2000" i="0" dirty="0" err="1">
                <a:effectLst/>
                <a:latin typeface="courier new" panose="02070309020205020404" pitchFamily="49" charset="0"/>
              </a:rPr>
              <a:t>while</a:t>
            </a:r>
            <a:r>
              <a:rPr lang="es-MX" sz="2000" i="0" dirty="0">
                <a:effectLst/>
                <a:latin typeface="courier new" panose="02070309020205020404" pitchFamily="49" charset="0"/>
              </a:rPr>
              <a:t>', '</a:t>
            </a:r>
            <a:r>
              <a:rPr lang="es-MX" sz="2000" i="0" dirty="0" err="1">
                <a:effectLst/>
                <a:latin typeface="courier new" panose="02070309020205020404" pitchFamily="49" charset="0"/>
              </a:rPr>
              <a:t>with</a:t>
            </a:r>
            <a:r>
              <a:rPr lang="es-MX" sz="2000" i="0" dirty="0">
                <a:effectLst/>
                <a:latin typeface="courier new" panose="02070309020205020404" pitchFamily="49" charset="0"/>
              </a:rPr>
              <a:t>', '</a:t>
            </a:r>
            <a:r>
              <a:rPr lang="es-MX" sz="2000" i="0" dirty="0" err="1">
                <a:effectLst/>
                <a:latin typeface="courier new" panose="02070309020205020404" pitchFamily="49" charset="0"/>
              </a:rPr>
              <a:t>yield</a:t>
            </a:r>
            <a:r>
              <a:rPr lang="es-MX" sz="2000" i="0" dirty="0">
                <a:effectLst/>
                <a:latin typeface="courier new" panose="02070309020205020404" pitchFamily="49" charset="0"/>
              </a:rPr>
              <a:t>’]</a:t>
            </a:r>
          </a:p>
          <a:p>
            <a:endParaRPr lang="es-MX" sz="2000" dirty="0">
              <a:latin typeface="courier new" panose="02070309020205020404" pitchFamily="49" charset="0"/>
            </a:endParaRPr>
          </a:p>
          <a:p>
            <a:pPr algn="l"/>
            <a:r>
              <a:rPr lang="es-MX" sz="2000" b="0" i="0" dirty="0">
                <a:effectLst/>
                <a:latin typeface="Open Sans" panose="020B0606030504020204" pitchFamily="34" charset="0"/>
              </a:rPr>
              <a:t>El significado de la palabra reservada está </a:t>
            </a:r>
            <a:r>
              <a:rPr lang="es-MX" sz="2000" b="1" i="0" dirty="0">
                <a:effectLst/>
                <a:latin typeface="Open Sans" panose="020B0606030504020204" pitchFamily="34" charset="0"/>
              </a:rPr>
              <a:t>predefinido</a:t>
            </a:r>
            <a:r>
              <a:rPr lang="es-MX" sz="2000" b="0" i="0" dirty="0">
                <a:effectLst/>
                <a:latin typeface="Open Sans" panose="020B0606030504020204" pitchFamily="34" charset="0"/>
              </a:rPr>
              <a:t>, y no debe cambiar.</a:t>
            </a:r>
          </a:p>
          <a:p>
            <a:br>
              <a:rPr lang="es-MX" sz="2000" dirty="0"/>
            </a:br>
            <a:endParaRPr lang="es-MX" sz="2000" dirty="0"/>
          </a:p>
          <a:p>
            <a:endParaRPr lang="es-MX" sz="2000" dirty="0"/>
          </a:p>
          <a:p>
            <a:pPr algn="ctr"/>
            <a:r>
              <a:rPr lang="es-MX" sz="2000" b="1" dirty="0">
                <a:effectLst/>
                <a:latin typeface="Open Sans" panose="020B0606030504020204" pitchFamily="34" charset="0"/>
              </a:rPr>
              <a:t>Operadores Abreviados</a:t>
            </a:r>
          </a:p>
          <a:p>
            <a:pPr algn="ctr"/>
            <a:endParaRPr lang="es-MX" sz="2000" b="1" dirty="0">
              <a:effectLst/>
              <a:latin typeface="Open Sans" panose="020B0606030504020204" pitchFamily="34" charset="0"/>
            </a:endParaRPr>
          </a:p>
          <a:p>
            <a:r>
              <a:rPr lang="es-MX" sz="2000" b="0" i="0" dirty="0">
                <a:effectLst/>
                <a:latin typeface="courier new" panose="02070309020205020404" pitchFamily="49" charset="0"/>
              </a:rPr>
              <a:t>variable = variable </a:t>
            </a:r>
            <a:r>
              <a:rPr lang="es-MX" sz="2000" dirty="0" err="1"/>
              <a:t>op</a:t>
            </a:r>
            <a:r>
              <a:rPr lang="es-MX" sz="2000" b="0" i="0" dirty="0">
                <a:effectLst/>
                <a:latin typeface="courier new" panose="02070309020205020404" pitchFamily="49" charset="0"/>
              </a:rPr>
              <a:t> expresión</a:t>
            </a:r>
          </a:p>
          <a:p>
            <a:br>
              <a:rPr lang="es-MX" sz="2000" dirty="0"/>
            </a:br>
            <a:r>
              <a:rPr lang="es-MX" sz="2000" b="0" i="0" dirty="0">
                <a:effectLst/>
                <a:latin typeface="Open Sans" panose="020B0606030504020204" pitchFamily="34" charset="0"/>
              </a:rPr>
              <a:t>Puede ser simplificado de la siguiente manera:</a:t>
            </a:r>
          </a:p>
          <a:p>
            <a:endParaRPr lang="es-MX" sz="2000" dirty="0">
              <a:latin typeface="Open Sans" panose="020B0606030504020204" pitchFamily="34" charset="0"/>
            </a:endParaRPr>
          </a:p>
          <a:p>
            <a:r>
              <a:rPr lang="es-MX" sz="2000" b="0" i="0" dirty="0">
                <a:effectLst/>
                <a:latin typeface="courier new" panose="02070309020205020404" pitchFamily="49" charset="0"/>
              </a:rPr>
              <a:t>variable </a:t>
            </a:r>
            <a:r>
              <a:rPr lang="es-MX" sz="2000" dirty="0" err="1"/>
              <a:t>op</a:t>
            </a:r>
            <a:r>
              <a:rPr lang="es-MX" sz="2000" b="0" i="0" dirty="0">
                <a:effectLst/>
                <a:latin typeface="courier new" panose="02070309020205020404" pitchFamily="49" charset="0"/>
              </a:rPr>
              <a:t>= expresión</a:t>
            </a:r>
            <a:endParaRPr lang="es-MX" sz="2000" dirty="0">
              <a:latin typeface="Abadi" panose="020B0604020104020204" pitchFamily="34" charset="0"/>
            </a:endParaRPr>
          </a:p>
        </p:txBody>
      </p:sp>
      <p:sp>
        <p:nvSpPr>
          <p:cNvPr id="5" name="CuadroTexto 4">
            <a:extLst>
              <a:ext uri="{FF2B5EF4-FFF2-40B4-BE49-F238E27FC236}">
                <a16:creationId xmlns:a16="http://schemas.microsoft.com/office/drawing/2014/main" id="{45CA9858-E266-482D-BEF1-15B24D8AFFE8}"/>
              </a:ext>
            </a:extLst>
          </p:cNvPr>
          <p:cNvSpPr txBox="1"/>
          <p:nvPr/>
        </p:nvSpPr>
        <p:spPr>
          <a:xfrm>
            <a:off x="3021553" y="101834"/>
            <a:ext cx="5795682" cy="707886"/>
          </a:xfrm>
          <a:prstGeom prst="rect">
            <a:avLst/>
          </a:prstGeom>
          <a:noFill/>
        </p:spPr>
        <p:txBody>
          <a:bodyPr wrap="square" rtlCol="0">
            <a:spAutoFit/>
          </a:bodyPr>
          <a:lstStyle/>
          <a:p>
            <a:r>
              <a:rPr lang="es-MX" sz="3600" b="1" dirty="0">
                <a:solidFill>
                  <a:srgbClr val="FFC000"/>
                </a:solidFill>
              </a:rPr>
              <a:t>Palabras</a:t>
            </a:r>
            <a:r>
              <a:rPr lang="es-MX" sz="4000" b="1" dirty="0">
                <a:solidFill>
                  <a:srgbClr val="FFC000"/>
                </a:solidFill>
              </a:rPr>
              <a:t> Reservadas</a:t>
            </a:r>
          </a:p>
        </p:txBody>
      </p:sp>
      <p:sp>
        <p:nvSpPr>
          <p:cNvPr id="2" name="CuadroTexto 1">
            <a:extLst>
              <a:ext uri="{FF2B5EF4-FFF2-40B4-BE49-F238E27FC236}">
                <a16:creationId xmlns:a16="http://schemas.microsoft.com/office/drawing/2014/main" id="{B00ECEAA-6913-B9B8-990C-B35FBC578418}"/>
              </a:ext>
            </a:extLst>
          </p:cNvPr>
          <p:cNvSpPr txBox="1"/>
          <p:nvPr/>
        </p:nvSpPr>
        <p:spPr>
          <a:xfrm>
            <a:off x="9291917" y="4222376"/>
            <a:ext cx="1775012" cy="1477328"/>
          </a:xfrm>
          <a:prstGeom prst="rect">
            <a:avLst/>
          </a:prstGeom>
          <a:noFill/>
        </p:spPr>
        <p:txBody>
          <a:bodyPr wrap="square" rtlCol="0">
            <a:spAutoFit/>
          </a:bodyPr>
          <a:lstStyle/>
          <a:p>
            <a:r>
              <a:rPr lang="es-MX" dirty="0"/>
              <a:t>Expresiones</a:t>
            </a:r>
          </a:p>
          <a:p>
            <a:pPr marL="285750" indent="-285750">
              <a:buFont typeface="Arial" panose="020B0604020202020204" pitchFamily="34" charset="0"/>
              <a:buChar char="•"/>
            </a:pPr>
            <a:r>
              <a:rPr lang="es-MX" dirty="0"/>
              <a:t>Aritmética</a:t>
            </a:r>
          </a:p>
          <a:p>
            <a:r>
              <a:rPr lang="es-MX" dirty="0"/>
              <a:t>	valores</a:t>
            </a:r>
          </a:p>
          <a:p>
            <a:pPr marL="285750" indent="-285750">
              <a:buFont typeface="Arial" panose="020B0604020202020204" pitchFamily="34" charset="0"/>
              <a:buChar char="•"/>
            </a:pPr>
            <a:r>
              <a:rPr lang="es-MX" dirty="0"/>
              <a:t>Algebraica</a:t>
            </a:r>
          </a:p>
          <a:p>
            <a:pPr lvl="1"/>
            <a:r>
              <a:rPr lang="es-MX" dirty="0"/>
              <a:t>variables</a:t>
            </a:r>
          </a:p>
        </p:txBody>
      </p:sp>
    </p:spTree>
    <p:extLst>
      <p:ext uri="{BB962C8B-B14F-4D97-AF65-F5344CB8AC3E}">
        <p14:creationId xmlns:p14="http://schemas.microsoft.com/office/powerpoint/2010/main" val="297816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E64053F-877E-3194-1370-5172ACA58429}"/>
              </a:ext>
            </a:extLst>
          </p:cNvPr>
          <p:cNvSpPr>
            <a:spLocks noGrp="1"/>
          </p:cNvSpPr>
          <p:nvPr>
            <p:ph idx="1"/>
          </p:nvPr>
        </p:nvSpPr>
        <p:spPr>
          <a:xfrm>
            <a:off x="792317" y="888154"/>
            <a:ext cx="4351184" cy="4662591"/>
          </a:xfrm>
        </p:spPr>
        <p:txBody>
          <a:bodyPr>
            <a:normAutofit lnSpcReduction="10000"/>
          </a:bodyPr>
          <a:lstStyle/>
          <a:p>
            <a:pPr marL="0" indent="0" algn="ctr">
              <a:buNone/>
            </a:pPr>
            <a:r>
              <a:rPr lang="es-MX" sz="2800" dirty="0">
                <a:solidFill>
                  <a:schemeClr val="accent4">
                    <a:lumMod val="60000"/>
                    <a:lumOff val="40000"/>
                  </a:schemeClr>
                </a:solidFill>
              </a:rPr>
              <a:t>Array</a:t>
            </a:r>
            <a:r>
              <a:rPr lang="es-MX" sz="2000" dirty="0"/>
              <a:t>   </a:t>
            </a:r>
          </a:p>
          <a:p>
            <a:pPr marL="0" indent="0">
              <a:buNone/>
            </a:pPr>
            <a:r>
              <a:rPr lang="es-MX" sz="2000" dirty="0"/>
              <a:t> </a:t>
            </a:r>
            <a:r>
              <a:rPr lang="es-MX" sz="2000" b="0" dirty="0">
                <a:effectLst/>
                <a:latin typeface="Courier New" panose="02070309020205020404" pitchFamily="49" charset="0"/>
              </a:rPr>
              <a:t>nombre=['g','a',"t",'h','e','r','i','n','g']</a:t>
            </a:r>
            <a:endParaRPr lang="es-MX" sz="2000" dirty="0"/>
          </a:p>
          <a:p>
            <a:pPr marL="0" indent="0">
              <a:buNone/>
            </a:pPr>
            <a:r>
              <a:rPr lang="es-MX" sz="2000" dirty="0"/>
              <a:t>Slicing  </a:t>
            </a:r>
            <a:r>
              <a:rPr lang="es-MX" sz="1600" b="0" dirty="0">
                <a:effectLst/>
                <a:latin typeface="Courier New" panose="02070309020205020404" pitchFamily="49" charset="0"/>
              </a:rPr>
              <a:t>nombre[::-1]</a:t>
            </a:r>
            <a:endParaRPr lang="es-MX" sz="2000" dirty="0"/>
          </a:p>
          <a:p>
            <a:pPr marL="0" indent="0">
              <a:buNone/>
            </a:pPr>
            <a:r>
              <a:rPr lang="es-MX" sz="2000" dirty="0"/>
              <a:t>Agregar   </a:t>
            </a:r>
            <a:r>
              <a:rPr lang="es-MX" sz="1600" b="0" dirty="0">
                <a:effectLst/>
                <a:latin typeface="Courier New" panose="02070309020205020404" pitchFamily="49" charset="0"/>
              </a:rPr>
              <a:t>nombre.append('V')</a:t>
            </a:r>
            <a:endParaRPr lang="es-MX" sz="2000" dirty="0"/>
          </a:p>
          <a:p>
            <a:pPr marL="0" indent="0">
              <a:buNone/>
            </a:pPr>
            <a:r>
              <a:rPr lang="es-MX" sz="2000" dirty="0"/>
              <a:t>Modificar  </a:t>
            </a:r>
            <a:r>
              <a:rPr lang="es-MX" sz="1600" b="0" dirty="0">
                <a:effectLst/>
                <a:latin typeface="Courier New" panose="02070309020205020404" pitchFamily="49" charset="0"/>
              </a:rPr>
              <a:t>nombre[0]="f"</a:t>
            </a:r>
          </a:p>
          <a:p>
            <a:pPr marL="0" indent="0">
              <a:buNone/>
            </a:pPr>
            <a:r>
              <a:rPr lang="es-MX" sz="2000" dirty="0"/>
              <a:t>Consultar  </a:t>
            </a:r>
            <a:r>
              <a:rPr lang="es-MX" sz="1600" b="0" dirty="0">
                <a:effectLst/>
                <a:latin typeface="Courier New" panose="02070309020205020404" pitchFamily="49" charset="0"/>
              </a:rPr>
              <a:t>nombre[</a:t>
            </a:r>
            <a:r>
              <a:rPr lang="es-MX" sz="1600" dirty="0">
                <a:latin typeface="Courier New" panose="02070309020205020404" pitchFamily="49" charset="0"/>
              </a:rPr>
              <a:t>#</a:t>
            </a:r>
            <a:r>
              <a:rPr lang="es-MX" sz="1600" b="0" dirty="0">
                <a:effectLst/>
                <a:latin typeface="Courier New" panose="02070309020205020404" pitchFamily="49" charset="0"/>
              </a:rPr>
              <a:t>]</a:t>
            </a:r>
          </a:p>
          <a:p>
            <a:pPr marL="0" indent="0">
              <a:buNone/>
            </a:pPr>
            <a:r>
              <a:rPr lang="es-MX" sz="2000" dirty="0"/>
              <a:t>Eliminar elemento  </a:t>
            </a:r>
            <a:r>
              <a:rPr lang="es-MX" sz="1600" b="0" dirty="0">
                <a:effectLst/>
                <a:latin typeface="Courier New" panose="02070309020205020404" pitchFamily="49" charset="0"/>
              </a:rPr>
              <a:t>del nombre[2]</a:t>
            </a:r>
            <a:endParaRPr lang="es-MX" sz="2000" dirty="0"/>
          </a:p>
          <a:p>
            <a:pPr marL="0" indent="0">
              <a:buNone/>
            </a:pPr>
            <a:r>
              <a:rPr lang="es-MX" sz="2000" dirty="0"/>
              <a:t>Eliminar valor  </a:t>
            </a:r>
            <a:r>
              <a:rPr lang="es-MX" sz="1600" b="0" dirty="0">
                <a:effectLst/>
                <a:latin typeface="Courier New" panose="02070309020205020404" pitchFamily="49" charset="0"/>
              </a:rPr>
              <a:t>nombre.remove('a')</a:t>
            </a:r>
          </a:p>
          <a:p>
            <a:pPr marL="0" indent="0">
              <a:buNone/>
            </a:pPr>
            <a:endParaRPr lang="es-MX" sz="2000" dirty="0"/>
          </a:p>
          <a:p>
            <a:pPr marL="0" indent="0">
              <a:buNone/>
            </a:pPr>
            <a:endParaRPr lang="es-MX" sz="2000" dirty="0"/>
          </a:p>
        </p:txBody>
      </p:sp>
      <p:sp>
        <p:nvSpPr>
          <p:cNvPr id="4" name="Marcador de contenido 2">
            <a:extLst>
              <a:ext uri="{FF2B5EF4-FFF2-40B4-BE49-F238E27FC236}">
                <a16:creationId xmlns:a16="http://schemas.microsoft.com/office/drawing/2014/main" id="{46F0ED82-E8AC-4F9C-935F-8092EED835B7}"/>
              </a:ext>
            </a:extLst>
          </p:cNvPr>
          <p:cNvSpPr txBox="1">
            <a:spLocks/>
          </p:cNvSpPr>
          <p:nvPr/>
        </p:nvSpPr>
        <p:spPr>
          <a:xfrm>
            <a:off x="5410201" y="533400"/>
            <a:ext cx="6184899" cy="53721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MX" sz="1800"/>
              <a:t>.append(): </a:t>
            </a:r>
            <a:r>
              <a:rPr lang="es-MX" sz="1800">
                <a:latin typeface="Söhne"/>
              </a:rPr>
              <a:t>Agrega un elemento al final del arreglo.</a:t>
            </a:r>
          </a:p>
          <a:p>
            <a:pPr marL="0" indent="0">
              <a:buFont typeface="Arial" panose="020B0604020202020204" pitchFamily="34" charset="0"/>
              <a:buNone/>
            </a:pPr>
            <a:r>
              <a:rPr lang="es-MX" sz="1800">
                <a:latin typeface="Söhne"/>
              </a:rPr>
              <a:t>.extend(): Agrega varios elementos al final del arreglo.</a:t>
            </a:r>
          </a:p>
          <a:p>
            <a:pPr marL="0" indent="0">
              <a:buFont typeface="Arial" panose="020B0604020202020204" pitchFamily="34" charset="0"/>
              <a:buNone/>
            </a:pPr>
            <a:r>
              <a:rPr lang="es-MX" sz="1800">
                <a:latin typeface="Söhne"/>
              </a:rPr>
              <a:t>.insert(): Agrega un elemento en una posición específica del arreglo.</a:t>
            </a:r>
          </a:p>
          <a:p>
            <a:pPr marL="0" indent="0">
              <a:buFont typeface="Arial" panose="020B0604020202020204" pitchFamily="34" charset="0"/>
              <a:buNone/>
            </a:pPr>
            <a:r>
              <a:rPr lang="es-MX" sz="1800">
                <a:latin typeface="Söhne"/>
              </a:rPr>
              <a:t>.remove(): Elimina el primer elemento del arreglo que coincide con el valor especificado.</a:t>
            </a:r>
          </a:p>
          <a:p>
            <a:pPr marL="0" indent="0">
              <a:buFont typeface="Arial" panose="020B0604020202020204" pitchFamily="34" charset="0"/>
              <a:buNone/>
            </a:pPr>
            <a:r>
              <a:rPr lang="es-MX" sz="1800">
                <a:latin typeface="Söhne"/>
              </a:rPr>
              <a:t>.pop(): Elimina el elemento en una posición específica del arreglo y lo devuelve.</a:t>
            </a:r>
          </a:p>
          <a:p>
            <a:pPr marL="0" indent="0">
              <a:buFont typeface="Arial" panose="020B0604020202020204" pitchFamily="34" charset="0"/>
              <a:buNone/>
            </a:pPr>
            <a:r>
              <a:rPr lang="es-MX" sz="1800">
                <a:latin typeface="Söhne"/>
              </a:rPr>
              <a:t>.index(): Devuelve la posición del primer elemento que coincide con el valor especificado.</a:t>
            </a:r>
          </a:p>
          <a:p>
            <a:pPr marL="0" indent="0">
              <a:buFont typeface="Arial" panose="020B0604020202020204" pitchFamily="34" charset="0"/>
              <a:buNone/>
            </a:pPr>
            <a:r>
              <a:rPr lang="es-MX" sz="1800">
                <a:latin typeface="Söhne"/>
              </a:rPr>
              <a:t>.sort(): Ordena los elementos del arreglo en orden ascendente.</a:t>
            </a:r>
          </a:p>
          <a:p>
            <a:pPr marL="0" indent="0">
              <a:buFont typeface="Arial" panose="020B0604020202020204" pitchFamily="34" charset="0"/>
              <a:buNone/>
            </a:pPr>
            <a:r>
              <a:rPr lang="es-MX" sz="1800">
                <a:latin typeface="Söhne"/>
              </a:rPr>
              <a:t>.reverse(): Invierte el orden de los elementos en el arreglo.</a:t>
            </a:r>
          </a:p>
          <a:p>
            <a:pPr marL="0" indent="0">
              <a:buFont typeface="Arial" panose="020B0604020202020204" pitchFamily="34" charset="0"/>
              <a:buNone/>
            </a:pPr>
            <a:r>
              <a:rPr lang="es-MX" sz="1800">
                <a:latin typeface="Söhne"/>
              </a:rPr>
              <a:t>.count(): </a:t>
            </a:r>
            <a:r>
              <a:rPr lang="es-MX" sz="1800">
                <a:solidFill>
                  <a:srgbClr val="D1D5DB"/>
                </a:solidFill>
                <a:latin typeface="Söhne"/>
              </a:rPr>
              <a:t>Devuelve el número de veces que aparece un elemento en el arreglo.</a:t>
            </a:r>
            <a:endParaRPr lang="es-MX" sz="1800">
              <a:latin typeface="Söhne"/>
            </a:endParaRPr>
          </a:p>
          <a:p>
            <a:pPr marL="0" indent="0">
              <a:buFont typeface="Arial" panose="020B0604020202020204" pitchFamily="34" charset="0"/>
              <a:buNone/>
            </a:pPr>
            <a:r>
              <a:rPr lang="es-MX" sz="1800">
                <a:latin typeface="Söhne"/>
              </a:rPr>
              <a:t>.copy(): </a:t>
            </a:r>
            <a:r>
              <a:rPr lang="es-MX" sz="1800">
                <a:solidFill>
                  <a:srgbClr val="D1D5DB"/>
                </a:solidFill>
                <a:latin typeface="Söhne"/>
              </a:rPr>
              <a:t>Crea una copia superficial del arreglo.</a:t>
            </a:r>
          </a:p>
          <a:p>
            <a:pPr marL="0" indent="0">
              <a:buFont typeface="Arial" panose="020B0604020202020204" pitchFamily="34" charset="0"/>
              <a:buNone/>
            </a:pPr>
            <a:r>
              <a:rPr lang="es-MX" sz="1800">
                <a:latin typeface="Söhne"/>
              </a:rPr>
              <a:t>.clear(): </a:t>
            </a:r>
            <a:r>
              <a:rPr lang="es-MX" sz="1800">
                <a:solidFill>
                  <a:srgbClr val="D1D5DB"/>
                </a:solidFill>
                <a:latin typeface="Söhne"/>
              </a:rPr>
              <a:t>Elimina todos los elementos del arreglo.</a:t>
            </a:r>
            <a:endParaRPr lang="es-MX" sz="1800" dirty="0">
              <a:latin typeface="Söhne"/>
            </a:endParaRPr>
          </a:p>
        </p:txBody>
      </p:sp>
    </p:spTree>
    <p:extLst>
      <p:ext uri="{BB962C8B-B14F-4D97-AF65-F5344CB8AC3E}">
        <p14:creationId xmlns:p14="http://schemas.microsoft.com/office/powerpoint/2010/main" val="217234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66FDF7-2B7F-5164-AA92-DF15AE91CC28}"/>
              </a:ext>
            </a:extLst>
          </p:cNvPr>
          <p:cNvSpPr>
            <a:spLocks noGrp="1"/>
          </p:cNvSpPr>
          <p:nvPr>
            <p:ph idx="1"/>
          </p:nvPr>
        </p:nvSpPr>
        <p:spPr>
          <a:xfrm>
            <a:off x="1492335" y="544606"/>
            <a:ext cx="3697941" cy="5768788"/>
          </a:xfrm>
        </p:spPr>
        <p:txBody>
          <a:bodyPr>
            <a:normAutofit/>
          </a:bodyPr>
          <a:lstStyle/>
          <a:p>
            <a:r>
              <a:rPr lang="es-MX" b="1" dirty="0">
                <a:solidFill>
                  <a:schemeClr val="accent3">
                    <a:lumMod val="75000"/>
                  </a:schemeClr>
                </a:solidFill>
              </a:rPr>
              <a:t>If condición:</a:t>
            </a:r>
          </a:p>
          <a:p>
            <a:pPr lvl="1"/>
            <a:r>
              <a:rPr lang="es-MX" b="1" dirty="0">
                <a:solidFill>
                  <a:schemeClr val="accent3">
                    <a:lumMod val="75000"/>
                  </a:schemeClr>
                </a:solidFill>
              </a:rPr>
              <a:t>Acción</a:t>
            </a:r>
          </a:p>
          <a:p>
            <a:pPr lvl="1"/>
            <a:r>
              <a:rPr lang="es-MX" b="1" dirty="0">
                <a:solidFill>
                  <a:schemeClr val="accent3">
                    <a:lumMod val="75000"/>
                  </a:schemeClr>
                </a:solidFill>
              </a:rPr>
              <a:t>opciones</a:t>
            </a:r>
          </a:p>
          <a:p>
            <a:r>
              <a:rPr lang="es-MX" b="1" dirty="0" err="1">
                <a:solidFill>
                  <a:schemeClr val="accent3">
                    <a:lumMod val="75000"/>
                  </a:schemeClr>
                </a:solidFill>
              </a:rPr>
              <a:t>Elif</a:t>
            </a:r>
            <a:r>
              <a:rPr lang="es-MX" b="1" dirty="0">
                <a:solidFill>
                  <a:schemeClr val="accent3">
                    <a:lumMod val="75000"/>
                  </a:schemeClr>
                </a:solidFill>
              </a:rPr>
              <a:t>:</a:t>
            </a:r>
          </a:p>
          <a:p>
            <a:r>
              <a:rPr lang="es-MX" b="1" dirty="0">
                <a:solidFill>
                  <a:schemeClr val="accent3">
                    <a:lumMod val="75000"/>
                  </a:schemeClr>
                </a:solidFill>
              </a:rPr>
              <a:t>Else:</a:t>
            </a:r>
          </a:p>
          <a:p>
            <a:r>
              <a:rPr lang="es-MX" b="1" dirty="0" err="1">
                <a:solidFill>
                  <a:schemeClr val="accent4">
                    <a:lumMod val="75000"/>
                  </a:schemeClr>
                </a:solidFill>
              </a:rPr>
              <a:t>While</a:t>
            </a:r>
            <a:r>
              <a:rPr lang="es-MX" b="1" dirty="0">
                <a:solidFill>
                  <a:schemeClr val="accent4">
                    <a:lumMod val="75000"/>
                  </a:schemeClr>
                </a:solidFill>
              </a:rPr>
              <a:t> condición:</a:t>
            </a:r>
          </a:p>
          <a:p>
            <a:pPr lvl="1"/>
            <a:r>
              <a:rPr lang="es-MX" b="1" dirty="0">
                <a:solidFill>
                  <a:schemeClr val="accent4">
                    <a:lumMod val="75000"/>
                  </a:schemeClr>
                </a:solidFill>
              </a:rPr>
              <a:t>Acción</a:t>
            </a:r>
          </a:p>
          <a:p>
            <a:pPr lvl="1"/>
            <a:r>
              <a:rPr lang="es-MX" b="1" dirty="0">
                <a:solidFill>
                  <a:schemeClr val="accent4">
                    <a:lumMod val="75000"/>
                  </a:schemeClr>
                </a:solidFill>
              </a:rPr>
              <a:t>Opciones</a:t>
            </a:r>
          </a:p>
          <a:p>
            <a:r>
              <a:rPr lang="es-MX" b="1" dirty="0">
                <a:solidFill>
                  <a:schemeClr val="accent5">
                    <a:lumMod val="75000"/>
                  </a:schemeClr>
                </a:solidFill>
              </a:rPr>
              <a:t> </a:t>
            </a:r>
            <a:r>
              <a:rPr lang="es-MX" b="1" dirty="0" err="1">
                <a:solidFill>
                  <a:schemeClr val="accent5">
                    <a:lumMod val="75000"/>
                  </a:schemeClr>
                </a:solidFill>
              </a:rPr>
              <a:t>for</a:t>
            </a:r>
            <a:r>
              <a:rPr lang="es-MX" b="1" dirty="0">
                <a:solidFill>
                  <a:schemeClr val="accent5">
                    <a:lumMod val="75000"/>
                  </a:schemeClr>
                </a:solidFill>
              </a:rPr>
              <a:t> condición:</a:t>
            </a:r>
          </a:p>
          <a:p>
            <a:pPr lvl="1"/>
            <a:r>
              <a:rPr lang="es-MX" b="1" dirty="0">
                <a:solidFill>
                  <a:schemeClr val="accent5">
                    <a:lumMod val="75000"/>
                  </a:schemeClr>
                </a:solidFill>
              </a:rPr>
              <a:t>Acción</a:t>
            </a:r>
          </a:p>
          <a:p>
            <a:pPr lvl="1"/>
            <a:r>
              <a:rPr lang="es-MX" b="1" dirty="0">
                <a:solidFill>
                  <a:schemeClr val="accent5">
                    <a:lumMod val="75000"/>
                  </a:schemeClr>
                </a:solidFill>
              </a:rPr>
              <a:t>Opciones</a:t>
            </a:r>
          </a:p>
          <a:p>
            <a:pPr lvl="1"/>
            <a:endParaRPr lang="es-MX" dirty="0"/>
          </a:p>
        </p:txBody>
      </p:sp>
      <p:sp>
        <p:nvSpPr>
          <p:cNvPr id="4" name="Marcador de contenido 2">
            <a:extLst>
              <a:ext uri="{FF2B5EF4-FFF2-40B4-BE49-F238E27FC236}">
                <a16:creationId xmlns:a16="http://schemas.microsoft.com/office/drawing/2014/main" id="{0C9A94CE-75A1-145D-3665-4565799B1225}"/>
              </a:ext>
            </a:extLst>
          </p:cNvPr>
          <p:cNvSpPr txBox="1">
            <a:spLocks/>
          </p:cNvSpPr>
          <p:nvPr/>
        </p:nvSpPr>
        <p:spPr>
          <a:xfrm>
            <a:off x="6096000" y="277762"/>
            <a:ext cx="2109526" cy="23176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MX" dirty="0">
                <a:solidFill>
                  <a:srgbClr val="FFFF00"/>
                </a:solidFill>
              </a:rPr>
              <a:t>Opciones</a:t>
            </a:r>
          </a:p>
          <a:p>
            <a:r>
              <a:rPr lang="es-MX" dirty="0">
                <a:solidFill>
                  <a:srgbClr val="FFFF00"/>
                </a:solidFill>
              </a:rPr>
              <a:t>Break</a:t>
            </a:r>
          </a:p>
          <a:p>
            <a:r>
              <a:rPr lang="es-MX" dirty="0">
                <a:solidFill>
                  <a:srgbClr val="FFFF00"/>
                </a:solidFill>
              </a:rPr>
              <a:t>Pass </a:t>
            </a:r>
          </a:p>
          <a:p>
            <a:r>
              <a:rPr lang="es-MX" dirty="0">
                <a:solidFill>
                  <a:srgbClr val="FFFF00"/>
                </a:solidFill>
              </a:rPr>
              <a:t>Continue</a:t>
            </a:r>
          </a:p>
        </p:txBody>
      </p:sp>
      <p:sp>
        <p:nvSpPr>
          <p:cNvPr id="5" name="Marcador de contenido 2">
            <a:extLst>
              <a:ext uri="{FF2B5EF4-FFF2-40B4-BE49-F238E27FC236}">
                <a16:creationId xmlns:a16="http://schemas.microsoft.com/office/drawing/2014/main" id="{719942F4-ABD3-AAD2-097D-0F78686517C7}"/>
              </a:ext>
            </a:extLst>
          </p:cNvPr>
          <p:cNvSpPr txBox="1">
            <a:spLocks/>
          </p:cNvSpPr>
          <p:nvPr/>
        </p:nvSpPr>
        <p:spPr>
          <a:xfrm>
            <a:off x="5854532" y="2895600"/>
            <a:ext cx="4701988" cy="19924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MX" dirty="0" err="1">
                <a:solidFill>
                  <a:schemeClr val="accent6">
                    <a:lumMod val="60000"/>
                    <a:lumOff val="40000"/>
                  </a:schemeClr>
                </a:solidFill>
              </a:rPr>
              <a:t>for</a:t>
            </a:r>
            <a:r>
              <a:rPr lang="es-MX" dirty="0">
                <a:solidFill>
                  <a:schemeClr val="accent6">
                    <a:lumMod val="60000"/>
                    <a:lumOff val="40000"/>
                  </a:schemeClr>
                </a:solidFill>
              </a:rPr>
              <a:t> </a:t>
            </a:r>
            <a:r>
              <a:rPr lang="es-MX" dirty="0" err="1">
                <a:solidFill>
                  <a:schemeClr val="accent6">
                    <a:lumMod val="60000"/>
                    <a:lumOff val="40000"/>
                  </a:schemeClr>
                </a:solidFill>
              </a:rPr>
              <a:t>index,num</a:t>
            </a:r>
            <a:r>
              <a:rPr lang="es-MX" dirty="0">
                <a:solidFill>
                  <a:schemeClr val="accent6">
                    <a:lumMod val="60000"/>
                    <a:lumOff val="40000"/>
                  </a:schemeClr>
                </a:solidFill>
              </a:rPr>
              <a:t> in </a:t>
            </a:r>
            <a:r>
              <a:rPr lang="es-MX" dirty="0" err="1">
                <a:solidFill>
                  <a:schemeClr val="accent6">
                    <a:lumMod val="60000"/>
                    <a:lumOff val="40000"/>
                  </a:schemeClr>
                </a:solidFill>
              </a:rPr>
              <a:t>enumerate</a:t>
            </a:r>
            <a:r>
              <a:rPr lang="es-MX" dirty="0">
                <a:solidFill>
                  <a:schemeClr val="accent6">
                    <a:lumMod val="60000"/>
                    <a:lumOff val="40000"/>
                  </a:schemeClr>
                </a:solidFill>
              </a:rPr>
              <a:t>(vector)</a:t>
            </a:r>
          </a:p>
          <a:p>
            <a:pPr marL="0" indent="0">
              <a:buNone/>
            </a:pPr>
            <a:r>
              <a:rPr lang="es-MX" dirty="0" err="1">
                <a:solidFill>
                  <a:schemeClr val="accent6">
                    <a:lumMod val="60000"/>
                    <a:lumOff val="40000"/>
                  </a:schemeClr>
                </a:solidFill>
              </a:rPr>
              <a:t>for</a:t>
            </a:r>
            <a:r>
              <a:rPr lang="es-MX" dirty="0">
                <a:solidFill>
                  <a:schemeClr val="accent6">
                    <a:lumMod val="60000"/>
                    <a:lumOff val="40000"/>
                  </a:schemeClr>
                </a:solidFill>
              </a:rPr>
              <a:t> n in </a:t>
            </a:r>
            <a:r>
              <a:rPr lang="es-MX" dirty="0" err="1">
                <a:solidFill>
                  <a:schemeClr val="accent6">
                    <a:lumMod val="60000"/>
                    <a:lumOff val="40000"/>
                  </a:schemeClr>
                </a:solidFill>
              </a:rPr>
              <a:t>range</a:t>
            </a:r>
            <a:r>
              <a:rPr lang="es-MX" dirty="0">
                <a:solidFill>
                  <a:schemeClr val="accent6">
                    <a:lumMod val="60000"/>
                    <a:lumOff val="40000"/>
                  </a:schemeClr>
                </a:solidFill>
              </a:rPr>
              <a:t>(10)</a:t>
            </a:r>
          </a:p>
          <a:p>
            <a:pPr marL="0" indent="0">
              <a:buNone/>
            </a:pPr>
            <a:endParaRPr lang="es-MX" dirty="0">
              <a:solidFill>
                <a:schemeClr val="accent6">
                  <a:lumMod val="60000"/>
                  <a:lumOff val="40000"/>
                </a:schemeClr>
              </a:solidFill>
            </a:endParaRPr>
          </a:p>
        </p:txBody>
      </p:sp>
      <p:sp>
        <p:nvSpPr>
          <p:cNvPr id="2" name="Marcador de contenido 2">
            <a:extLst>
              <a:ext uri="{FF2B5EF4-FFF2-40B4-BE49-F238E27FC236}">
                <a16:creationId xmlns:a16="http://schemas.microsoft.com/office/drawing/2014/main" id="{980B7FE1-0325-2C88-142D-907047768E81}"/>
              </a:ext>
            </a:extLst>
          </p:cNvPr>
          <p:cNvSpPr txBox="1">
            <a:spLocks/>
          </p:cNvSpPr>
          <p:nvPr/>
        </p:nvSpPr>
        <p:spPr>
          <a:xfrm>
            <a:off x="4876800" y="4869183"/>
            <a:ext cx="6286500" cy="6379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MX" sz="2000" dirty="0"/>
              <a:t>resultado_verdadero if condicion else resultado_falso</a:t>
            </a:r>
          </a:p>
          <a:p>
            <a:pPr marL="0" indent="0">
              <a:buNone/>
            </a:pPr>
            <a:endParaRPr lang="es-MX" sz="2000" dirty="0"/>
          </a:p>
        </p:txBody>
      </p:sp>
    </p:spTree>
    <p:extLst>
      <p:ext uri="{BB962C8B-B14F-4D97-AF65-F5344CB8AC3E}">
        <p14:creationId xmlns:p14="http://schemas.microsoft.com/office/powerpoint/2010/main" val="195715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22092</TotalTime>
  <Words>1682</Words>
  <Application>Microsoft Office PowerPoint</Application>
  <PresentationFormat>Panorámica</PresentationFormat>
  <Paragraphs>243</Paragraphs>
  <Slides>19</Slides>
  <Notes>0</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19</vt:i4>
      </vt:variant>
    </vt:vector>
  </HeadingPairs>
  <TitlesOfParts>
    <vt:vector size="31" baseType="lpstr">
      <vt:lpstr>Adobe Myungjo Std M</vt:lpstr>
      <vt:lpstr>Abadi</vt:lpstr>
      <vt:lpstr>Arial</vt:lpstr>
      <vt:lpstr>courier new</vt:lpstr>
      <vt:lpstr>courier new</vt:lpstr>
      <vt:lpstr>Helvetica Neue</vt:lpstr>
      <vt:lpstr>Open Sans</vt:lpstr>
      <vt:lpstr>Quattrocento</vt:lpstr>
      <vt:lpstr>Söhne</vt:lpstr>
      <vt:lpstr>Source Serif Pro</vt:lpstr>
      <vt:lpstr>Tw Cen MT</vt:lpstr>
      <vt:lpstr>Circuito</vt:lpstr>
      <vt:lpstr>Comandos</vt:lpstr>
      <vt:lpstr>Presentación de PowerPoint</vt:lpstr>
      <vt:lpstr>Presentación de PowerPoint</vt:lpstr>
      <vt:lpstr>concatenar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ITURBE GIL</dc:creator>
  <cp:lastModifiedBy>CARLOS ITURBE GIL</cp:lastModifiedBy>
  <cp:revision>202</cp:revision>
  <dcterms:created xsi:type="dcterms:W3CDTF">2022-03-28T23:20:33Z</dcterms:created>
  <dcterms:modified xsi:type="dcterms:W3CDTF">2023-05-23T23:34:27Z</dcterms:modified>
</cp:coreProperties>
</file>