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4" r:id="rId6"/>
    <p:sldId id="260" r:id="rId7"/>
    <p:sldId id="263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8337E-0B89-976C-7862-6A4FA6FA8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E76EE7-8B11-7326-FB72-4B2C003AE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1B1787-0327-3F0F-C4F3-98586AD0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446B-136A-40FF-B356-1B0594F17400}" type="datetimeFigureOut">
              <a:rPr lang="es-MX" smtClean="0"/>
              <a:t>25/04/2023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52563E-1B98-F267-43FB-6B5A4351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B72A62-4BE0-A852-D147-EC9BB6FF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9D53-36A8-422E-A1B0-9B0D62629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4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3384A-EC46-0A2C-65B5-D5362934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B420FF-2182-F52F-630B-69C5EAF6C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E7FE9D-2069-78E9-E248-D12B765A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446B-136A-40FF-B356-1B0594F17400}" type="datetimeFigureOut">
              <a:rPr lang="es-MX" smtClean="0"/>
              <a:t>25/04/2023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98AE0E-2C56-2D67-457A-77A5943C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00CB6C-997F-912C-083D-51F64950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9D53-36A8-422E-A1B0-9B0D62629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060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FB8BBF-86BA-315A-24B5-82DDCFC24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2D1ACD-3091-E11A-F6B7-3F67D2949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11BE4E-15FE-62D6-FB2E-DB24E08F5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446B-136A-40FF-B356-1B0594F17400}" type="datetimeFigureOut">
              <a:rPr lang="es-MX" smtClean="0"/>
              <a:t>25/04/2023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EF6971-FB26-60EB-1E6E-8632A24E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A04D1-F835-23EB-3717-CAC0422F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9D53-36A8-422E-A1B0-9B0D62629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808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18F2C-9BF6-9C9E-8145-5FB5CD82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C7C1E2-6B79-B9A9-869D-4C607D383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D4DA12-311D-8136-4427-6A3D6C99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446B-136A-40FF-B356-1B0594F17400}" type="datetimeFigureOut">
              <a:rPr lang="es-MX" smtClean="0"/>
              <a:t>25/04/2023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47BF1C-3115-48B6-0760-B348416F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EB04D9-063E-F156-CE3E-109944F5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9D53-36A8-422E-A1B0-9B0D62629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857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12C97-FE1D-733B-EC64-05298EBE4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BAD25E-2F9A-A34E-599E-D061F5D0A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A994B4-D476-92A1-1CAA-58F4FDBBB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446B-136A-40FF-B356-1B0594F17400}" type="datetimeFigureOut">
              <a:rPr lang="es-MX" smtClean="0"/>
              <a:t>25/04/2023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5F3B1F-F173-55F1-265B-F694D949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EAA814-76CD-B13E-454C-56799718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9D53-36A8-422E-A1B0-9B0D62629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732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B9174-E57C-FB45-9301-0C9BD916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496554-6103-3A31-9A6D-B87942E8B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06F9D3-A109-210F-74F7-BF5B9191B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CDEB3F-E4F4-02AD-A91B-41CB51CF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446B-136A-40FF-B356-1B0594F17400}" type="datetimeFigureOut">
              <a:rPr lang="es-MX" smtClean="0"/>
              <a:t>25/04/2023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531D5F-DD8A-E437-A4F0-CB469567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0C63EC-4D73-8027-04BA-4298A9FC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9D53-36A8-422E-A1B0-9B0D62629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635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5184F-2422-DF40-9EC8-46C35E78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EF4B74-2127-144F-4980-A0E0BC376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9D7E07-B934-DE88-E57B-DAB18AE6B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00E2F6-C77B-AAFD-5477-7F4BAF404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E031705-06C2-3432-49A9-B71F536B7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985660-FE26-9D0B-1A9B-079B6E80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446B-136A-40FF-B356-1B0594F17400}" type="datetimeFigureOut">
              <a:rPr lang="es-MX" smtClean="0"/>
              <a:t>25/04/2023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7E33CF8-EE32-9AB5-4837-1A0FD1DC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276BA06-A006-11B5-575F-E98B7CF4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9D53-36A8-422E-A1B0-9B0D62629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10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B3645-A913-2577-E968-B8F93BF2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393B568-A54D-D785-B2DF-86C0FB56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446B-136A-40FF-B356-1B0594F17400}" type="datetimeFigureOut">
              <a:rPr lang="es-MX" smtClean="0"/>
              <a:t>25/04/2023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D14ECD-4832-F278-3ECA-E8B1E400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6A8CF1-2AC3-C42F-5DDA-224BD311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9D53-36A8-422E-A1B0-9B0D62629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51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D6ABFA-1FA7-20F2-27E6-01A1A7E20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446B-136A-40FF-B356-1B0594F17400}" type="datetimeFigureOut">
              <a:rPr lang="es-MX" smtClean="0"/>
              <a:t>25/04/2023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FAA99D6-2976-B5B7-5D8C-2E777830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1A0E4B-8B77-3D1B-EADA-0F32332D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9D53-36A8-422E-A1B0-9B0D62629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160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B5517-726E-FA0C-08AA-16274ED0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34AC62-D826-2492-D5C8-E9394DE01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2CEAC7-66B0-81F5-D3A7-1A1E9F3C3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E46D96-C8CC-533E-AFCD-1297F527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446B-136A-40FF-B356-1B0594F17400}" type="datetimeFigureOut">
              <a:rPr lang="es-MX" smtClean="0"/>
              <a:t>25/04/2023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04DD32-AEEE-F0DC-AB0A-AE8E8A37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AF655F-7B86-979F-F1FA-65F6BF37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9D53-36A8-422E-A1B0-9B0D62629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846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93E2F-822E-0045-7181-4951ABF4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1E0AF3-7F2B-FCDB-8977-F966A8030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3E08BB-B266-37AE-A314-9AF9E46C7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19396D-D1B4-2EB3-D4EA-684FE92C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446B-136A-40FF-B356-1B0594F17400}" type="datetimeFigureOut">
              <a:rPr lang="es-MX" smtClean="0"/>
              <a:t>25/04/2023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91E08E-C544-9D86-2313-C16A2AF0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2209CA-D3D1-2032-E085-B34078E4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9D53-36A8-422E-A1B0-9B0D62629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934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5012FEC-019C-2446-F40C-450D051C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277B70-B1C3-5495-68B1-495EB8921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2058D5-53C9-0A67-A95E-500AEE6D0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4446B-136A-40FF-B356-1B0594F17400}" type="datetimeFigureOut">
              <a:rPr lang="es-MX" smtClean="0"/>
              <a:t>25/04/2023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D601AA-56FE-C74C-A547-4F67DF76C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C224EE-3B9A-2276-86EE-656A2169C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79D53-36A8-422E-A1B0-9B0D62629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029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bluehosting.cl/tutoriales/servidores/conceptos-basicos-de-seguridad-en-linu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B64F6-2C76-7319-58E0-0BCFEE074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D63F3F-74CB-1A27-288E-0D759E7655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1529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7898FA-05F1-552B-C052-2B6129648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77" y="719528"/>
            <a:ext cx="10709223" cy="5457435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Disk </a:t>
            </a:r>
            <a:r>
              <a:rPr lang="es-MX" b="1" i="0" dirty="0" err="1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mirroring</a:t>
            </a:r>
            <a:r>
              <a:rPr lang="es-MX" b="1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:</a:t>
            </a:r>
            <a:r>
              <a:rPr lang="es-MX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 Es un tipo de configuración RAID que busca redundancia de datos ante un posible fallo en una de las unidades de almacenamiento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Disk </a:t>
            </a:r>
            <a:r>
              <a:rPr lang="es-MX" b="1" i="0" dirty="0" err="1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stripping</a:t>
            </a:r>
            <a:r>
              <a:rPr lang="es-MX" b="1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:</a:t>
            </a:r>
            <a:r>
              <a:rPr lang="es-MX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 Esta configuración RAID que no busca redundancia, sino conseguir mayores velocidades de transferencia de datos</a:t>
            </a:r>
          </a:p>
          <a:p>
            <a:pPr marL="0" indent="0">
              <a:buNone/>
            </a:pPr>
            <a:r>
              <a:rPr lang="es-MX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Para que un sistema RAID funcione es necesaria la presencia de una controladora RAID, y puede ser o bien por hardware, o bien por software. A día de hoy, la gran mayoría de PC de usuario ya cuentan con una controladora RAID por software integrada en la BIOS de la placa base, y de hecho las </a:t>
            </a:r>
            <a:r>
              <a:rPr lang="es-MX" b="1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controladoras por hardware</a:t>
            </a:r>
            <a:r>
              <a:rPr lang="es-MX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 tan solo se usan en entornos empresariales a día de hoy.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4154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8C66A2-6F19-E898-AE78-11F357B5F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538"/>
            <a:ext cx="10515600" cy="5472425"/>
          </a:xfrm>
        </p:spPr>
        <p:txBody>
          <a:bodyPr>
            <a:normAutofit/>
          </a:bodyPr>
          <a:lstStyle/>
          <a:p>
            <a:pPr algn="l"/>
            <a:r>
              <a:rPr lang="es-MX" b="0" i="0" dirty="0">
                <a:solidFill>
                  <a:srgbClr val="00B050"/>
                </a:solidFill>
                <a:effectLst/>
                <a:latin typeface="Söhne"/>
              </a:rPr>
              <a:t>SSH</a:t>
            </a:r>
            <a:r>
              <a:rPr lang="es-MX" b="0" i="0" dirty="0">
                <a:effectLst/>
                <a:latin typeface="Söhne"/>
              </a:rPr>
              <a:t> significa "</a:t>
            </a:r>
            <a:r>
              <a:rPr lang="es-MX" b="0" i="0" dirty="0" err="1">
                <a:effectLst/>
                <a:latin typeface="Söhne"/>
              </a:rPr>
              <a:t>Secure</a:t>
            </a:r>
            <a:r>
              <a:rPr lang="es-MX" b="0" i="0" dirty="0">
                <a:effectLst/>
                <a:latin typeface="Söhne"/>
              </a:rPr>
              <a:t> Shell" (en español, "capa de conexión segura"), y se trata de </a:t>
            </a:r>
            <a:r>
              <a:rPr lang="es-MX" b="0" i="0" dirty="0">
                <a:solidFill>
                  <a:srgbClr val="00B0F0"/>
                </a:solidFill>
                <a:effectLst/>
                <a:latin typeface="Söhne"/>
              </a:rPr>
              <a:t>un protocolo de red</a:t>
            </a:r>
            <a:r>
              <a:rPr lang="es-MX" b="0" i="0" dirty="0">
                <a:effectLst/>
                <a:latin typeface="Söhne"/>
              </a:rPr>
              <a:t> seguro </a:t>
            </a:r>
            <a:r>
              <a:rPr lang="es-MX" b="0" i="0" dirty="0">
                <a:solidFill>
                  <a:srgbClr val="00B0F0"/>
                </a:solidFill>
                <a:effectLst/>
                <a:latin typeface="Söhne"/>
              </a:rPr>
              <a:t>que se utiliza para conectarse a servidores remotos y acceder a ellos de forma segura</a:t>
            </a:r>
            <a:r>
              <a:rPr lang="es-MX" b="0" i="0" dirty="0">
                <a:effectLst/>
                <a:latin typeface="Söhne"/>
              </a:rPr>
              <a:t>.</a:t>
            </a:r>
          </a:p>
          <a:p>
            <a:pPr algn="l"/>
            <a:r>
              <a:rPr lang="es-MX" b="0" i="0" dirty="0">
                <a:effectLst/>
                <a:latin typeface="Söhne"/>
              </a:rPr>
              <a:t>En términos generales, SSH proporciona una forma encriptada de comunicación entre un cliente y un servidor remoto, lo que significa que la información que se transfiere entre ellos está protegida de posibles interceptaciones o manipulaciones por parte de terceros.</a:t>
            </a:r>
          </a:p>
          <a:p>
            <a:pPr algn="l"/>
            <a:r>
              <a:rPr lang="es-MX" b="0" i="0" dirty="0">
                <a:effectLst/>
                <a:latin typeface="Söhne"/>
              </a:rPr>
              <a:t>Además de la conexión segura, SSH también ofrece una serie de características útiles para trabajar con servidores remotos, como la capacidad de ejecutar comandos en el servidor, transferir archivos y redirigir puertos de red. SSH se utiliza comúnmente para la administración remota de servidores y la transferencia segura de archivos a través de la red.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768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CE8EB3-850D-B786-6DCC-0B6595BA3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309" y="461520"/>
            <a:ext cx="10515600" cy="5909300"/>
          </a:xfrm>
        </p:spPr>
        <p:txBody>
          <a:bodyPr>
            <a:normAutofit/>
          </a:bodyPr>
          <a:lstStyle/>
          <a:p>
            <a:r>
              <a:rPr lang="es-MX" b="0" i="1" dirty="0">
                <a:solidFill>
                  <a:srgbClr val="231F20"/>
                </a:solidFill>
                <a:effectLst/>
                <a:latin typeface="ProximaIt"/>
              </a:rPr>
              <a:t>Todos los sistemas Linux están caracterizados por una esencia multitarea, pero también se basan en un entorno multiusuario (varios usuarios pueden usar el mismo equipo a la vez. Una parte crucial de la administración de entornos multiusuario es la asignación y gestión de propiedades y permisos</a:t>
            </a:r>
          </a:p>
          <a:p>
            <a:endParaRPr lang="es-MX" i="1" dirty="0">
              <a:solidFill>
                <a:srgbClr val="231F20"/>
              </a:solidFill>
              <a:latin typeface="ProximaIt"/>
            </a:endParaRPr>
          </a:p>
          <a:p>
            <a:pPr algn="just"/>
            <a:r>
              <a:rPr lang="es-MX" b="0" i="0" dirty="0">
                <a:solidFill>
                  <a:srgbClr val="414142"/>
                </a:solidFill>
                <a:effectLst/>
                <a:latin typeface="ProximaLight"/>
              </a:rPr>
              <a:t>Por defecto, Linux distingue entre varios tipos de cuenta con el fin de aislar los procesos y cargas de trabajo. Linux trabaja con cuatro tipos de cuenta: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0" i="0" dirty="0" err="1">
                <a:solidFill>
                  <a:srgbClr val="414142"/>
                </a:solidFill>
                <a:effectLst/>
                <a:latin typeface="ProximaLight"/>
              </a:rPr>
              <a:t>root</a:t>
            </a:r>
            <a:endParaRPr lang="es-MX" b="0" i="0" dirty="0">
              <a:solidFill>
                <a:srgbClr val="414142"/>
              </a:solidFill>
              <a:effectLst/>
              <a:latin typeface="ProximaLigh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0" i="0" dirty="0" err="1">
                <a:solidFill>
                  <a:srgbClr val="414142"/>
                </a:solidFill>
                <a:effectLst/>
                <a:latin typeface="ProximaLight"/>
              </a:rPr>
              <a:t>System</a:t>
            </a:r>
            <a:endParaRPr lang="es-MX" b="0" i="0" dirty="0">
              <a:solidFill>
                <a:srgbClr val="414142"/>
              </a:solidFill>
              <a:effectLst/>
              <a:latin typeface="ProximaLigh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414142"/>
                </a:solidFill>
                <a:effectLst/>
                <a:latin typeface="ProximaLight"/>
              </a:rPr>
              <a:t>Normal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414142"/>
                </a:solidFill>
                <a:effectLst/>
                <a:latin typeface="ProximaLight"/>
              </a:rPr>
              <a:t>Network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7092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310587-5F81-B4A8-2B7B-C3DC78CD7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695"/>
            <a:ext cx="10515600" cy="5712268"/>
          </a:xfrm>
        </p:spPr>
        <p:txBody>
          <a:bodyPr>
            <a:normAutofit fontScale="92500" lnSpcReduction="20000"/>
          </a:bodyPr>
          <a:lstStyle/>
          <a:p>
            <a:r>
              <a:rPr lang="es-MX" b="0" i="0" dirty="0">
                <a:solidFill>
                  <a:srgbClr val="414142"/>
                </a:solidFill>
                <a:effectLst/>
                <a:latin typeface="ProximaLight"/>
              </a:rPr>
              <a:t>Una de las recomendaciones básicas de seguridad en Linux (visite nuestra </a:t>
            </a:r>
            <a:r>
              <a:rPr lang="es-MX" b="0" i="0" u="none" strike="noStrike" dirty="0">
                <a:solidFill>
                  <a:srgbClr val="93D4EE"/>
                </a:solidFill>
                <a:effectLst/>
                <a:latin typeface="ProximaLight"/>
                <a:hlinkClick r:id="rId2" tooltip="Seguridad Linux"/>
              </a:rPr>
              <a:t>Guía básica de seguridad</a:t>
            </a:r>
            <a:r>
              <a:rPr lang="es-MX" b="0" i="0" dirty="0">
                <a:solidFill>
                  <a:srgbClr val="414142"/>
                </a:solidFill>
                <a:effectLst/>
                <a:latin typeface="ProximaLight"/>
              </a:rPr>
              <a:t> es limitar el acceso </a:t>
            </a:r>
            <a:r>
              <a:rPr lang="es-MX" b="0" i="0" dirty="0" err="1">
                <a:solidFill>
                  <a:srgbClr val="414142"/>
                </a:solidFill>
                <a:effectLst/>
                <a:latin typeface="ProximaLight"/>
              </a:rPr>
              <a:t>root</a:t>
            </a:r>
            <a:r>
              <a:rPr lang="es-MX" b="0" i="0" dirty="0">
                <a:solidFill>
                  <a:srgbClr val="414142"/>
                </a:solidFill>
                <a:effectLst/>
                <a:latin typeface="ProximaLight"/>
              </a:rPr>
              <a:t> para proveer un ambiente seguro de trabajo. También se sugiere otorgar el mínimo de privilegios posibles a una cuenta de usuario. La importancia de las buenas prácticas en sistemas multiusuario es crucial para una operación óptima en sus servidores.</a:t>
            </a:r>
          </a:p>
          <a:p>
            <a:endParaRPr lang="es-MX" dirty="0">
              <a:solidFill>
                <a:srgbClr val="414142"/>
              </a:solidFill>
              <a:latin typeface="ProximaLight"/>
            </a:endParaRPr>
          </a:p>
          <a:p>
            <a:pPr algn="just"/>
            <a:r>
              <a:rPr lang="es-MX" b="0" i="0" dirty="0">
                <a:solidFill>
                  <a:srgbClr val="414142"/>
                </a:solidFill>
                <a:effectLst/>
                <a:latin typeface="ProximaSemiBold"/>
              </a:rPr>
              <a:t>Cuenta </a:t>
            </a:r>
            <a:r>
              <a:rPr lang="es-MX" b="0" i="1" dirty="0" err="1">
                <a:solidFill>
                  <a:srgbClr val="414142"/>
                </a:solidFill>
                <a:effectLst/>
                <a:latin typeface="ProximaSemiBold"/>
              </a:rPr>
              <a:t>root</a:t>
            </a:r>
            <a:endParaRPr lang="es-MX" b="0" i="0" dirty="0">
              <a:solidFill>
                <a:srgbClr val="414142"/>
              </a:solidFill>
              <a:effectLst/>
              <a:latin typeface="ProximaSemiBold"/>
            </a:endParaRPr>
          </a:p>
          <a:p>
            <a:pPr algn="just"/>
            <a:r>
              <a:rPr lang="es-MX" b="0" i="1" dirty="0" err="1">
                <a:solidFill>
                  <a:srgbClr val="414142"/>
                </a:solidFill>
                <a:effectLst/>
                <a:latin typeface="ProximaLight"/>
              </a:rPr>
              <a:t>root</a:t>
            </a:r>
            <a:r>
              <a:rPr lang="es-MX" b="0" i="0" dirty="0">
                <a:solidFill>
                  <a:srgbClr val="414142"/>
                </a:solidFill>
                <a:effectLst/>
                <a:latin typeface="ProximaLight"/>
              </a:rPr>
              <a:t> es la cuenta con mayores privilegios en un sistema Linux/UNIX. Esta cuenta tiene la capacidad de llevar a cabo cualquier función de administración, incluyendo: añadir cuentas, cambiar contraseñas de usuarios, examinar archivos </a:t>
            </a:r>
            <a:r>
              <a:rPr lang="es-MX" b="0" i="1" dirty="0">
                <a:solidFill>
                  <a:srgbClr val="414142"/>
                </a:solidFill>
                <a:effectLst/>
                <a:latin typeface="ProximaLight"/>
              </a:rPr>
              <a:t>log</a:t>
            </a:r>
            <a:r>
              <a:rPr lang="es-MX" b="0" i="0" dirty="0">
                <a:solidFill>
                  <a:srgbClr val="414142"/>
                </a:solidFill>
                <a:effectLst/>
                <a:latin typeface="ProximaLight"/>
              </a:rPr>
              <a:t> e instalar software. Esta cuenta no tiene restricciones de seguridad, y debe tenerse extremo cuidado al usarla.</a:t>
            </a:r>
          </a:p>
          <a:p>
            <a:pPr algn="just"/>
            <a:r>
              <a:rPr lang="es-MX" b="0" i="0" dirty="0">
                <a:solidFill>
                  <a:srgbClr val="414142"/>
                </a:solidFill>
                <a:effectLst/>
                <a:latin typeface="ProximaLight"/>
              </a:rPr>
              <a:t>Si un usuario es el administrador del sistema, y requiere permisos </a:t>
            </a:r>
            <a:r>
              <a:rPr lang="es-MX" b="0" i="1" dirty="0" err="1">
                <a:solidFill>
                  <a:srgbClr val="414142"/>
                </a:solidFill>
                <a:effectLst/>
                <a:latin typeface="ProximaLight"/>
              </a:rPr>
              <a:t>root</a:t>
            </a:r>
            <a:r>
              <a:rPr lang="es-MX" b="0" i="0" dirty="0">
                <a:solidFill>
                  <a:srgbClr val="414142"/>
                </a:solidFill>
                <a:effectLst/>
                <a:latin typeface="ProximaLight"/>
              </a:rPr>
              <a:t> se recomienda que dicho administrador tenga su propio usuario y que ejecute los comandos que requieran privilegios de </a:t>
            </a:r>
            <a:r>
              <a:rPr lang="es-MX" b="0" i="0" dirty="0" err="1">
                <a:solidFill>
                  <a:srgbClr val="414142"/>
                </a:solidFill>
                <a:effectLst/>
                <a:latin typeface="ProximaLight"/>
              </a:rPr>
              <a:t>superusuario</a:t>
            </a:r>
            <a:r>
              <a:rPr lang="es-MX" b="0" i="0" dirty="0">
                <a:solidFill>
                  <a:srgbClr val="414142"/>
                </a:solidFill>
                <a:effectLst/>
                <a:latin typeface="ProximaLight"/>
              </a:rPr>
              <a:t> usando el prefijo SUDO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166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342E39-6380-ECB0-56DD-2E481AE1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538" y="689548"/>
            <a:ext cx="10649262" cy="5487415"/>
          </a:xfrm>
        </p:spPr>
        <p:txBody>
          <a:bodyPr/>
          <a:lstStyle/>
          <a:p>
            <a:pPr algn="just"/>
            <a:r>
              <a:rPr lang="es-MX" b="0" i="0" dirty="0">
                <a:solidFill>
                  <a:srgbClr val="414142"/>
                </a:solidFill>
                <a:effectLst/>
                <a:latin typeface="ProximaSemiBold"/>
              </a:rPr>
              <a:t>Permisos</a:t>
            </a:r>
          </a:p>
          <a:p>
            <a:pPr algn="just"/>
            <a:r>
              <a:rPr lang="es-MX" b="0" i="0" dirty="0">
                <a:solidFill>
                  <a:srgbClr val="414142"/>
                </a:solidFill>
                <a:effectLst/>
                <a:latin typeface="ProximaLight"/>
              </a:rPr>
              <a:t>La lectura, escritura y ejecución son los tres parámetros principales de los permisos. Debido a que los usuarios se disponen en grupos cuando sus cuentas son creadas, también puede especificar si ciertos grupos pueden leer, escribir o ejecutar un archivo.</a:t>
            </a:r>
          </a:p>
          <a:p>
            <a:pPr algn="just"/>
            <a:r>
              <a:rPr lang="es-MX" b="0" i="0" dirty="0">
                <a:solidFill>
                  <a:srgbClr val="414142"/>
                </a:solidFill>
                <a:effectLst/>
                <a:latin typeface="ProximaLight"/>
              </a:rPr>
              <a:t>Algunas de las operaciones que requieren privilegios </a:t>
            </a:r>
            <a:r>
              <a:rPr lang="es-MX" b="0" i="1" dirty="0" err="1">
                <a:solidFill>
                  <a:srgbClr val="414142"/>
                </a:solidFill>
                <a:effectLst/>
                <a:latin typeface="ProximaLight"/>
              </a:rPr>
              <a:t>root</a:t>
            </a:r>
            <a:r>
              <a:rPr lang="es-MX" b="0" i="0" dirty="0">
                <a:solidFill>
                  <a:srgbClr val="414142"/>
                </a:solidFill>
                <a:effectLst/>
                <a:latin typeface="ProximaLight"/>
              </a:rPr>
              <a:t> incluyen: crear, remover y administrar cuentas de usuario; remover o modificar archivos del sistema; reiniciar servicios del sistema. En contraste, un usuario regular puede ejecutar operaciones como: ejecutar un cliente de red; operar archivos para los cuales tiene los permisos apropiados; instalar algunos paquetes de software; entre otros.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092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nexo 2 Ejemplo de permisos">
            <a:extLst>
              <a:ext uri="{FF2B5EF4-FFF2-40B4-BE49-F238E27FC236}">
                <a16:creationId xmlns:a16="http://schemas.microsoft.com/office/drawing/2014/main" id="{617E7258-AEA2-5D80-5CA9-52F67C26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027" y="270206"/>
            <a:ext cx="9045084" cy="364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F12D41B-756E-0D9E-AEC3-26BD2262AA3C}"/>
              </a:ext>
            </a:extLst>
          </p:cNvPr>
          <p:cNvSpPr txBox="1"/>
          <p:nvPr/>
        </p:nvSpPr>
        <p:spPr>
          <a:xfrm>
            <a:off x="665493" y="4366668"/>
            <a:ext cx="4970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0" i="0" dirty="0">
                <a:solidFill>
                  <a:srgbClr val="414142"/>
                </a:solidFill>
                <a:effectLst/>
                <a:latin typeface="ProximaLight"/>
              </a:rPr>
              <a:t>Cada una de las letras indica el tipo de permiso, y cada grupo de tres caracteres está ordenado en la forma </a:t>
            </a:r>
            <a:r>
              <a:rPr lang="es-MX" b="1" i="0" dirty="0" err="1">
                <a:solidFill>
                  <a:srgbClr val="414142"/>
                </a:solidFill>
                <a:effectLst/>
                <a:latin typeface="ProximaLight"/>
              </a:rPr>
              <a:t>rwx</a:t>
            </a:r>
            <a:r>
              <a:rPr lang="es-MX" b="0" i="0" dirty="0">
                <a:solidFill>
                  <a:srgbClr val="414142"/>
                </a:solidFill>
                <a:effectLst/>
                <a:latin typeface="ProximaLight"/>
              </a:rPr>
              <a:t>, así:</a:t>
            </a:r>
          </a:p>
          <a:p>
            <a:pPr algn="just"/>
            <a:endParaRPr lang="es-MX" b="0" i="0" dirty="0">
              <a:solidFill>
                <a:srgbClr val="414142"/>
              </a:solidFill>
              <a:effectLst/>
              <a:latin typeface="ProximaLight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414142"/>
                </a:solidFill>
                <a:effectLst/>
                <a:latin typeface="ProximaLight"/>
              </a:rPr>
              <a:t>r</a:t>
            </a:r>
            <a:r>
              <a:rPr lang="es-MX" b="0" i="0" dirty="0">
                <a:solidFill>
                  <a:srgbClr val="414142"/>
                </a:solidFill>
                <a:effectLst/>
                <a:latin typeface="ProximaLight"/>
              </a:rPr>
              <a:t> indica </a:t>
            </a:r>
            <a:r>
              <a:rPr lang="es-MX" b="0" i="1" dirty="0" err="1">
                <a:solidFill>
                  <a:srgbClr val="414142"/>
                </a:solidFill>
                <a:effectLst/>
                <a:latin typeface="ProximaLight"/>
              </a:rPr>
              <a:t>read</a:t>
            </a:r>
            <a:r>
              <a:rPr lang="es-MX" b="0" i="0" dirty="0">
                <a:solidFill>
                  <a:srgbClr val="414142"/>
                </a:solidFill>
                <a:effectLst/>
                <a:latin typeface="ProximaLight"/>
              </a:rPr>
              <a:t> o permiso de lectura;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414142"/>
                </a:solidFill>
                <a:effectLst/>
                <a:latin typeface="ProximaLight"/>
              </a:rPr>
              <a:t>w</a:t>
            </a:r>
            <a:r>
              <a:rPr lang="es-MX" b="0" i="0" dirty="0">
                <a:solidFill>
                  <a:srgbClr val="414142"/>
                </a:solidFill>
                <a:effectLst/>
                <a:latin typeface="ProximaLight"/>
              </a:rPr>
              <a:t> indica </a:t>
            </a:r>
            <a:r>
              <a:rPr lang="es-MX" b="0" i="1" dirty="0" err="1">
                <a:solidFill>
                  <a:srgbClr val="414142"/>
                </a:solidFill>
                <a:effectLst/>
                <a:latin typeface="ProximaLight"/>
              </a:rPr>
              <a:t>write</a:t>
            </a:r>
            <a:r>
              <a:rPr lang="es-MX" b="0" i="0" dirty="0">
                <a:solidFill>
                  <a:srgbClr val="414142"/>
                </a:solidFill>
                <a:effectLst/>
                <a:latin typeface="ProximaLight"/>
              </a:rPr>
              <a:t> o permiso de escritura;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414142"/>
                </a:solidFill>
                <a:effectLst/>
                <a:latin typeface="ProximaLight"/>
              </a:rPr>
              <a:t>x</a:t>
            </a:r>
            <a:r>
              <a:rPr lang="es-MX" b="0" i="0" dirty="0">
                <a:solidFill>
                  <a:srgbClr val="414142"/>
                </a:solidFill>
                <a:effectLst/>
                <a:latin typeface="ProximaLight"/>
              </a:rPr>
              <a:t> indica </a:t>
            </a:r>
            <a:r>
              <a:rPr lang="es-MX" b="0" i="1" dirty="0" err="1">
                <a:solidFill>
                  <a:srgbClr val="414142"/>
                </a:solidFill>
                <a:effectLst/>
                <a:latin typeface="ProximaLight"/>
              </a:rPr>
              <a:t>execute</a:t>
            </a:r>
            <a:r>
              <a:rPr lang="es-MX" b="0" i="0" dirty="0">
                <a:solidFill>
                  <a:srgbClr val="414142"/>
                </a:solidFill>
                <a:effectLst/>
                <a:latin typeface="ProximaLight"/>
              </a:rPr>
              <a:t> o permiso de ejecución.</a:t>
            </a:r>
          </a:p>
          <a:p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A86B942-D42D-0E84-70C8-AC3B7A92FF2E}"/>
              </a:ext>
            </a:extLst>
          </p:cNvPr>
          <p:cNvSpPr txBox="1"/>
          <p:nvPr/>
        </p:nvSpPr>
        <p:spPr>
          <a:xfrm>
            <a:off x="6555701" y="4341218"/>
            <a:ext cx="4970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414142"/>
                </a:solidFill>
                <a:effectLst/>
                <a:latin typeface="ProximaLight"/>
              </a:rPr>
              <a:t>Tipos de archivo</a:t>
            </a:r>
            <a:br>
              <a:rPr lang="es-MX" b="0" i="0" dirty="0">
                <a:solidFill>
                  <a:srgbClr val="414142"/>
                </a:solidFill>
                <a:effectLst/>
                <a:latin typeface="ProximaLight"/>
              </a:rPr>
            </a:br>
            <a:r>
              <a:rPr lang="es-MX" b="0" i="0" dirty="0">
                <a:solidFill>
                  <a:srgbClr val="414142"/>
                </a:solidFill>
                <a:effectLst/>
                <a:latin typeface="ProximaLight"/>
              </a:rPr>
              <a:t>Tal como se mencionó, el primer parámetro indica el tipo de fichero, existen tres principales:</a:t>
            </a:r>
          </a:p>
          <a:p>
            <a:pPr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414142"/>
              </a:solidFill>
              <a:effectLst/>
              <a:latin typeface="ProximaLight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414142"/>
                </a:solidFill>
                <a:effectLst/>
                <a:latin typeface="ProximaLight"/>
              </a:rPr>
              <a:t>-</a:t>
            </a:r>
            <a:r>
              <a:rPr lang="es-MX" b="0" i="0" dirty="0">
                <a:solidFill>
                  <a:srgbClr val="414142"/>
                </a:solidFill>
                <a:effectLst/>
                <a:latin typeface="ProximaLight"/>
              </a:rPr>
              <a:t> indica un archivo regular;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414142"/>
                </a:solidFill>
                <a:effectLst/>
                <a:latin typeface="ProximaLight"/>
              </a:rPr>
              <a:t>d</a:t>
            </a:r>
            <a:r>
              <a:rPr lang="es-MX" b="0" i="0" dirty="0">
                <a:solidFill>
                  <a:srgbClr val="414142"/>
                </a:solidFill>
                <a:effectLst/>
                <a:latin typeface="ProximaLight"/>
              </a:rPr>
              <a:t> indica directorios o carpetas;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414142"/>
                </a:solidFill>
                <a:effectLst/>
                <a:latin typeface="ProximaLight"/>
              </a:rPr>
              <a:t>l</a:t>
            </a:r>
            <a:r>
              <a:rPr lang="es-MX" b="0" i="0" dirty="0">
                <a:solidFill>
                  <a:srgbClr val="414142"/>
                </a:solidFill>
                <a:effectLst/>
                <a:latin typeface="ProximaLight"/>
              </a:rPr>
              <a:t> o </a:t>
            </a:r>
            <a:r>
              <a:rPr lang="es-MX" b="0" i="1" dirty="0">
                <a:solidFill>
                  <a:srgbClr val="414142"/>
                </a:solidFill>
                <a:effectLst/>
                <a:latin typeface="ProximaLight"/>
              </a:rPr>
              <a:t>link</a:t>
            </a:r>
            <a:r>
              <a:rPr lang="es-MX" b="0" i="0" dirty="0">
                <a:solidFill>
                  <a:srgbClr val="414142"/>
                </a:solidFill>
                <a:effectLst/>
                <a:latin typeface="ProximaLight"/>
              </a:rPr>
              <a:t> indica que es un enlace simbólico;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1862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3C0EDF-E218-89A7-2652-2FF56EB8F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14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b="0" i="0" dirty="0">
                <a:solidFill>
                  <a:srgbClr val="414142"/>
                </a:solidFill>
                <a:effectLst/>
                <a:latin typeface="ProximaLight"/>
              </a:rPr>
              <a:t>Para cambiar los permisos a través de la línea de comandos se utiliza </a:t>
            </a:r>
            <a:r>
              <a:rPr lang="es-MX" b="0" i="0" dirty="0" err="1">
                <a:solidFill>
                  <a:srgbClr val="00B0F0"/>
                </a:solidFill>
                <a:effectLst/>
                <a:latin typeface="ProximaLight"/>
              </a:rPr>
              <a:t>chmod</a:t>
            </a:r>
            <a:r>
              <a:rPr lang="es-MX" b="0" i="0" dirty="0">
                <a:solidFill>
                  <a:srgbClr val="414142"/>
                </a:solidFill>
                <a:effectLst/>
                <a:latin typeface="ProximaLight"/>
              </a:rPr>
              <a:t> con la siguiente sintaxis:</a:t>
            </a:r>
            <a:endParaRPr lang="es-MX" b="1" i="0" dirty="0">
              <a:solidFill>
                <a:srgbClr val="E06C75"/>
              </a:solidFill>
              <a:effectLst/>
              <a:latin typeface="Courier"/>
            </a:endParaRPr>
          </a:p>
          <a:p>
            <a:r>
              <a:rPr lang="es-MX" b="1" i="0" dirty="0" err="1">
                <a:solidFill>
                  <a:srgbClr val="E06C75"/>
                </a:solidFill>
                <a:effectLst/>
                <a:latin typeface="Courier"/>
              </a:rPr>
              <a:t>chmod</a:t>
            </a:r>
            <a:r>
              <a:rPr lang="es-MX" b="0" i="0" dirty="0">
                <a:solidFill>
                  <a:srgbClr val="ABB2BF"/>
                </a:solidFill>
                <a:effectLst/>
                <a:latin typeface="Courier"/>
              </a:rPr>
              <a:t> 740 </a:t>
            </a:r>
            <a:r>
              <a:rPr lang="es-MX" b="1" i="0" dirty="0">
                <a:solidFill>
                  <a:srgbClr val="E06C75"/>
                </a:solidFill>
                <a:effectLst/>
                <a:latin typeface="Courier"/>
              </a:rPr>
              <a:t>AnalisisRed</a:t>
            </a:r>
            <a:r>
              <a:rPr lang="es-MX" b="0" i="0" dirty="0">
                <a:solidFill>
                  <a:srgbClr val="D19A66"/>
                </a:solidFill>
                <a:effectLst/>
                <a:latin typeface="Courier"/>
              </a:rPr>
              <a:t>.sh</a:t>
            </a:r>
          </a:p>
          <a:p>
            <a:pPr marL="0" indent="0">
              <a:buNone/>
            </a:pPr>
            <a:endParaRPr lang="es-MX" dirty="0">
              <a:solidFill>
                <a:srgbClr val="D19A66"/>
              </a:solidFill>
              <a:latin typeface="Courier"/>
            </a:endParaRPr>
          </a:p>
          <a:p>
            <a:pPr marL="0" indent="0">
              <a:buNone/>
            </a:pPr>
            <a:r>
              <a:rPr lang="es-MX" dirty="0">
                <a:solidFill>
                  <a:srgbClr val="D19A66"/>
                </a:solidFill>
                <a:latin typeface="Courier"/>
              </a:rPr>
              <a:t>Donde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414142"/>
                </a:solidFill>
                <a:effectLst/>
                <a:latin typeface="ProximaLight"/>
              </a:rPr>
              <a:t>r = 4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414142"/>
                </a:solidFill>
                <a:effectLst/>
                <a:latin typeface="ProximaLight"/>
              </a:rPr>
              <a:t>w = 2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414142"/>
                </a:solidFill>
                <a:effectLst/>
                <a:latin typeface="ProximaLight"/>
              </a:rPr>
              <a:t>x = 1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220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3.4. Estructura de directorios. - Taller De Sistemas Operativos">
            <a:extLst>
              <a:ext uri="{FF2B5EF4-FFF2-40B4-BE49-F238E27FC236}">
                <a16:creationId xmlns:a16="http://schemas.microsoft.com/office/drawing/2014/main" id="{CBA8C933-06D1-303F-E416-19B54C40B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652" y="236462"/>
            <a:ext cx="8788695" cy="638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6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8BBA7-5297-6A14-3D81-548B2228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C5CD9A-F1A0-9784-E394-F7978090F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489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92AC6C-838A-4414-ED93-601FCFC5E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626" y="539646"/>
            <a:ext cx="10784174" cy="5637317"/>
          </a:xfrm>
        </p:spPr>
        <p:txBody>
          <a:bodyPr/>
          <a:lstStyle/>
          <a:p>
            <a:r>
              <a:rPr lang="es-MX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Hoy en día tenemos rendimientos excepcionales gracias a los SSD, pero hace años no era así. Debido a la lentitud de los HDD y otras necesidades, se desarrollaron las </a:t>
            </a:r>
            <a:r>
              <a:rPr lang="es-MX" b="1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configuraciones RAID de discos duros.</a:t>
            </a:r>
          </a:p>
          <a:p>
            <a:r>
              <a:rPr lang="es-MX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RAID es un acrónimo del inglés que significa </a:t>
            </a:r>
            <a:r>
              <a:rPr lang="es-MX" b="1" i="0" dirty="0" err="1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Redundant</a:t>
            </a:r>
            <a:r>
              <a:rPr lang="es-MX" b="1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 Array </a:t>
            </a:r>
            <a:r>
              <a:rPr lang="es-MX" b="1" i="0" dirty="0" err="1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of</a:t>
            </a:r>
            <a:r>
              <a:rPr lang="es-MX" b="1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s-MX" b="1" i="0" dirty="0" err="1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Independent</a:t>
            </a:r>
            <a:r>
              <a:rPr lang="es-MX" b="1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 Disks</a:t>
            </a:r>
            <a:r>
              <a:rPr lang="es-MX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, literalmente «matriz de discos independientes redundantes», aunque no todos los sistemas RAID proporcionan redundancia.</a:t>
            </a:r>
            <a:endParaRPr lang="es-MX" b="1" dirty="0">
              <a:solidFill>
                <a:srgbClr val="333333"/>
              </a:solidFill>
              <a:latin typeface="Montserrat" panose="00000500000000000000" pitchFamily="2" charset="0"/>
            </a:endParaRPr>
          </a:p>
          <a:p>
            <a:r>
              <a:rPr lang="es-MX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La </a:t>
            </a:r>
            <a:r>
              <a:rPr lang="es-MX" b="0" i="0" dirty="0">
                <a:solidFill>
                  <a:srgbClr val="00B050"/>
                </a:solidFill>
                <a:effectLst/>
                <a:latin typeface="Montserrat" panose="00000500000000000000" pitchFamily="2" charset="0"/>
              </a:rPr>
              <a:t>finalidad</a:t>
            </a:r>
            <a:r>
              <a:rPr lang="es-MX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 de un sistema RAID de discos es la de </a:t>
            </a:r>
            <a:r>
              <a:rPr lang="es-MX" b="0" i="0" dirty="0">
                <a:solidFill>
                  <a:srgbClr val="00B050"/>
                </a:solidFill>
                <a:effectLst/>
                <a:latin typeface="Montserrat" panose="00000500000000000000" pitchFamily="2" charset="0"/>
              </a:rPr>
              <a:t>proteger los datos en caso de que un disco duro falle</a:t>
            </a:r>
            <a:r>
              <a:rPr lang="es-MX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, o en algunos casos tiene como función principal </a:t>
            </a:r>
            <a:r>
              <a:rPr lang="es-MX" b="0" i="0" dirty="0">
                <a:solidFill>
                  <a:srgbClr val="00B050"/>
                </a:solidFill>
                <a:effectLst/>
                <a:latin typeface="Montserrat" panose="00000500000000000000" pitchFamily="2" charset="0"/>
              </a:rPr>
              <a:t>mejorar la velocidad de lectura de varios discos </a:t>
            </a:r>
            <a:r>
              <a:rPr lang="es-MX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que conforman un único volumen.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25281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863</Words>
  <Application>Microsoft Office PowerPoint</Application>
  <PresentationFormat>Panorámica</PresentationFormat>
  <Paragraphs>41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Montserrat</vt:lpstr>
      <vt:lpstr>ProximaIt</vt:lpstr>
      <vt:lpstr>ProximaLight</vt:lpstr>
      <vt:lpstr>ProximaSemiBold</vt:lpstr>
      <vt:lpstr>Söhne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ITURBE GIL</dc:creator>
  <cp:lastModifiedBy>CARLOS ITURBE GIL</cp:lastModifiedBy>
  <cp:revision>14</cp:revision>
  <dcterms:created xsi:type="dcterms:W3CDTF">2023-04-25T15:37:27Z</dcterms:created>
  <dcterms:modified xsi:type="dcterms:W3CDTF">2023-04-25T19:55:17Z</dcterms:modified>
</cp:coreProperties>
</file>