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64" r:id="rId8"/>
    <p:sldId id="263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7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56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98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92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5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4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33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89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6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4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56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8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4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0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7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1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2915-5D22-413E-9169-EDF2093C585B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C96C-11CD-4739-9169-981264A7A2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82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EA15AD-D75A-9FF6-0C78-EC42B8A6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212" y="2176462"/>
            <a:ext cx="8791575" cy="2387600"/>
          </a:xfrm>
        </p:spPr>
        <p:txBody>
          <a:bodyPr>
            <a:normAutofit/>
          </a:bodyPr>
          <a:lstStyle/>
          <a:p>
            <a:r>
              <a:rPr lang="es-MX" sz="5400" dirty="0"/>
              <a:t>Introducción Lógica programación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3106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95DCD-B312-8136-1547-0153C15C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7" y="1037336"/>
            <a:ext cx="4560141" cy="533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clearRect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acp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pageX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offsetLeft</a:t>
            </a: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pageY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offsetTop</a:t>
            </a: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</a:t>
            </a:r>
          </a:p>
          <a:p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onmousedown</a:t>
            </a:r>
            <a:endParaRPr lang="es-MX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onmouseup</a:t>
            </a: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018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DCBB820-6EFD-6200-D102-21CBD868B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ED4AD-C7EE-7571-F09A-2718C5D1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200" b="1" i="0">
                <a:effectLst/>
                <a:latin typeface="Source Serif Pro" panose="020B0604020202020204" pitchFamily="18" charset="0"/>
              </a:rPr>
              <a:t>Todo navegador (o browser, en inglés) consigue leer y entender HTML que es el lenguaje utilizado para la presentación de datos e informaciones.</a:t>
            </a:r>
          </a:p>
          <a:p>
            <a:pPr>
              <a:lnSpc>
                <a:spcPct val="110000"/>
              </a:lnSpc>
            </a:pPr>
            <a:endParaRPr lang="es-MX" sz="2200" b="1">
              <a:latin typeface="Source Serif Pro" panose="020B060402020202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200" b="1" i="0" err="1">
                <a:effectLst/>
                <a:latin typeface="Source Serif Pro" panose="02040603050405020204" pitchFamily="18" charset="0"/>
              </a:rPr>
              <a:t>Hyper</a:t>
            </a:r>
            <a:r>
              <a:rPr lang="es-MX" sz="2200" b="1" i="0">
                <a:effectLst/>
                <a:latin typeface="Source Serif Pro" panose="02040603050405020204" pitchFamily="18" charset="0"/>
              </a:rPr>
              <a:t> Text </a:t>
            </a:r>
            <a:r>
              <a:rPr lang="es-MX" sz="2200" b="1" i="0" err="1">
                <a:effectLst/>
                <a:latin typeface="Source Serif Pro" panose="02040603050405020204" pitchFamily="18" charset="0"/>
              </a:rPr>
              <a:t>Markup</a:t>
            </a:r>
            <a:r>
              <a:rPr lang="es-MX" sz="2200" b="1" i="0">
                <a:effectLst/>
                <a:latin typeface="Source Serif Pro" panose="02040603050405020204" pitchFamily="18" charset="0"/>
              </a:rPr>
              <a:t> </a:t>
            </a:r>
            <a:r>
              <a:rPr lang="es-MX" sz="2200" b="1" i="0" err="1">
                <a:effectLst/>
                <a:latin typeface="Source Serif Pro" panose="02040603050405020204" pitchFamily="18" charset="0"/>
              </a:rPr>
              <a:t>Language</a:t>
            </a:r>
            <a:r>
              <a:rPr lang="es-MX" sz="2200" b="1" i="0">
                <a:effectLst/>
                <a:latin typeface="Source Serif Pro" panose="02040603050405020204" pitchFamily="18" charset="0"/>
              </a:rPr>
              <a:t>, o sea es un lenguaje de marcación de texto caracterizada por el uso de </a:t>
            </a:r>
            <a:r>
              <a:rPr lang="es-MX" sz="2200" b="1" i="0" err="1">
                <a:effectLst/>
                <a:latin typeface="Source Serif Pro" panose="02040603050405020204" pitchFamily="18" charset="0"/>
              </a:rPr>
              <a:t>TAGs</a:t>
            </a:r>
            <a:r>
              <a:rPr lang="es-MX" sz="2200" b="1" i="0">
                <a:effectLst/>
                <a:latin typeface="Source Serif Pro" panose="02040603050405020204" pitchFamily="18" charset="0"/>
              </a:rPr>
              <a:t> (etiquetas</a:t>
            </a:r>
            <a:r>
              <a:rPr lang="es-MX" sz="2200" b="0" i="0">
                <a:effectLst/>
                <a:latin typeface="Source Serif Pro" panose="02040603050405020204" pitchFamily="18" charset="0"/>
              </a:rPr>
              <a:t>).</a:t>
            </a:r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32871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D595D-F503-990B-4A91-54417D29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91" y="852337"/>
            <a:ext cx="10217417" cy="5369170"/>
          </a:xfrm>
        </p:spPr>
        <p:txBody>
          <a:bodyPr/>
          <a:lstStyle/>
          <a:p>
            <a:r>
              <a:rPr lang="es-MX" dirty="0" err="1"/>
              <a:t>Html</a:t>
            </a:r>
            <a:r>
              <a:rPr lang="es-MX" dirty="0"/>
              <a:t> no hay </a:t>
            </a:r>
            <a:r>
              <a:rPr lang="es-MX" dirty="0" err="1"/>
              <a:t>difernciacion</a:t>
            </a:r>
            <a:r>
              <a:rPr lang="es-MX" dirty="0"/>
              <a:t> en mi </a:t>
            </a:r>
            <a:r>
              <a:rPr lang="es-MX" dirty="0" err="1"/>
              <a:t>nisculas</a:t>
            </a:r>
            <a:r>
              <a:rPr lang="es-MX" dirty="0"/>
              <a:t> o mayúsculas en los tags, se recomienda </a:t>
            </a:r>
            <a:r>
              <a:rPr lang="es-MX" dirty="0" err="1"/>
              <a:t>miniscula</a:t>
            </a:r>
            <a:r>
              <a:rPr lang="es-MX" dirty="0"/>
              <a:t> por convención, JS solo </a:t>
            </a:r>
            <a:r>
              <a:rPr lang="es-MX" dirty="0" err="1"/>
              <a:t>minuscula</a:t>
            </a:r>
            <a:endParaRPr lang="es-MX" dirty="0"/>
          </a:p>
          <a:p>
            <a:r>
              <a:rPr lang="es-MX" dirty="0"/>
              <a:t>Llaves en Script define código de JS, se puede aplicar </a:t>
            </a:r>
            <a:r>
              <a:rPr lang="es-MX" dirty="0" err="1"/>
              <a:t>html</a:t>
            </a:r>
            <a:r>
              <a:rPr lang="es-MX" dirty="0"/>
              <a:t> también </a:t>
            </a:r>
          </a:p>
          <a:p>
            <a:r>
              <a:rPr lang="es-MX" dirty="0"/>
              <a:t>Paréntesis empleados en </a:t>
            </a:r>
            <a:r>
              <a:rPr lang="es-MX" dirty="0" err="1"/>
              <a:t>numeros</a:t>
            </a:r>
            <a:r>
              <a:rPr lang="es-MX" dirty="0"/>
              <a:t> para concatenar  ”</a:t>
            </a:r>
            <a:r>
              <a:rPr lang="es-MX" dirty="0" err="1"/>
              <a:t>fsfsdfsf</a:t>
            </a:r>
            <a:r>
              <a:rPr lang="es-MX" dirty="0"/>
              <a:t>”+(</a:t>
            </a:r>
            <a:r>
              <a:rPr lang="es-MX" dirty="0" err="1"/>
              <a:t>x+y</a:t>
            </a:r>
            <a:r>
              <a:rPr lang="es-MX" dirty="0"/>
              <a:t>)+”</a:t>
            </a:r>
            <a:r>
              <a:rPr lang="es-MX" dirty="0" err="1"/>
              <a:t>asda</a:t>
            </a:r>
            <a:r>
              <a:rPr lang="es-MX" dirty="0"/>
              <a:t>” sin que se modifique totalmente a </a:t>
            </a:r>
            <a:r>
              <a:rPr lang="es-MX" dirty="0" err="1"/>
              <a:t>string</a:t>
            </a:r>
            <a:r>
              <a:rPr lang="es-MX" dirty="0"/>
              <a:t>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usar variables para reducir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Secuencia de la ejecución de nuestro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Diferentes tipos de datos en las variables y fórmulas.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Buenas prácticas de programación: Nomenclatura de variables.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0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14077-D2B6-806B-3C02-35DB75D6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89" y="396688"/>
            <a:ext cx="9905999" cy="606462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crear funciones.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Usar la consola de desarrollador para identificar errores y acompañar las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Buenas prácticas de programación: Nomenclatura de funciones.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Funciones con parámetros.</a:t>
            </a: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Convertir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string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 en número usando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parseInt</a:t>
            </a:r>
            <a:endParaRPr lang="es-MX" b="0" i="0" dirty="0">
              <a:effectLst/>
              <a:latin typeface="Source Serif Pro" panose="02040603050405020204" pitchFamily="18" charset="0"/>
            </a:endParaRP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Trabajar con condiciones</a:t>
            </a:r>
            <a:r>
              <a:rPr lang="es-MX" dirty="0">
                <a:latin typeface="Source Serif Pro" panose="02040603050405020204" pitchFamily="18" charset="0"/>
              </a:rPr>
              <a:t> </a:t>
            </a:r>
            <a:r>
              <a:rPr lang="es-MX" dirty="0" err="1">
                <a:latin typeface="Source Serif Pro" panose="02040603050405020204" pitchFamily="18" charset="0"/>
              </a:rPr>
              <a:t>if</a:t>
            </a:r>
            <a:r>
              <a:rPr lang="es-MX" dirty="0">
                <a:latin typeface="Source Serif Pro" panose="02040603050405020204" pitchFamily="18" charset="0"/>
              </a:rPr>
              <a:t> y </a:t>
            </a:r>
            <a:r>
              <a:rPr lang="es-MX" dirty="0" err="1">
                <a:latin typeface="Source Serif Pro" panose="02040603050405020204" pitchFamily="18" charset="0"/>
              </a:rPr>
              <a:t>else</a:t>
            </a:r>
            <a:endParaRPr lang="es-MX" dirty="0">
              <a:latin typeface="Source Serif Pro" panose="02040603050405020204" pitchFamily="18" charset="0"/>
            </a:endParaRP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Usar fórmulas matemáticas como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math.random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math.round</a:t>
            </a:r>
            <a:endParaRPr lang="es-MX" b="0" i="0" dirty="0">
              <a:effectLst/>
              <a:latin typeface="Source Serif Pro" panose="02040603050405020204" pitchFamily="18" charset="0"/>
            </a:endParaRP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Repetir tareas y actividades con iteraciones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while</a:t>
            </a:r>
            <a:endParaRPr lang="es-MX" b="0" i="0" dirty="0">
              <a:effectLst/>
              <a:latin typeface="Source Serif Pro" panose="02040603050405020204" pitchFamily="18" charset="0"/>
            </a:endParaRP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Repetir tareas y actividades con iteraciones</a:t>
            </a:r>
            <a:r>
              <a:rPr lang="es-MX" dirty="0">
                <a:latin typeface="Source Serif Pro" panose="02040603050405020204" pitchFamily="18" charset="0"/>
              </a:rPr>
              <a:t> </a:t>
            </a:r>
            <a:r>
              <a:rPr lang="es-MX" dirty="0" err="1">
                <a:latin typeface="Source Serif Pro" panose="02040603050405020204" pitchFamily="18" charset="0"/>
              </a:rPr>
              <a:t>for</a:t>
            </a:r>
            <a:endParaRPr lang="es-MX" dirty="0">
              <a:latin typeface="Source Serif Pro" panose="02040603050405020204" pitchFamily="18" charset="0"/>
            </a:endParaRP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Interrumpir iteraciones con break</a:t>
            </a:r>
          </a:p>
          <a:p>
            <a:r>
              <a:rPr lang="es-MX" b="0" i="0" dirty="0">
                <a:effectLst/>
                <a:latin typeface="Source Serif Pro" panose="02040603050405020204" pitchFamily="18" charset="0"/>
              </a:rPr>
              <a:t>Realizar iteraciones anidadas, un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loop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 dentro de otro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318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81452-8983-A5F2-EB3B-4892887F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71" y="716523"/>
            <a:ext cx="10638211" cy="546912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A mejorar la interacción del usuario con uso de botones.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mejorar la interacción del usuario con uso de cajas de texto.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mejorar la usabilidad de nuestro programa con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Concepto y dinámica de los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arrays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Usar iteraciones para cargar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arrays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Descubrir el tamaño de los </a:t>
            </a:r>
            <a:r>
              <a:rPr lang="es-MX" b="0" i="0" dirty="0" err="1">
                <a:effectLst/>
                <a:latin typeface="Source Serif Pro" panose="02040603050405020204" pitchFamily="18" charset="0"/>
              </a:rPr>
              <a:t>arrays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usar funciones para encapsular la creación de figuras.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utilizar ciclos </a:t>
            </a:r>
            <a:r>
              <a:rPr lang="es-MX" b="0" i="1" dirty="0" err="1">
                <a:effectLst/>
                <a:latin typeface="Source Serif Pro" panose="02040603050405020204" pitchFamily="18" charset="0"/>
              </a:rPr>
              <a:t>Loop</a:t>
            </a:r>
            <a:r>
              <a:rPr lang="es-MX" b="0" i="0" dirty="0">
                <a:effectLst/>
                <a:latin typeface="Source Serif Pro" panose="02040603050405020204" pitchFamily="18" charset="0"/>
              </a:rPr>
              <a:t> para repetir actividades cuando creamos nuestras figuras.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interactuar con el usuario a través de los eventos.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40603050405020204" pitchFamily="18" charset="0"/>
              </a:rPr>
              <a:t>A asociar funciones con los eventos y a capturar las propiedades del evento para pasarlas como parámetro.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ource Serif Pro" panose="02040603050405020204" pitchFamily="18" charset="0"/>
            </a:endParaRP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37776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3D9D2-E6DA-7B6B-4020-2F66DAB1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4435"/>
            <a:ext cx="9905999" cy="52667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000" dirty="0"/>
              <a:t> </a:t>
            </a:r>
            <a:r>
              <a:rPr lang="es-MX" sz="2000" b="0" i="0" dirty="0">
                <a:effectLst/>
                <a:latin typeface="Source Serif Pro" panose="02040603050405020204" pitchFamily="18" charset="0"/>
              </a:rPr>
              <a:t>A realizar animaciones simples.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ource Serif Pro" panose="02040603050405020204" pitchFamily="18" charset="0"/>
              </a:rPr>
              <a:t>A limpiar la pantalla usando </a:t>
            </a:r>
            <a:r>
              <a:rPr lang="es-MX" sz="2000" b="0" i="0" dirty="0" err="1">
                <a:effectLst/>
                <a:latin typeface="Source Serif Pro" panose="02040603050405020204" pitchFamily="18" charset="0"/>
              </a:rPr>
              <a:t>clearRect</a:t>
            </a:r>
            <a:r>
              <a:rPr lang="es-MX" sz="2000" b="0" i="0" dirty="0">
                <a:effectLst/>
                <a:latin typeface="Source Serif Pro" panose="02040603050405020204" pitchFamily="18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ource Serif Pro" panose="02040603050405020204" pitchFamily="18" charset="0"/>
              </a:rPr>
              <a:t>A llamar a funciones a cada cierto intervalo de tiempo con</a:t>
            </a:r>
            <a:r>
              <a:rPr lang="es-MX" sz="2000" dirty="0">
                <a:latin typeface="Source Serif Pro" panose="02040603050405020204" pitchFamily="18" charset="0"/>
              </a:rPr>
              <a:t> </a:t>
            </a:r>
            <a:r>
              <a:rPr lang="es-MX" sz="2000" dirty="0" err="1">
                <a:latin typeface="Source Serif Pro" panose="02040603050405020204" pitchFamily="18" charset="0"/>
              </a:rPr>
              <a:t>setInterval</a:t>
            </a:r>
            <a:r>
              <a:rPr lang="es-MX" sz="2000" dirty="0">
                <a:latin typeface="Source Serif Pro" panose="02040603050405020204" pitchFamily="18" charset="0"/>
              </a:rPr>
              <a:t>()</a:t>
            </a:r>
            <a:endParaRPr lang="es-MX" sz="2000" b="0" i="0" dirty="0"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ource Serif Pro" panose="02040603050405020204" pitchFamily="18" charset="0"/>
              </a:rPr>
              <a:t>A crear un juego interactivo.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ource Serif Pro" panose="02040603050405020204" pitchFamily="18" charset="0"/>
              </a:rPr>
              <a:t>A redondear números con una nueva función </a:t>
            </a:r>
            <a:r>
              <a:rPr lang="es-MX" sz="1600" b="0" i="0" dirty="0" err="1">
                <a:effectLst/>
                <a:latin typeface="Source Serif Pro" panose="02040603050405020204" pitchFamily="18" charset="0"/>
              </a:rPr>
              <a:t>Math.floor</a:t>
            </a:r>
            <a:r>
              <a:rPr lang="es-MX" sz="1600" b="0" i="0" dirty="0">
                <a:effectLst/>
                <a:latin typeface="Source Serif Pro" panose="02040603050405020204" pitchFamily="18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C0C0C0"/>
                </a:solidFill>
                <a:effectLst/>
                <a:latin typeface="Source Serif Pro" panose="02040603050405020204" pitchFamily="18" charset="0"/>
              </a:rPr>
              <a:t>A abstraer un problema para proponer una solución lógica a través de un algoritmo.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C0C0C0"/>
                </a:solidFill>
                <a:effectLst/>
                <a:latin typeface="Source Serif Pro" panose="02040603050405020204" pitchFamily="18" charset="0"/>
              </a:rPr>
              <a:t>A usar varios conceptos de lógica en un solo programa, como funciones, condiciones, capturar eventos, ciclos </a:t>
            </a:r>
            <a:r>
              <a:rPr lang="es-MX" sz="1600" b="0" i="1" dirty="0" err="1">
                <a:solidFill>
                  <a:srgbClr val="C0C0C0"/>
                </a:solidFill>
                <a:effectLst/>
                <a:latin typeface="Source Serif Pro" panose="02040603050405020204" pitchFamily="18" charset="0"/>
              </a:rPr>
              <a:t>Loop</a:t>
            </a:r>
            <a:r>
              <a:rPr lang="es-MX" sz="1600" b="0" i="0">
                <a:solidFill>
                  <a:srgbClr val="C0C0C0"/>
                </a:solidFill>
                <a:effectLst/>
                <a:latin typeface="Source Serif Pro" panose="02040603050405020204" pitchFamily="18" charset="0"/>
              </a:rPr>
              <a:t>, etc.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0333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BA586-2A65-A26C-23C7-9F249587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83" y="228601"/>
            <a:ext cx="1453870" cy="4903695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html5</a:t>
            </a:r>
          </a:p>
          <a:p>
            <a:r>
              <a:rPr lang="es-MX" dirty="0">
                <a:solidFill>
                  <a:srgbClr val="FFFF00"/>
                </a:solidFill>
              </a:rPr>
              <a:t>A   </a:t>
            </a:r>
          </a:p>
          <a:p>
            <a:r>
              <a:rPr lang="es-MX" dirty="0">
                <a:solidFill>
                  <a:srgbClr val="FFFF00"/>
                </a:solidFill>
              </a:rPr>
              <a:t>h</a:t>
            </a:r>
          </a:p>
          <a:p>
            <a:r>
              <a:rPr lang="es-MX" dirty="0" err="1">
                <a:solidFill>
                  <a:srgbClr val="FFFF00"/>
                </a:solidFill>
              </a:rPr>
              <a:t>br</a:t>
            </a:r>
            <a:r>
              <a:rPr lang="es-MX" dirty="0">
                <a:solidFill>
                  <a:srgbClr val="FFFF00"/>
                </a:solidFill>
              </a:rPr>
              <a:t>      </a:t>
            </a:r>
          </a:p>
          <a:p>
            <a:r>
              <a:rPr lang="es-MX" dirty="0" err="1">
                <a:solidFill>
                  <a:srgbClr val="FFFF00"/>
                </a:solidFill>
              </a:rPr>
              <a:t>hr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rgbClr val="FFFF00"/>
                </a:solidFill>
              </a:rPr>
              <a:t>big</a:t>
            </a:r>
            <a:endParaRPr lang="es-MX" dirty="0">
              <a:solidFill>
                <a:srgbClr val="FFFF00"/>
              </a:solidFill>
            </a:endParaRPr>
          </a:p>
          <a:p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E3ADAD-9BF5-D08B-4A69-7FE2F2FEAA46}"/>
              </a:ext>
            </a:extLst>
          </p:cNvPr>
          <p:cNvSpPr txBox="1"/>
          <p:nvPr/>
        </p:nvSpPr>
        <p:spPr>
          <a:xfrm rot="5400000">
            <a:off x="10042448" y="3237179"/>
            <a:ext cx="302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rgbClr val="FFFF00"/>
                </a:solidFill>
              </a:rPr>
              <a:t>HTML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7BBBE0E-F79D-5CD1-FB34-7987E8BCC8AD}"/>
              </a:ext>
            </a:extLst>
          </p:cNvPr>
          <p:cNvSpPr txBox="1">
            <a:spLocks/>
          </p:cNvSpPr>
          <p:nvPr/>
        </p:nvSpPr>
        <p:spPr>
          <a:xfrm>
            <a:off x="2867117" y="264462"/>
            <a:ext cx="3390247" cy="490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Llenar plantilla</a:t>
            </a:r>
          </a:p>
          <a:p>
            <a:pPr marL="0" indent="0">
              <a:buNone/>
            </a:pPr>
            <a:r>
              <a:rPr lang="es-MX" dirty="0"/>
              <a:t>Enlace </a:t>
            </a:r>
            <a:r>
              <a:rPr lang="es-MX" dirty="0" err="1"/>
              <a:t>apginas</a:t>
            </a:r>
            <a:r>
              <a:rPr lang="es-MX" dirty="0"/>
              <a:t> de internet   </a:t>
            </a:r>
          </a:p>
          <a:p>
            <a:pPr marL="0" indent="0">
              <a:buNone/>
            </a:pPr>
            <a:r>
              <a:rPr lang="es-MX" dirty="0"/>
              <a:t>Etiqueta </a:t>
            </a:r>
          </a:p>
          <a:p>
            <a:pPr marL="0" indent="0">
              <a:buNone/>
            </a:pPr>
            <a:r>
              <a:rPr lang="es-MX" dirty="0"/>
              <a:t>Salto de </a:t>
            </a:r>
            <a:r>
              <a:rPr lang="es-MX" dirty="0" err="1"/>
              <a:t>linea</a:t>
            </a:r>
            <a:r>
              <a:rPr lang="es-MX" dirty="0"/>
              <a:t>     </a:t>
            </a:r>
          </a:p>
          <a:p>
            <a:pPr marL="0" indent="0">
              <a:buNone/>
            </a:pPr>
            <a:r>
              <a:rPr lang="es-MX" dirty="0"/>
              <a:t>Tamaño de fuente</a:t>
            </a:r>
          </a:p>
        </p:txBody>
      </p:sp>
    </p:spTree>
    <p:extLst>
      <p:ext uri="{BB962C8B-B14F-4D97-AF65-F5344CB8AC3E}">
        <p14:creationId xmlns:p14="http://schemas.microsoft.com/office/powerpoint/2010/main" val="38878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09257-A9AF-D550-B71E-39DC9A3A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2012"/>
            <a:ext cx="3282669" cy="5159189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 err="1"/>
              <a:t>document.write</a:t>
            </a:r>
            <a:r>
              <a:rPr lang="es-MX" sz="2000" dirty="0"/>
              <a:t>()</a:t>
            </a:r>
          </a:p>
          <a:p>
            <a:r>
              <a:rPr lang="es-MX" sz="2000" dirty="0" err="1"/>
              <a:t>log.console</a:t>
            </a:r>
            <a:r>
              <a:rPr lang="es-MX" sz="2000" dirty="0"/>
              <a:t>()</a:t>
            </a:r>
          </a:p>
          <a:p>
            <a:r>
              <a:rPr lang="es-MX" sz="2000" dirty="0" err="1"/>
              <a:t>prompt</a:t>
            </a:r>
            <a:r>
              <a:rPr lang="es-MX" sz="2000" dirty="0"/>
              <a:t>()</a:t>
            </a:r>
          </a:p>
          <a:p>
            <a:r>
              <a:rPr lang="es-MX" sz="2000" dirty="0" err="1"/>
              <a:t>var</a:t>
            </a:r>
            <a:endParaRPr lang="es-MX" sz="2000" dirty="0"/>
          </a:p>
          <a:p>
            <a:r>
              <a:rPr lang="es-MX" sz="2000" dirty="0" err="1"/>
              <a:t>function</a:t>
            </a:r>
            <a:r>
              <a:rPr lang="es-MX" sz="2000" dirty="0"/>
              <a:t> nombre(){</a:t>
            </a:r>
          </a:p>
          <a:p>
            <a:pPr lvl="1"/>
            <a:r>
              <a:rPr lang="es-MX" sz="1800" dirty="0" err="1"/>
              <a:t>return</a:t>
            </a:r>
            <a:endParaRPr lang="es-MX" sz="1800" dirty="0"/>
          </a:p>
          <a:p>
            <a:r>
              <a:rPr lang="es-MX" sz="2000" dirty="0"/>
              <a:t>}</a:t>
            </a:r>
          </a:p>
          <a:p>
            <a:r>
              <a:rPr lang="es-MX" sz="2000" dirty="0" err="1"/>
              <a:t>parseInt</a:t>
            </a:r>
            <a:endParaRPr lang="es-MX" sz="2000" dirty="0"/>
          </a:p>
          <a:p>
            <a:r>
              <a:rPr lang="es-MX" sz="2000" dirty="0" err="1"/>
              <a:t>Variable.value</a:t>
            </a:r>
            <a:r>
              <a:rPr lang="es-MX" sz="2000" dirty="0"/>
              <a:t> </a:t>
            </a:r>
          </a:p>
          <a:p>
            <a:r>
              <a:rPr lang="es-MX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MX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s-MX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s-MX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s-MX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_</a:t>
            </a:r>
            <a:r>
              <a:rPr lang="es-MX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MX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button.onclick</a:t>
            </a:r>
            <a:r>
              <a:rPr lang="es-MX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s-MX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endParaRPr lang="es-MX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MX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MX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s-MX" sz="2000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964291-9E62-3AB2-2283-956E38883ED9}"/>
              </a:ext>
            </a:extLst>
          </p:cNvPr>
          <p:cNvSpPr txBox="1"/>
          <p:nvPr/>
        </p:nvSpPr>
        <p:spPr>
          <a:xfrm rot="5400000">
            <a:off x="9618863" y="2813594"/>
            <a:ext cx="3872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rgbClr val="FFFF00"/>
                </a:solidFill>
              </a:rPr>
              <a:t>JavaScript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404FE63-A40A-657E-A8E8-3334BB386851}"/>
              </a:ext>
            </a:extLst>
          </p:cNvPr>
          <p:cNvSpPr txBox="1">
            <a:spLocks/>
          </p:cNvSpPr>
          <p:nvPr/>
        </p:nvSpPr>
        <p:spPr>
          <a:xfrm>
            <a:off x="5803061" y="741830"/>
            <a:ext cx="2623764" cy="515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err="1"/>
              <a:t>If</a:t>
            </a:r>
            <a:r>
              <a:rPr lang="es-MX" sz="2000" dirty="0"/>
              <a:t> (){}</a:t>
            </a:r>
          </a:p>
          <a:p>
            <a:r>
              <a:rPr lang="es-MX" sz="2000" dirty="0" err="1"/>
              <a:t>Else</a:t>
            </a:r>
            <a:r>
              <a:rPr lang="es-MX" sz="2000" dirty="0"/>
              <a:t>{}</a:t>
            </a:r>
          </a:p>
          <a:p>
            <a:r>
              <a:rPr lang="es-MX" sz="2000" dirty="0" err="1"/>
              <a:t>While</a:t>
            </a:r>
            <a:r>
              <a:rPr lang="es-MX" sz="2000" dirty="0"/>
              <a:t>(){}</a:t>
            </a:r>
          </a:p>
          <a:p>
            <a:r>
              <a:rPr lang="es-MX" sz="2000" dirty="0" err="1"/>
              <a:t>For</a:t>
            </a:r>
            <a:r>
              <a:rPr lang="es-MX" sz="2000" dirty="0"/>
              <a:t> (</a:t>
            </a:r>
            <a:r>
              <a:rPr lang="es-MX" sz="2000" dirty="0" err="1"/>
              <a:t>i;i</a:t>
            </a:r>
            <a:r>
              <a:rPr lang="es-MX" sz="2000" dirty="0"/>
              <a:t>&gt;;i++){}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dirty="0"/>
          </a:p>
          <a:p>
            <a:r>
              <a:rPr lang="es-MX" dirty="0" err="1"/>
              <a:t>Math.round</a:t>
            </a:r>
            <a:endParaRPr lang="es-MX" dirty="0"/>
          </a:p>
          <a:p>
            <a:r>
              <a:rPr lang="es-MX" dirty="0" err="1"/>
              <a:t>Math.floor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19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9F72-68ED-14CD-A53A-EF15B8B3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029" y="376494"/>
            <a:ext cx="1982787" cy="591717"/>
          </a:xfrm>
        </p:spPr>
        <p:txBody>
          <a:bodyPr/>
          <a:lstStyle/>
          <a:p>
            <a:r>
              <a:rPr lang="es-MX" dirty="0" err="1"/>
              <a:t>HtML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E4C4B-6FC9-1C4D-F6A0-8E3B8873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376494"/>
            <a:ext cx="6375492" cy="59033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2900" dirty="0" err="1"/>
              <a:t>Canvas</a:t>
            </a:r>
            <a:endParaRPr lang="es-MX" dirty="0"/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pantalla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beginPath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lineTo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lineTo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pincel</a:t>
            </a:r>
            <a:r>
              <a:rPr lang="es-MX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u="sng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964FEE-A531-FD3E-6CFD-83C4D727B1D4}"/>
              </a:ext>
            </a:extLst>
          </p:cNvPr>
          <p:cNvSpPr txBox="1">
            <a:spLocks/>
          </p:cNvSpPr>
          <p:nvPr/>
        </p:nvSpPr>
        <p:spPr>
          <a:xfrm>
            <a:off x="6941578" y="672353"/>
            <a:ext cx="4528763" cy="560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pincel.fillStyle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 = color;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</a:rPr>
              <a:t>beginPath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</a:rPr>
              <a:t>arc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(x, y, radio,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</a:rPr>
              <a:t>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,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</a:rPr>
              <a:t>2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*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</a:rPr>
              <a:t>3.14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</a:rPr>
              <a:t>fill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();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None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pincel.font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=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"15px Georgia"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;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pincel.fillStyle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=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black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;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pincel.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</a:rPr>
              <a:t>fillText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(texto, x, y);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305413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23169</TotalTime>
  <Words>658</Words>
  <Application>Microsoft Office PowerPoint</Application>
  <PresentationFormat>Panorámica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Consolas</vt:lpstr>
      <vt:lpstr>Source Serif Pro</vt:lpstr>
      <vt:lpstr>Tw Cen MT</vt:lpstr>
      <vt:lpstr>Circuito</vt:lpstr>
      <vt:lpstr>Introducción Lógica 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85</cp:revision>
  <dcterms:created xsi:type="dcterms:W3CDTF">2022-08-05T19:12:43Z</dcterms:created>
  <dcterms:modified xsi:type="dcterms:W3CDTF">2022-10-17T22:21:22Z</dcterms:modified>
</cp:coreProperties>
</file>