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notesSlides/notesSlide19.xml" ContentType="application/vnd.openxmlformats-officedocument.presentationml.notesSlide+xml"/>
  <Override PartName="/ppt/notesSlides/notesSlide4.xml" ContentType="application/vnd.openxmlformats-officedocument.presentationml.notesSlide+xml"/>
  <Override PartName="/ppt/notesSlides/_rels/notesSlide19.xml.rels" ContentType="application/vnd.openxmlformats-package.relationships+xml"/>
  <Override PartName="/ppt/notesSlides/_rels/notesSlide23.xml.rels" ContentType="application/vnd.openxmlformats-package.relationships+xml"/>
  <Override PartName="/ppt/notesSlides/_rels/notesSlide4.xml.rels" ContentType="application/vnd.openxmlformats-package.relationships+xml"/>
  <Override PartName="/ppt/notesSlides/_rels/notesSlide9.xml.rels" ContentType="application/vnd.openxmlformats-package.relationships+xml"/>
  <Override PartName="/ppt/notesSlides/notesSlide23.xml" ContentType="application/vnd.openxmlformats-officedocument.presentationml.notesSlide+xml"/>
  <Override PartName="/ppt/notesSlides/notesSlide9.xml" ContentType="application/vnd.openxmlformats-officedocument.presentationml.notesSlide+xml"/>
  <Override PartName="/ppt/media/image6.png" ContentType="image/png"/>
  <Override PartName="/ppt/media/image5.png" ContentType="image/png"/>
  <Override PartName="/ppt/media/image4.png" ContentType="image/png"/>
  <Override PartName="/ppt/media/image3.png" ContentType="image/png"/>
  <Override PartName="/ppt/media/image1.png" ContentType="image/png"/>
  <Override PartName="/ppt/media/image2.png" ContentType="image/png"/>
  <Override PartName="/ppt/media/image7.png" ContentType="image/png"/>
  <Override PartName="/ppt/media/image8.png" ContentType="image/png"/>
  <Override PartName="/ppt/media/image9.png" ContentType="image/png"/>
  <Override PartName="/ppt/media/image23.png" ContentType="image/png"/>
  <Override PartName="/ppt/media/image22.png" ContentType="image/png"/>
  <Override PartName="/ppt/media/image21.png" ContentType="image/png"/>
  <Override PartName="/ppt/media/image20.png" ContentType="image/png"/>
  <Override PartName="/ppt/media/image19.png" ContentType="image/png"/>
  <Override PartName="/ppt/media/image18.png" ContentType="image/png"/>
  <Override PartName="/ppt/media/image17.png" ContentType="image/png"/>
  <Override PartName="/ppt/media/image15.png" ContentType="image/png"/>
  <Override PartName="/ppt/media/image16.png" ContentType="image/png"/>
  <Override PartName="/ppt/media/image10.png" ContentType="image/png"/>
  <Override PartName="/ppt/media/image11.png" ContentType="image/png"/>
  <Override PartName="/ppt/media/image12.png" ContentType="image/png"/>
  <Override PartName="/ppt/media/image13.png" ContentType="image/png"/>
  <Override PartName="/ppt/media/image14.png" ContentType="image/pn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3.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_rels/slide29.xml.rels" ContentType="application/vnd.openxmlformats-package.relationships+xml"/>
  <Override PartName="/ppt/slides/_rels/slide28.xml.rels" ContentType="application/vnd.openxmlformats-package.relationships+xml"/>
  <Override PartName="/ppt/slides/_rels/slide27.xml.rels" ContentType="application/vnd.openxmlformats-package.relationships+xml"/>
  <Override PartName="/ppt/slides/_rels/slide26.xml.rels" ContentType="application/vnd.openxmlformats-package.relationships+xml"/>
  <Override PartName="/ppt/slides/_rels/slide25.xml.rels" ContentType="application/vnd.openxmlformats-package.relationships+xml"/>
  <Override PartName="/ppt/slides/_rels/slide24.xml.rels" ContentType="application/vnd.openxmlformats-package.relationships+xml"/>
  <Override PartName="/ppt/slides/_rels/slide23.xml.rels" ContentType="application/vnd.openxmlformats-package.relationships+xml"/>
  <Override PartName="/ppt/slides/_rels/slide22.xml.rels" ContentType="application/vnd.openxmlformats-package.relationships+xml"/>
  <Override PartName="/ppt/slides/_rels/slide21.xml.rels" ContentType="application/vnd.openxmlformats-package.relationships+xml"/>
  <Override PartName="/ppt/slides/_rels/slide20.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1.xml.rels" ContentType="application/vnd.openxmlformats-package.relationships+xml"/>
  <Override PartName="/ppt/slides/_rels/slide9.xml.rels" ContentType="application/vnd.openxmlformats-package.relationships+xml"/>
  <Override PartName="/ppt/slides/_rels/slide2.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Lst>
  <p:sldSz cx="9144000" cy="51435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 name="PlaceHolder 1"/>
          <p:cNvSpPr>
            <a:spLocks noGrp="1"/>
          </p:cNvSpPr>
          <p:nvPr>
            <p:ph type="sldImg"/>
          </p:nvPr>
        </p:nvSpPr>
        <p:spPr>
          <a:xfrm>
            <a:off x="216000" y="812520"/>
            <a:ext cx="7127280" cy="4008960"/>
          </a:xfrm>
          <a:prstGeom prst="rect">
            <a:avLst/>
          </a:prstGeom>
        </p:spPr>
        <p:txBody>
          <a:bodyPr lIns="0" rIns="0" tIns="0" bIns="0" anchor="ctr"/>
          <a:p>
            <a:r>
              <a:rPr b="0" lang="en-GB" sz="1400" spc="-1" strike="noStrike">
                <a:solidFill>
                  <a:srgbClr val="000000"/>
                </a:solidFill>
                <a:latin typeface="Arial"/>
              </a:rPr>
              <a:t>Click to move the slide</a:t>
            </a:r>
            <a:endParaRPr b="0" lang="en-GB" sz="1400" spc="-1" strike="noStrike">
              <a:solidFill>
                <a:srgbClr val="000000"/>
              </a:solidFill>
              <a:latin typeface="Arial"/>
            </a:endParaRPr>
          </a:p>
        </p:txBody>
      </p:sp>
      <p:sp>
        <p:nvSpPr>
          <p:cNvPr id="79" name="PlaceHolder 2"/>
          <p:cNvSpPr>
            <a:spLocks noGrp="1"/>
          </p:cNvSpPr>
          <p:nvPr>
            <p:ph type="body"/>
          </p:nvPr>
        </p:nvSpPr>
        <p:spPr>
          <a:xfrm>
            <a:off x="756000" y="5078520"/>
            <a:ext cx="6047640" cy="4811040"/>
          </a:xfrm>
          <a:prstGeom prst="rect">
            <a:avLst/>
          </a:prstGeom>
        </p:spPr>
        <p:txBody>
          <a:bodyPr lIns="0" rIns="0" tIns="0" bIns="0"/>
          <a:p>
            <a:r>
              <a:rPr b="0" lang="en-GB" sz="2000" spc="-1" strike="noStrike">
                <a:latin typeface="Arial"/>
              </a:rPr>
              <a:t>Click to edit the notes format</a:t>
            </a:r>
            <a:endParaRPr b="0" lang="en-GB" sz="2000" spc="-1" strike="noStrike">
              <a:latin typeface="Arial"/>
            </a:endParaRPr>
          </a:p>
        </p:txBody>
      </p:sp>
      <p:sp>
        <p:nvSpPr>
          <p:cNvPr id="80" name="PlaceHolder 3"/>
          <p:cNvSpPr>
            <a:spLocks noGrp="1"/>
          </p:cNvSpPr>
          <p:nvPr>
            <p:ph type="hdr"/>
          </p:nvPr>
        </p:nvSpPr>
        <p:spPr>
          <a:xfrm>
            <a:off x="0" y="0"/>
            <a:ext cx="3280680" cy="534240"/>
          </a:xfrm>
          <a:prstGeom prst="rect">
            <a:avLst/>
          </a:prstGeom>
        </p:spPr>
        <p:txBody>
          <a:bodyPr lIns="0" rIns="0" tIns="0" bIns="0"/>
          <a:p>
            <a:r>
              <a:rPr b="0" lang="en-GB" sz="1400" spc="-1" strike="noStrike">
                <a:latin typeface="Times New Roman"/>
              </a:rPr>
              <a:t> </a:t>
            </a:r>
            <a:endParaRPr b="0" lang="en-GB" sz="1400" spc="-1" strike="noStrike">
              <a:latin typeface="Times New Roman"/>
            </a:endParaRPr>
          </a:p>
        </p:txBody>
      </p:sp>
      <p:sp>
        <p:nvSpPr>
          <p:cNvPr id="81" name="PlaceHolder 4"/>
          <p:cNvSpPr>
            <a:spLocks noGrp="1"/>
          </p:cNvSpPr>
          <p:nvPr>
            <p:ph type="dt"/>
          </p:nvPr>
        </p:nvSpPr>
        <p:spPr>
          <a:xfrm>
            <a:off x="4278960" y="0"/>
            <a:ext cx="3280680" cy="534240"/>
          </a:xfrm>
          <a:prstGeom prst="rect">
            <a:avLst/>
          </a:prstGeom>
        </p:spPr>
        <p:txBody>
          <a:bodyPr lIns="0" rIns="0" tIns="0" bIns="0"/>
          <a:p>
            <a:pPr algn="r"/>
            <a:r>
              <a:rPr b="0" lang="en-GB" sz="1400" spc="-1" strike="noStrike">
                <a:latin typeface="Times New Roman"/>
              </a:rPr>
              <a:t> </a:t>
            </a:r>
            <a:endParaRPr b="0" lang="en-GB" sz="1400" spc="-1" strike="noStrike">
              <a:latin typeface="Times New Roman"/>
            </a:endParaRPr>
          </a:p>
        </p:txBody>
      </p:sp>
      <p:sp>
        <p:nvSpPr>
          <p:cNvPr id="82" name="PlaceHolder 5"/>
          <p:cNvSpPr>
            <a:spLocks noGrp="1"/>
          </p:cNvSpPr>
          <p:nvPr>
            <p:ph type="ftr"/>
          </p:nvPr>
        </p:nvSpPr>
        <p:spPr>
          <a:xfrm>
            <a:off x="0" y="10157400"/>
            <a:ext cx="3280680" cy="534240"/>
          </a:xfrm>
          <a:prstGeom prst="rect">
            <a:avLst/>
          </a:prstGeom>
        </p:spPr>
        <p:txBody>
          <a:bodyPr lIns="0" rIns="0" tIns="0" bIns="0" anchor="b"/>
          <a:p>
            <a:r>
              <a:rPr b="0" lang="en-GB" sz="1400" spc="-1" strike="noStrike">
                <a:latin typeface="Times New Roman"/>
              </a:rPr>
              <a:t> </a:t>
            </a:r>
            <a:endParaRPr b="0" lang="en-GB" sz="1400" spc="-1" strike="noStrike">
              <a:latin typeface="Times New Roman"/>
            </a:endParaRPr>
          </a:p>
        </p:txBody>
      </p:sp>
      <p:sp>
        <p:nvSpPr>
          <p:cNvPr id="83" name="PlaceHolder 6"/>
          <p:cNvSpPr>
            <a:spLocks noGrp="1"/>
          </p:cNvSpPr>
          <p:nvPr>
            <p:ph type="sldNum"/>
          </p:nvPr>
        </p:nvSpPr>
        <p:spPr>
          <a:xfrm>
            <a:off x="4278960" y="10157400"/>
            <a:ext cx="3280680" cy="534240"/>
          </a:xfrm>
          <a:prstGeom prst="rect">
            <a:avLst/>
          </a:prstGeom>
        </p:spPr>
        <p:txBody>
          <a:bodyPr lIns="0" rIns="0" tIns="0" bIns="0" anchor="b"/>
          <a:p>
            <a:pPr algn="r"/>
            <a:fld id="{B96C0A7B-7C9D-49F6-9AF1-4E6CDC7D1D1A}" type="slidenum">
              <a:rPr b="0" lang="en-GB" sz="1400" spc="-1" strike="noStrike">
                <a:latin typeface="Times New Roman"/>
              </a:rPr>
              <a:t>1</a:t>
            </a:fld>
            <a:endParaRPr b="0" lang="en-GB"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9.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
</Relationships>
</file>

<file path=ppt/notesSlides/_rels/notesSlide23.xml.rels><?xml version="1.0" encoding="UTF-8"?>
<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5" name="PlaceHolder 1"/>
          <p:cNvSpPr>
            <a:spLocks noGrp="1"/>
          </p:cNvSpPr>
          <p:nvPr>
            <p:ph type="sldImg"/>
          </p:nvPr>
        </p:nvSpPr>
        <p:spPr>
          <a:xfrm>
            <a:off x="380880" y="685800"/>
            <a:ext cx="6095520" cy="3428640"/>
          </a:xfrm>
          <a:prstGeom prst="rect">
            <a:avLst/>
          </a:prstGeom>
        </p:spPr>
      </p:sp>
      <p:sp>
        <p:nvSpPr>
          <p:cNvPr id="206" name="PlaceHolder 2"/>
          <p:cNvSpPr>
            <a:spLocks noGrp="1"/>
          </p:cNvSpPr>
          <p:nvPr>
            <p:ph type="body"/>
          </p:nvPr>
        </p:nvSpPr>
        <p:spPr>
          <a:xfrm>
            <a:off x="685800" y="4343400"/>
            <a:ext cx="5486040" cy="4114440"/>
          </a:xfrm>
          <a:prstGeom prst="rect">
            <a:avLst/>
          </a:prstGeom>
        </p:spPr>
        <p:txBody>
          <a:bodyPr tIns="91440" bIns="91440"/>
          <a:p>
            <a:pPr>
              <a:lnSpc>
                <a:spcPct val="100000"/>
              </a:lnSpc>
            </a:pPr>
            <a:r>
              <a:rPr b="0" lang="en-GB" sz="1100" spc="-1" strike="noStrike">
                <a:latin typeface="Arial"/>
              </a:rPr>
              <a:t>No permission : access() check failure</a:t>
            </a:r>
            <a:endParaRPr b="0" lang="en-GB" sz="1100" spc="-1" strike="noStrike">
              <a:latin typeface="Arial"/>
            </a:endParaRPr>
          </a:p>
          <a:p>
            <a:pPr>
              <a:lnSpc>
                <a:spcPct val="100000"/>
              </a:lnSpc>
            </a:pPr>
            <a:r>
              <a:rPr b="0" lang="en-GB" sz="1100" spc="-1" strike="noStrike">
                <a:latin typeface="Arial"/>
              </a:rPr>
              <a:t>Success : Attack process wins the race and /etc/passwd is modified.</a:t>
            </a:r>
            <a:endParaRPr b="0" lang="en-GB" sz="1100" spc="-1" strike="noStrike">
              <a:latin typeface="Arial"/>
            </a:endParaRPr>
          </a:p>
        </p:txBody>
      </p:sp>
    </p:spTree>
  </p:cSld>
</p:notes>
</file>

<file path=ppt/notesSlides/notesSlide2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7" name="PlaceHolder 1"/>
          <p:cNvSpPr>
            <a:spLocks noGrp="1"/>
          </p:cNvSpPr>
          <p:nvPr>
            <p:ph type="sldImg"/>
          </p:nvPr>
        </p:nvSpPr>
        <p:spPr>
          <a:xfrm>
            <a:off x="380880" y="685800"/>
            <a:ext cx="6095520" cy="3428640"/>
          </a:xfrm>
          <a:prstGeom prst="rect">
            <a:avLst/>
          </a:prstGeom>
        </p:spPr>
      </p:sp>
      <p:sp>
        <p:nvSpPr>
          <p:cNvPr id="208" name="PlaceHolder 2"/>
          <p:cNvSpPr>
            <a:spLocks noGrp="1"/>
          </p:cNvSpPr>
          <p:nvPr>
            <p:ph type="body"/>
          </p:nvPr>
        </p:nvSpPr>
        <p:spPr>
          <a:xfrm>
            <a:off x="685800" y="4343400"/>
            <a:ext cx="5486040" cy="4114440"/>
          </a:xfrm>
          <a:prstGeom prst="rect">
            <a:avLst/>
          </a:prstGeom>
        </p:spPr>
        <p:txBody>
          <a:bodyPr tIns="91440" bIns="91440"/>
          <a:p>
            <a:pPr>
              <a:lnSpc>
                <a:spcPct val="100000"/>
              </a:lnSpc>
            </a:pPr>
            <a:r>
              <a:rPr b="0" lang="en-GB" sz="1100" spc="-1" strike="noStrike">
                <a:latin typeface="Arial"/>
              </a:rPr>
              <a:t>Sticky Directory : In Linux filesystem, a directory has a special bit called sticky bit. When this bit is set, a file inside the directory can be renamed or deleted by the the file’s owner,the directory owner or root user.If the bit is not set, any user with write and execute permissions for the directory can rename or delete the file.To prevent normal users from renaming and deleting other users’ files inside, sticky bit is set.</a:t>
            </a:r>
            <a:endParaRPr b="0" lang="en-GB" sz="1100" spc="-1" strike="noStrike">
              <a:latin typeface="Arial"/>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1" name="PlaceHolder 1"/>
          <p:cNvSpPr>
            <a:spLocks noGrp="1"/>
          </p:cNvSpPr>
          <p:nvPr>
            <p:ph type="sldImg"/>
          </p:nvPr>
        </p:nvSpPr>
        <p:spPr>
          <a:xfrm>
            <a:off x="380880" y="685800"/>
            <a:ext cx="6095520" cy="3428640"/>
          </a:xfrm>
          <a:prstGeom prst="rect">
            <a:avLst/>
          </a:prstGeom>
        </p:spPr>
      </p:sp>
      <p:sp>
        <p:nvSpPr>
          <p:cNvPr id="202" name="PlaceHolder 2"/>
          <p:cNvSpPr>
            <a:spLocks noGrp="1"/>
          </p:cNvSpPr>
          <p:nvPr>
            <p:ph type="body"/>
          </p:nvPr>
        </p:nvSpPr>
        <p:spPr>
          <a:xfrm>
            <a:off x="685800" y="4343400"/>
            <a:ext cx="5486040" cy="4114440"/>
          </a:xfrm>
          <a:prstGeom prst="rect">
            <a:avLst/>
          </a:prstGeom>
        </p:spPr>
        <p:txBody>
          <a:bodyPr tIns="91440" bIns="91440"/>
          <a:p>
            <a:pPr>
              <a:lnSpc>
                <a:spcPct val="100000"/>
              </a:lnSpc>
            </a:pPr>
            <a:r>
              <a:rPr b="0" lang="en-GB" sz="1100" spc="-1" strike="noStrike">
                <a:latin typeface="Arial"/>
              </a:rPr>
              <a:t>The above php code performs withdrawal transaction from a bank. The function checks if the amount to be withdrawn is less than the balance. If yes, it authorizes the withdraw and updates the balance.If there are two simultaneous withdraw requests, a race condition may occur. Example, Current balance  = $100. Request 1 to withdraw $90. Before the server updates the balance, request 2 tries to withdraw $90 which will approved as cuurent balance is still $100. Hence, $180 will be winthdrawn with $10 in the account as balance</a:t>
            </a:r>
            <a:endParaRPr b="0" lang="en-GB" sz="1100" spc="-1" strike="noStrike">
              <a:latin typeface="Arial"/>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3" name="PlaceHolder 1"/>
          <p:cNvSpPr>
            <a:spLocks noGrp="1"/>
          </p:cNvSpPr>
          <p:nvPr>
            <p:ph type="sldImg"/>
          </p:nvPr>
        </p:nvSpPr>
        <p:spPr>
          <a:xfrm>
            <a:off x="380880" y="685800"/>
            <a:ext cx="6095520" cy="3428640"/>
          </a:xfrm>
          <a:prstGeom prst="rect">
            <a:avLst/>
          </a:prstGeom>
        </p:spPr>
      </p:sp>
      <p:sp>
        <p:nvSpPr>
          <p:cNvPr id="204" name="PlaceHolder 2"/>
          <p:cNvSpPr>
            <a:spLocks noGrp="1"/>
          </p:cNvSpPr>
          <p:nvPr>
            <p:ph type="body"/>
          </p:nvPr>
        </p:nvSpPr>
        <p:spPr>
          <a:xfrm>
            <a:off x="685800" y="4343400"/>
            <a:ext cx="5486040" cy="4114440"/>
          </a:xfrm>
          <a:prstGeom prst="rect">
            <a:avLst/>
          </a:prstGeom>
        </p:spPr>
        <p:txBody>
          <a:bodyPr tIns="91440" bIns="91440"/>
          <a:p>
            <a:pPr>
              <a:lnSpc>
                <a:spcPct val="100000"/>
              </a:lnSpc>
            </a:pPr>
            <a:r>
              <a:rPr b="0" lang="en-GB" sz="1100" spc="-1" strike="noStrike">
                <a:latin typeface="Arial"/>
              </a:rPr>
              <a:t>The above figure shows the TOCTOU window to change the link to /etc/passwd</a:t>
            </a:r>
            <a:endParaRPr b="0" lang="en-GB" sz="11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311760" y="444960"/>
            <a:ext cx="8520120" cy="572400"/>
          </a:xfrm>
          <a:prstGeom prst="rect">
            <a:avLst/>
          </a:prstGeom>
        </p:spPr>
        <p:txBody>
          <a:bodyPr lIns="0" rIns="0" tIns="0" bIns="0" anchor="ctr"/>
          <a:p>
            <a:endParaRPr b="0" lang="en-GB" sz="1400" spc="-1" strike="noStrike">
              <a:solidFill>
                <a:srgbClr val="000000"/>
              </a:solidFill>
              <a:latin typeface="Arial"/>
            </a:endParaRPr>
          </a:p>
        </p:txBody>
      </p:sp>
      <p:sp>
        <p:nvSpPr>
          <p:cNvPr id="25" name="PlaceHolder 2"/>
          <p:cNvSpPr>
            <a:spLocks noGrp="1"/>
          </p:cNvSpPr>
          <p:nvPr>
            <p:ph type="body"/>
          </p:nvPr>
        </p:nvSpPr>
        <p:spPr>
          <a:xfrm>
            <a:off x="311760" y="1152360"/>
            <a:ext cx="8520120" cy="1629360"/>
          </a:xfrm>
          <a:prstGeom prst="rect">
            <a:avLst/>
          </a:prstGeom>
        </p:spPr>
        <p:txBody>
          <a:bodyPr lIns="0" rIns="0" tIns="0" bIns="0">
            <a:normAutofit/>
          </a:bodyPr>
          <a:p>
            <a:endParaRPr b="0" lang="en-GB" sz="1400" spc="-1" strike="noStrike">
              <a:solidFill>
                <a:srgbClr val="000000"/>
              </a:solidFill>
              <a:latin typeface="Arial"/>
            </a:endParaRPr>
          </a:p>
        </p:txBody>
      </p:sp>
      <p:sp>
        <p:nvSpPr>
          <p:cNvPr id="26" name="PlaceHolder 3"/>
          <p:cNvSpPr>
            <a:spLocks noGrp="1"/>
          </p:cNvSpPr>
          <p:nvPr>
            <p:ph type="body"/>
          </p:nvPr>
        </p:nvSpPr>
        <p:spPr>
          <a:xfrm>
            <a:off x="311760" y="2936880"/>
            <a:ext cx="8520120" cy="1629360"/>
          </a:xfrm>
          <a:prstGeom prst="rect">
            <a:avLst/>
          </a:prstGeom>
        </p:spPr>
        <p:txBody>
          <a:bodyPr lIns="0" rIns="0" tIns="0" bIns="0">
            <a:normAutofit/>
          </a:bodyPr>
          <a:p>
            <a:endParaRPr b="0" lang="en-GB" sz="14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311760" y="444960"/>
            <a:ext cx="8520120" cy="572400"/>
          </a:xfrm>
          <a:prstGeom prst="rect">
            <a:avLst/>
          </a:prstGeom>
        </p:spPr>
        <p:txBody>
          <a:bodyPr lIns="0" rIns="0" tIns="0" bIns="0" anchor="ctr"/>
          <a:p>
            <a:endParaRPr b="0" lang="en-GB" sz="1400" spc="-1" strike="noStrike">
              <a:solidFill>
                <a:srgbClr val="000000"/>
              </a:solidFill>
              <a:latin typeface="Arial"/>
            </a:endParaRPr>
          </a:p>
        </p:txBody>
      </p:sp>
      <p:sp>
        <p:nvSpPr>
          <p:cNvPr id="28" name="PlaceHolder 2"/>
          <p:cNvSpPr>
            <a:spLocks noGrp="1"/>
          </p:cNvSpPr>
          <p:nvPr>
            <p:ph type="body"/>
          </p:nvPr>
        </p:nvSpPr>
        <p:spPr>
          <a:xfrm>
            <a:off x="311760" y="1152360"/>
            <a:ext cx="4157640" cy="1629360"/>
          </a:xfrm>
          <a:prstGeom prst="rect">
            <a:avLst/>
          </a:prstGeom>
        </p:spPr>
        <p:txBody>
          <a:bodyPr lIns="0" rIns="0" tIns="0" bIns="0">
            <a:normAutofit/>
          </a:bodyPr>
          <a:p>
            <a:endParaRPr b="0" lang="en-GB" sz="1400" spc="-1" strike="noStrike">
              <a:solidFill>
                <a:srgbClr val="000000"/>
              </a:solidFill>
              <a:latin typeface="Arial"/>
            </a:endParaRPr>
          </a:p>
        </p:txBody>
      </p:sp>
      <p:sp>
        <p:nvSpPr>
          <p:cNvPr id="29" name="PlaceHolder 3"/>
          <p:cNvSpPr>
            <a:spLocks noGrp="1"/>
          </p:cNvSpPr>
          <p:nvPr>
            <p:ph type="body"/>
          </p:nvPr>
        </p:nvSpPr>
        <p:spPr>
          <a:xfrm>
            <a:off x="4677840" y="1152360"/>
            <a:ext cx="4157640" cy="1629360"/>
          </a:xfrm>
          <a:prstGeom prst="rect">
            <a:avLst/>
          </a:prstGeom>
        </p:spPr>
        <p:txBody>
          <a:bodyPr lIns="0" rIns="0" tIns="0" bIns="0">
            <a:normAutofit/>
          </a:bodyPr>
          <a:p>
            <a:endParaRPr b="0" lang="en-GB" sz="1400" spc="-1" strike="noStrike">
              <a:solidFill>
                <a:srgbClr val="000000"/>
              </a:solidFill>
              <a:latin typeface="Arial"/>
            </a:endParaRPr>
          </a:p>
        </p:txBody>
      </p:sp>
      <p:sp>
        <p:nvSpPr>
          <p:cNvPr id="30" name="PlaceHolder 4"/>
          <p:cNvSpPr>
            <a:spLocks noGrp="1"/>
          </p:cNvSpPr>
          <p:nvPr>
            <p:ph type="body"/>
          </p:nvPr>
        </p:nvSpPr>
        <p:spPr>
          <a:xfrm>
            <a:off x="311760" y="2936880"/>
            <a:ext cx="4157640" cy="1629360"/>
          </a:xfrm>
          <a:prstGeom prst="rect">
            <a:avLst/>
          </a:prstGeom>
        </p:spPr>
        <p:txBody>
          <a:bodyPr lIns="0" rIns="0" tIns="0" bIns="0">
            <a:normAutofit/>
          </a:bodyPr>
          <a:p>
            <a:endParaRPr b="0" lang="en-GB" sz="1400" spc="-1" strike="noStrike">
              <a:solidFill>
                <a:srgbClr val="000000"/>
              </a:solidFill>
              <a:latin typeface="Arial"/>
            </a:endParaRPr>
          </a:p>
        </p:txBody>
      </p:sp>
      <p:sp>
        <p:nvSpPr>
          <p:cNvPr id="31" name="PlaceHolder 5"/>
          <p:cNvSpPr>
            <a:spLocks noGrp="1"/>
          </p:cNvSpPr>
          <p:nvPr>
            <p:ph type="body"/>
          </p:nvPr>
        </p:nvSpPr>
        <p:spPr>
          <a:xfrm>
            <a:off x="4677840" y="2936880"/>
            <a:ext cx="4157640" cy="1629360"/>
          </a:xfrm>
          <a:prstGeom prst="rect">
            <a:avLst/>
          </a:prstGeom>
        </p:spPr>
        <p:txBody>
          <a:bodyPr lIns="0" rIns="0" tIns="0" bIns="0">
            <a:normAutofit/>
          </a:bodyPr>
          <a:p>
            <a:endParaRPr b="0" lang="en-GB" sz="14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311760" y="444960"/>
            <a:ext cx="8520120" cy="572400"/>
          </a:xfrm>
          <a:prstGeom prst="rect">
            <a:avLst/>
          </a:prstGeom>
        </p:spPr>
        <p:txBody>
          <a:bodyPr lIns="0" rIns="0" tIns="0" bIns="0" anchor="ctr"/>
          <a:p>
            <a:endParaRPr b="0" lang="en-GB" sz="1400" spc="-1" strike="noStrike">
              <a:solidFill>
                <a:srgbClr val="000000"/>
              </a:solidFill>
              <a:latin typeface="Arial"/>
            </a:endParaRPr>
          </a:p>
        </p:txBody>
      </p:sp>
      <p:sp>
        <p:nvSpPr>
          <p:cNvPr id="33" name="PlaceHolder 2"/>
          <p:cNvSpPr>
            <a:spLocks noGrp="1"/>
          </p:cNvSpPr>
          <p:nvPr>
            <p:ph type="body"/>
          </p:nvPr>
        </p:nvSpPr>
        <p:spPr>
          <a:xfrm>
            <a:off x="311760" y="1152360"/>
            <a:ext cx="2743200" cy="1629360"/>
          </a:xfrm>
          <a:prstGeom prst="rect">
            <a:avLst/>
          </a:prstGeom>
        </p:spPr>
        <p:txBody>
          <a:bodyPr lIns="0" rIns="0" tIns="0" bIns="0">
            <a:normAutofit/>
          </a:bodyPr>
          <a:p>
            <a:endParaRPr b="0" lang="en-GB" sz="1400" spc="-1" strike="noStrike">
              <a:solidFill>
                <a:srgbClr val="000000"/>
              </a:solidFill>
              <a:latin typeface="Arial"/>
            </a:endParaRPr>
          </a:p>
        </p:txBody>
      </p:sp>
      <p:sp>
        <p:nvSpPr>
          <p:cNvPr id="34" name="PlaceHolder 3"/>
          <p:cNvSpPr>
            <a:spLocks noGrp="1"/>
          </p:cNvSpPr>
          <p:nvPr>
            <p:ph type="body"/>
          </p:nvPr>
        </p:nvSpPr>
        <p:spPr>
          <a:xfrm>
            <a:off x="3192480" y="1152360"/>
            <a:ext cx="2743200" cy="1629360"/>
          </a:xfrm>
          <a:prstGeom prst="rect">
            <a:avLst/>
          </a:prstGeom>
        </p:spPr>
        <p:txBody>
          <a:bodyPr lIns="0" rIns="0" tIns="0" bIns="0">
            <a:normAutofit/>
          </a:bodyPr>
          <a:p>
            <a:endParaRPr b="0" lang="en-GB" sz="1400" spc="-1" strike="noStrike">
              <a:solidFill>
                <a:srgbClr val="000000"/>
              </a:solidFill>
              <a:latin typeface="Arial"/>
            </a:endParaRPr>
          </a:p>
        </p:txBody>
      </p:sp>
      <p:sp>
        <p:nvSpPr>
          <p:cNvPr id="35" name="PlaceHolder 4"/>
          <p:cNvSpPr>
            <a:spLocks noGrp="1"/>
          </p:cNvSpPr>
          <p:nvPr>
            <p:ph type="body"/>
          </p:nvPr>
        </p:nvSpPr>
        <p:spPr>
          <a:xfrm>
            <a:off x="6073200" y="1152360"/>
            <a:ext cx="2743200" cy="1629360"/>
          </a:xfrm>
          <a:prstGeom prst="rect">
            <a:avLst/>
          </a:prstGeom>
        </p:spPr>
        <p:txBody>
          <a:bodyPr lIns="0" rIns="0" tIns="0" bIns="0">
            <a:normAutofit/>
          </a:bodyPr>
          <a:p>
            <a:endParaRPr b="0" lang="en-GB" sz="1400" spc="-1" strike="noStrike">
              <a:solidFill>
                <a:srgbClr val="000000"/>
              </a:solidFill>
              <a:latin typeface="Arial"/>
            </a:endParaRPr>
          </a:p>
        </p:txBody>
      </p:sp>
      <p:sp>
        <p:nvSpPr>
          <p:cNvPr id="36" name="PlaceHolder 5"/>
          <p:cNvSpPr>
            <a:spLocks noGrp="1"/>
          </p:cNvSpPr>
          <p:nvPr>
            <p:ph type="body"/>
          </p:nvPr>
        </p:nvSpPr>
        <p:spPr>
          <a:xfrm>
            <a:off x="311760" y="2936880"/>
            <a:ext cx="2743200" cy="1629360"/>
          </a:xfrm>
          <a:prstGeom prst="rect">
            <a:avLst/>
          </a:prstGeom>
        </p:spPr>
        <p:txBody>
          <a:bodyPr lIns="0" rIns="0" tIns="0" bIns="0">
            <a:normAutofit/>
          </a:bodyPr>
          <a:p>
            <a:endParaRPr b="0" lang="en-GB" sz="1400" spc="-1" strike="noStrike">
              <a:solidFill>
                <a:srgbClr val="000000"/>
              </a:solidFill>
              <a:latin typeface="Arial"/>
            </a:endParaRPr>
          </a:p>
        </p:txBody>
      </p:sp>
      <p:sp>
        <p:nvSpPr>
          <p:cNvPr id="37" name="PlaceHolder 6"/>
          <p:cNvSpPr>
            <a:spLocks noGrp="1"/>
          </p:cNvSpPr>
          <p:nvPr>
            <p:ph type="body"/>
          </p:nvPr>
        </p:nvSpPr>
        <p:spPr>
          <a:xfrm>
            <a:off x="3192480" y="2936880"/>
            <a:ext cx="2743200" cy="1629360"/>
          </a:xfrm>
          <a:prstGeom prst="rect">
            <a:avLst/>
          </a:prstGeom>
        </p:spPr>
        <p:txBody>
          <a:bodyPr lIns="0" rIns="0" tIns="0" bIns="0">
            <a:normAutofit/>
          </a:bodyPr>
          <a:p>
            <a:endParaRPr b="0" lang="en-GB" sz="1400" spc="-1" strike="noStrike">
              <a:solidFill>
                <a:srgbClr val="000000"/>
              </a:solidFill>
              <a:latin typeface="Arial"/>
            </a:endParaRPr>
          </a:p>
        </p:txBody>
      </p:sp>
      <p:sp>
        <p:nvSpPr>
          <p:cNvPr id="38" name="PlaceHolder 7"/>
          <p:cNvSpPr>
            <a:spLocks noGrp="1"/>
          </p:cNvSpPr>
          <p:nvPr>
            <p:ph type="body"/>
          </p:nvPr>
        </p:nvSpPr>
        <p:spPr>
          <a:xfrm>
            <a:off x="6073200" y="2936880"/>
            <a:ext cx="2743200" cy="1629360"/>
          </a:xfrm>
          <a:prstGeom prst="rect">
            <a:avLst/>
          </a:prstGeom>
        </p:spPr>
        <p:txBody>
          <a:bodyPr lIns="0" rIns="0" tIns="0" bIns="0">
            <a:normAutofit/>
          </a:bodyPr>
          <a:p>
            <a:endParaRPr b="0" lang="en-GB" sz="1400" spc="-1" strike="noStrike">
              <a:solidFill>
                <a:srgbClr val="000000"/>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311760" y="444960"/>
            <a:ext cx="8520120" cy="572400"/>
          </a:xfrm>
          <a:prstGeom prst="rect">
            <a:avLst/>
          </a:prstGeom>
        </p:spPr>
        <p:txBody>
          <a:bodyPr lIns="0" rIns="0" tIns="0" bIns="0" anchor="ctr"/>
          <a:p>
            <a:endParaRPr b="0" lang="en-GB" sz="1400" spc="-1" strike="noStrike">
              <a:solidFill>
                <a:srgbClr val="000000"/>
              </a:solidFill>
              <a:latin typeface="Arial"/>
            </a:endParaRPr>
          </a:p>
        </p:txBody>
      </p:sp>
      <p:sp>
        <p:nvSpPr>
          <p:cNvPr id="43" name="PlaceHolder 2"/>
          <p:cNvSpPr>
            <a:spLocks noGrp="1"/>
          </p:cNvSpPr>
          <p:nvPr>
            <p:ph type="subTitle"/>
          </p:nvPr>
        </p:nvSpPr>
        <p:spPr>
          <a:xfrm>
            <a:off x="311760" y="1152360"/>
            <a:ext cx="8520120" cy="3416040"/>
          </a:xfrm>
          <a:prstGeom prst="rect">
            <a:avLst/>
          </a:prstGeom>
        </p:spPr>
        <p:txBody>
          <a:bodyPr lIns="0" rIns="0" tIns="0" bIns="0" anchor="ctr"/>
          <a:p>
            <a:pPr algn="ctr"/>
            <a:endParaRPr b="0" lang="en-GB"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311760" y="444960"/>
            <a:ext cx="8520120" cy="572400"/>
          </a:xfrm>
          <a:prstGeom prst="rect">
            <a:avLst/>
          </a:prstGeom>
        </p:spPr>
        <p:txBody>
          <a:bodyPr lIns="0" rIns="0" tIns="0" bIns="0" anchor="ctr"/>
          <a:p>
            <a:endParaRPr b="0" lang="en-GB" sz="1400" spc="-1" strike="noStrike">
              <a:solidFill>
                <a:srgbClr val="000000"/>
              </a:solidFill>
              <a:latin typeface="Arial"/>
            </a:endParaRPr>
          </a:p>
        </p:txBody>
      </p:sp>
      <p:sp>
        <p:nvSpPr>
          <p:cNvPr id="45" name="PlaceHolder 2"/>
          <p:cNvSpPr>
            <a:spLocks noGrp="1"/>
          </p:cNvSpPr>
          <p:nvPr>
            <p:ph type="body"/>
          </p:nvPr>
        </p:nvSpPr>
        <p:spPr>
          <a:xfrm>
            <a:off x="311760" y="1152360"/>
            <a:ext cx="8520120" cy="3416040"/>
          </a:xfrm>
          <a:prstGeom prst="rect">
            <a:avLst/>
          </a:prstGeom>
        </p:spPr>
        <p:txBody>
          <a:bodyPr lIns="0" rIns="0" tIns="0" bIns="0">
            <a:normAutofit/>
          </a:bodyPr>
          <a:p>
            <a:endParaRPr b="0" lang="en-GB" sz="1400" spc="-1" strike="noStrike">
              <a:solidFill>
                <a:srgbClr val="000000"/>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311760" y="444960"/>
            <a:ext cx="8520120" cy="572400"/>
          </a:xfrm>
          <a:prstGeom prst="rect">
            <a:avLst/>
          </a:prstGeom>
        </p:spPr>
        <p:txBody>
          <a:bodyPr lIns="0" rIns="0" tIns="0" bIns="0" anchor="ctr"/>
          <a:p>
            <a:endParaRPr b="0" lang="en-GB" sz="1400" spc="-1" strike="noStrike">
              <a:solidFill>
                <a:srgbClr val="000000"/>
              </a:solidFill>
              <a:latin typeface="Arial"/>
            </a:endParaRPr>
          </a:p>
        </p:txBody>
      </p:sp>
      <p:sp>
        <p:nvSpPr>
          <p:cNvPr id="47" name="PlaceHolder 2"/>
          <p:cNvSpPr>
            <a:spLocks noGrp="1"/>
          </p:cNvSpPr>
          <p:nvPr>
            <p:ph type="body"/>
          </p:nvPr>
        </p:nvSpPr>
        <p:spPr>
          <a:xfrm>
            <a:off x="311760" y="1152360"/>
            <a:ext cx="4157640" cy="3416040"/>
          </a:xfrm>
          <a:prstGeom prst="rect">
            <a:avLst/>
          </a:prstGeom>
        </p:spPr>
        <p:txBody>
          <a:bodyPr lIns="0" rIns="0" tIns="0" bIns="0">
            <a:normAutofit/>
          </a:bodyPr>
          <a:p>
            <a:endParaRPr b="0" lang="en-GB" sz="1400" spc="-1" strike="noStrike">
              <a:solidFill>
                <a:srgbClr val="000000"/>
              </a:solidFill>
              <a:latin typeface="Arial"/>
            </a:endParaRPr>
          </a:p>
        </p:txBody>
      </p:sp>
      <p:sp>
        <p:nvSpPr>
          <p:cNvPr id="48" name="PlaceHolder 3"/>
          <p:cNvSpPr>
            <a:spLocks noGrp="1"/>
          </p:cNvSpPr>
          <p:nvPr>
            <p:ph type="body"/>
          </p:nvPr>
        </p:nvSpPr>
        <p:spPr>
          <a:xfrm>
            <a:off x="4677840" y="1152360"/>
            <a:ext cx="4157640" cy="3416040"/>
          </a:xfrm>
          <a:prstGeom prst="rect">
            <a:avLst/>
          </a:prstGeom>
        </p:spPr>
        <p:txBody>
          <a:bodyPr lIns="0" rIns="0" tIns="0" bIns="0">
            <a:normAutofit/>
          </a:bodyPr>
          <a:p>
            <a:endParaRPr b="0" lang="en-GB" sz="1400" spc="-1" strike="noStrike">
              <a:solidFill>
                <a:srgbClr val="000000"/>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311760" y="444960"/>
            <a:ext cx="8520120" cy="572400"/>
          </a:xfrm>
          <a:prstGeom prst="rect">
            <a:avLst/>
          </a:prstGeom>
        </p:spPr>
        <p:txBody>
          <a:bodyPr lIns="0" rIns="0" tIns="0" bIns="0" anchor="ctr"/>
          <a:p>
            <a:endParaRPr b="0" lang="en-GB" sz="1400" spc="-1" strike="noStrike">
              <a:solidFill>
                <a:srgbClr val="000000"/>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311760" y="444960"/>
            <a:ext cx="8520120" cy="2654640"/>
          </a:xfrm>
          <a:prstGeom prst="rect">
            <a:avLst/>
          </a:prstGeom>
        </p:spPr>
        <p:txBody>
          <a:bodyPr lIns="0" rIns="0" tIns="0" bIns="0" anchor="ctr"/>
          <a:p>
            <a:pPr algn="ctr"/>
            <a:endParaRPr b="0" lang="en-GB"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311760" y="444960"/>
            <a:ext cx="8520120" cy="572400"/>
          </a:xfrm>
          <a:prstGeom prst="rect">
            <a:avLst/>
          </a:prstGeom>
        </p:spPr>
        <p:txBody>
          <a:bodyPr lIns="0" rIns="0" tIns="0" bIns="0" anchor="ctr"/>
          <a:p>
            <a:endParaRPr b="0" lang="en-GB" sz="1400" spc="-1" strike="noStrike">
              <a:solidFill>
                <a:srgbClr val="000000"/>
              </a:solidFill>
              <a:latin typeface="Arial"/>
            </a:endParaRPr>
          </a:p>
        </p:txBody>
      </p:sp>
      <p:sp>
        <p:nvSpPr>
          <p:cNvPr id="52" name="PlaceHolder 2"/>
          <p:cNvSpPr>
            <a:spLocks noGrp="1"/>
          </p:cNvSpPr>
          <p:nvPr>
            <p:ph type="body"/>
          </p:nvPr>
        </p:nvSpPr>
        <p:spPr>
          <a:xfrm>
            <a:off x="311760" y="1152360"/>
            <a:ext cx="4157640" cy="1629360"/>
          </a:xfrm>
          <a:prstGeom prst="rect">
            <a:avLst/>
          </a:prstGeom>
        </p:spPr>
        <p:txBody>
          <a:bodyPr lIns="0" rIns="0" tIns="0" bIns="0">
            <a:normAutofit/>
          </a:bodyPr>
          <a:p>
            <a:endParaRPr b="0" lang="en-GB" sz="1400" spc="-1" strike="noStrike">
              <a:solidFill>
                <a:srgbClr val="000000"/>
              </a:solidFill>
              <a:latin typeface="Arial"/>
            </a:endParaRPr>
          </a:p>
        </p:txBody>
      </p:sp>
      <p:sp>
        <p:nvSpPr>
          <p:cNvPr id="53" name="PlaceHolder 3"/>
          <p:cNvSpPr>
            <a:spLocks noGrp="1"/>
          </p:cNvSpPr>
          <p:nvPr>
            <p:ph type="body"/>
          </p:nvPr>
        </p:nvSpPr>
        <p:spPr>
          <a:xfrm>
            <a:off x="4677840" y="1152360"/>
            <a:ext cx="4157640" cy="3416040"/>
          </a:xfrm>
          <a:prstGeom prst="rect">
            <a:avLst/>
          </a:prstGeom>
        </p:spPr>
        <p:txBody>
          <a:bodyPr lIns="0" rIns="0" tIns="0" bIns="0">
            <a:normAutofit/>
          </a:bodyPr>
          <a:p>
            <a:endParaRPr b="0" lang="en-GB" sz="1400" spc="-1" strike="noStrike">
              <a:solidFill>
                <a:srgbClr val="000000"/>
              </a:solidFill>
              <a:latin typeface="Arial"/>
            </a:endParaRPr>
          </a:p>
        </p:txBody>
      </p:sp>
      <p:sp>
        <p:nvSpPr>
          <p:cNvPr id="54" name="PlaceHolder 4"/>
          <p:cNvSpPr>
            <a:spLocks noGrp="1"/>
          </p:cNvSpPr>
          <p:nvPr>
            <p:ph type="body"/>
          </p:nvPr>
        </p:nvSpPr>
        <p:spPr>
          <a:xfrm>
            <a:off x="311760" y="2936880"/>
            <a:ext cx="4157640" cy="1629360"/>
          </a:xfrm>
          <a:prstGeom prst="rect">
            <a:avLst/>
          </a:prstGeom>
        </p:spPr>
        <p:txBody>
          <a:bodyPr lIns="0" rIns="0" tIns="0" bIns="0">
            <a:normAutofit/>
          </a:bodyPr>
          <a:p>
            <a:endParaRPr b="0" lang="en-GB" sz="14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311760" y="444960"/>
            <a:ext cx="8520120" cy="572400"/>
          </a:xfrm>
          <a:prstGeom prst="rect">
            <a:avLst/>
          </a:prstGeom>
        </p:spPr>
        <p:txBody>
          <a:bodyPr lIns="0" rIns="0" tIns="0" bIns="0" anchor="ctr"/>
          <a:p>
            <a:endParaRPr b="0" lang="en-GB" sz="1400" spc="-1" strike="noStrike">
              <a:solidFill>
                <a:srgbClr val="000000"/>
              </a:solidFill>
              <a:latin typeface="Arial"/>
            </a:endParaRPr>
          </a:p>
        </p:txBody>
      </p:sp>
      <p:sp>
        <p:nvSpPr>
          <p:cNvPr id="4" name="PlaceHolder 2"/>
          <p:cNvSpPr>
            <a:spLocks noGrp="1"/>
          </p:cNvSpPr>
          <p:nvPr>
            <p:ph type="subTitle"/>
          </p:nvPr>
        </p:nvSpPr>
        <p:spPr>
          <a:xfrm>
            <a:off x="311760" y="1152360"/>
            <a:ext cx="8520120" cy="3416040"/>
          </a:xfrm>
          <a:prstGeom prst="rect">
            <a:avLst/>
          </a:prstGeom>
        </p:spPr>
        <p:txBody>
          <a:bodyPr lIns="0" rIns="0" tIns="0" bIns="0" anchor="ctr"/>
          <a:p>
            <a:pPr algn="ctr"/>
            <a:endParaRPr b="0" lang="en-GB"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311760" y="444960"/>
            <a:ext cx="8520120" cy="572400"/>
          </a:xfrm>
          <a:prstGeom prst="rect">
            <a:avLst/>
          </a:prstGeom>
        </p:spPr>
        <p:txBody>
          <a:bodyPr lIns="0" rIns="0" tIns="0" bIns="0" anchor="ctr"/>
          <a:p>
            <a:endParaRPr b="0" lang="en-GB" sz="1400" spc="-1" strike="noStrike">
              <a:solidFill>
                <a:srgbClr val="000000"/>
              </a:solidFill>
              <a:latin typeface="Arial"/>
            </a:endParaRPr>
          </a:p>
        </p:txBody>
      </p:sp>
      <p:sp>
        <p:nvSpPr>
          <p:cNvPr id="56" name="PlaceHolder 2"/>
          <p:cNvSpPr>
            <a:spLocks noGrp="1"/>
          </p:cNvSpPr>
          <p:nvPr>
            <p:ph type="body"/>
          </p:nvPr>
        </p:nvSpPr>
        <p:spPr>
          <a:xfrm>
            <a:off x="311760" y="1152360"/>
            <a:ext cx="4157640" cy="3416040"/>
          </a:xfrm>
          <a:prstGeom prst="rect">
            <a:avLst/>
          </a:prstGeom>
        </p:spPr>
        <p:txBody>
          <a:bodyPr lIns="0" rIns="0" tIns="0" bIns="0">
            <a:normAutofit/>
          </a:bodyPr>
          <a:p>
            <a:endParaRPr b="0" lang="en-GB" sz="1400" spc="-1" strike="noStrike">
              <a:solidFill>
                <a:srgbClr val="000000"/>
              </a:solidFill>
              <a:latin typeface="Arial"/>
            </a:endParaRPr>
          </a:p>
        </p:txBody>
      </p:sp>
      <p:sp>
        <p:nvSpPr>
          <p:cNvPr id="57" name="PlaceHolder 3"/>
          <p:cNvSpPr>
            <a:spLocks noGrp="1"/>
          </p:cNvSpPr>
          <p:nvPr>
            <p:ph type="body"/>
          </p:nvPr>
        </p:nvSpPr>
        <p:spPr>
          <a:xfrm>
            <a:off x="4677840" y="1152360"/>
            <a:ext cx="4157640" cy="1629360"/>
          </a:xfrm>
          <a:prstGeom prst="rect">
            <a:avLst/>
          </a:prstGeom>
        </p:spPr>
        <p:txBody>
          <a:bodyPr lIns="0" rIns="0" tIns="0" bIns="0">
            <a:normAutofit/>
          </a:bodyPr>
          <a:p>
            <a:endParaRPr b="0" lang="en-GB" sz="1400" spc="-1" strike="noStrike">
              <a:solidFill>
                <a:srgbClr val="000000"/>
              </a:solidFill>
              <a:latin typeface="Arial"/>
            </a:endParaRPr>
          </a:p>
        </p:txBody>
      </p:sp>
      <p:sp>
        <p:nvSpPr>
          <p:cNvPr id="58" name="PlaceHolder 4"/>
          <p:cNvSpPr>
            <a:spLocks noGrp="1"/>
          </p:cNvSpPr>
          <p:nvPr>
            <p:ph type="body"/>
          </p:nvPr>
        </p:nvSpPr>
        <p:spPr>
          <a:xfrm>
            <a:off x="4677840" y="2936880"/>
            <a:ext cx="4157640" cy="1629360"/>
          </a:xfrm>
          <a:prstGeom prst="rect">
            <a:avLst/>
          </a:prstGeom>
        </p:spPr>
        <p:txBody>
          <a:bodyPr lIns="0" rIns="0" tIns="0" bIns="0">
            <a:normAutofit/>
          </a:bodyPr>
          <a:p>
            <a:endParaRPr b="0" lang="en-GB" sz="1400" spc="-1" strike="noStrike">
              <a:solidFill>
                <a:srgbClr val="000000"/>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311760" y="444960"/>
            <a:ext cx="8520120" cy="572400"/>
          </a:xfrm>
          <a:prstGeom prst="rect">
            <a:avLst/>
          </a:prstGeom>
        </p:spPr>
        <p:txBody>
          <a:bodyPr lIns="0" rIns="0" tIns="0" bIns="0" anchor="ctr"/>
          <a:p>
            <a:endParaRPr b="0" lang="en-GB" sz="1400" spc="-1" strike="noStrike">
              <a:solidFill>
                <a:srgbClr val="000000"/>
              </a:solidFill>
              <a:latin typeface="Arial"/>
            </a:endParaRPr>
          </a:p>
        </p:txBody>
      </p:sp>
      <p:sp>
        <p:nvSpPr>
          <p:cNvPr id="60" name="PlaceHolder 2"/>
          <p:cNvSpPr>
            <a:spLocks noGrp="1"/>
          </p:cNvSpPr>
          <p:nvPr>
            <p:ph type="body"/>
          </p:nvPr>
        </p:nvSpPr>
        <p:spPr>
          <a:xfrm>
            <a:off x="311760" y="1152360"/>
            <a:ext cx="4157640" cy="1629360"/>
          </a:xfrm>
          <a:prstGeom prst="rect">
            <a:avLst/>
          </a:prstGeom>
        </p:spPr>
        <p:txBody>
          <a:bodyPr lIns="0" rIns="0" tIns="0" bIns="0">
            <a:normAutofit/>
          </a:bodyPr>
          <a:p>
            <a:endParaRPr b="0" lang="en-GB" sz="1400" spc="-1" strike="noStrike">
              <a:solidFill>
                <a:srgbClr val="000000"/>
              </a:solidFill>
              <a:latin typeface="Arial"/>
            </a:endParaRPr>
          </a:p>
        </p:txBody>
      </p:sp>
      <p:sp>
        <p:nvSpPr>
          <p:cNvPr id="61" name="PlaceHolder 3"/>
          <p:cNvSpPr>
            <a:spLocks noGrp="1"/>
          </p:cNvSpPr>
          <p:nvPr>
            <p:ph type="body"/>
          </p:nvPr>
        </p:nvSpPr>
        <p:spPr>
          <a:xfrm>
            <a:off x="4677840" y="1152360"/>
            <a:ext cx="4157640" cy="1629360"/>
          </a:xfrm>
          <a:prstGeom prst="rect">
            <a:avLst/>
          </a:prstGeom>
        </p:spPr>
        <p:txBody>
          <a:bodyPr lIns="0" rIns="0" tIns="0" bIns="0">
            <a:normAutofit/>
          </a:bodyPr>
          <a:p>
            <a:endParaRPr b="0" lang="en-GB" sz="1400" spc="-1" strike="noStrike">
              <a:solidFill>
                <a:srgbClr val="000000"/>
              </a:solidFill>
              <a:latin typeface="Arial"/>
            </a:endParaRPr>
          </a:p>
        </p:txBody>
      </p:sp>
      <p:sp>
        <p:nvSpPr>
          <p:cNvPr id="62" name="PlaceHolder 4"/>
          <p:cNvSpPr>
            <a:spLocks noGrp="1"/>
          </p:cNvSpPr>
          <p:nvPr>
            <p:ph type="body"/>
          </p:nvPr>
        </p:nvSpPr>
        <p:spPr>
          <a:xfrm>
            <a:off x="311760" y="2936880"/>
            <a:ext cx="8520120" cy="1629360"/>
          </a:xfrm>
          <a:prstGeom prst="rect">
            <a:avLst/>
          </a:prstGeom>
        </p:spPr>
        <p:txBody>
          <a:bodyPr lIns="0" rIns="0" tIns="0" bIns="0">
            <a:normAutofit/>
          </a:bodyPr>
          <a:p>
            <a:endParaRPr b="0" lang="en-GB" sz="1400" spc="-1" strike="noStrike">
              <a:solidFill>
                <a:srgbClr val="000000"/>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311760" y="444960"/>
            <a:ext cx="8520120" cy="572400"/>
          </a:xfrm>
          <a:prstGeom prst="rect">
            <a:avLst/>
          </a:prstGeom>
        </p:spPr>
        <p:txBody>
          <a:bodyPr lIns="0" rIns="0" tIns="0" bIns="0" anchor="ctr"/>
          <a:p>
            <a:endParaRPr b="0" lang="en-GB" sz="1400" spc="-1" strike="noStrike">
              <a:solidFill>
                <a:srgbClr val="000000"/>
              </a:solidFill>
              <a:latin typeface="Arial"/>
            </a:endParaRPr>
          </a:p>
        </p:txBody>
      </p:sp>
      <p:sp>
        <p:nvSpPr>
          <p:cNvPr id="64" name="PlaceHolder 2"/>
          <p:cNvSpPr>
            <a:spLocks noGrp="1"/>
          </p:cNvSpPr>
          <p:nvPr>
            <p:ph type="body"/>
          </p:nvPr>
        </p:nvSpPr>
        <p:spPr>
          <a:xfrm>
            <a:off x="311760" y="1152360"/>
            <a:ext cx="8520120" cy="1629360"/>
          </a:xfrm>
          <a:prstGeom prst="rect">
            <a:avLst/>
          </a:prstGeom>
        </p:spPr>
        <p:txBody>
          <a:bodyPr lIns="0" rIns="0" tIns="0" bIns="0">
            <a:normAutofit/>
          </a:bodyPr>
          <a:p>
            <a:endParaRPr b="0" lang="en-GB" sz="1400" spc="-1" strike="noStrike">
              <a:solidFill>
                <a:srgbClr val="000000"/>
              </a:solidFill>
              <a:latin typeface="Arial"/>
            </a:endParaRPr>
          </a:p>
        </p:txBody>
      </p:sp>
      <p:sp>
        <p:nvSpPr>
          <p:cNvPr id="65" name="PlaceHolder 3"/>
          <p:cNvSpPr>
            <a:spLocks noGrp="1"/>
          </p:cNvSpPr>
          <p:nvPr>
            <p:ph type="body"/>
          </p:nvPr>
        </p:nvSpPr>
        <p:spPr>
          <a:xfrm>
            <a:off x="311760" y="2936880"/>
            <a:ext cx="8520120" cy="1629360"/>
          </a:xfrm>
          <a:prstGeom prst="rect">
            <a:avLst/>
          </a:prstGeom>
        </p:spPr>
        <p:txBody>
          <a:bodyPr lIns="0" rIns="0" tIns="0" bIns="0">
            <a:normAutofit/>
          </a:bodyPr>
          <a:p>
            <a:endParaRPr b="0" lang="en-GB" sz="1400" spc="-1" strike="noStrike">
              <a:solidFill>
                <a:srgbClr val="000000"/>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311760" y="444960"/>
            <a:ext cx="8520120" cy="572400"/>
          </a:xfrm>
          <a:prstGeom prst="rect">
            <a:avLst/>
          </a:prstGeom>
        </p:spPr>
        <p:txBody>
          <a:bodyPr lIns="0" rIns="0" tIns="0" bIns="0" anchor="ctr"/>
          <a:p>
            <a:endParaRPr b="0" lang="en-GB" sz="1400" spc="-1" strike="noStrike">
              <a:solidFill>
                <a:srgbClr val="000000"/>
              </a:solidFill>
              <a:latin typeface="Arial"/>
            </a:endParaRPr>
          </a:p>
        </p:txBody>
      </p:sp>
      <p:sp>
        <p:nvSpPr>
          <p:cNvPr id="67" name="PlaceHolder 2"/>
          <p:cNvSpPr>
            <a:spLocks noGrp="1"/>
          </p:cNvSpPr>
          <p:nvPr>
            <p:ph type="body"/>
          </p:nvPr>
        </p:nvSpPr>
        <p:spPr>
          <a:xfrm>
            <a:off x="311760" y="1152360"/>
            <a:ext cx="4157640" cy="1629360"/>
          </a:xfrm>
          <a:prstGeom prst="rect">
            <a:avLst/>
          </a:prstGeom>
        </p:spPr>
        <p:txBody>
          <a:bodyPr lIns="0" rIns="0" tIns="0" bIns="0">
            <a:normAutofit/>
          </a:bodyPr>
          <a:p>
            <a:endParaRPr b="0" lang="en-GB" sz="1400" spc="-1" strike="noStrike">
              <a:solidFill>
                <a:srgbClr val="000000"/>
              </a:solidFill>
              <a:latin typeface="Arial"/>
            </a:endParaRPr>
          </a:p>
        </p:txBody>
      </p:sp>
      <p:sp>
        <p:nvSpPr>
          <p:cNvPr id="68" name="PlaceHolder 3"/>
          <p:cNvSpPr>
            <a:spLocks noGrp="1"/>
          </p:cNvSpPr>
          <p:nvPr>
            <p:ph type="body"/>
          </p:nvPr>
        </p:nvSpPr>
        <p:spPr>
          <a:xfrm>
            <a:off x="4677840" y="1152360"/>
            <a:ext cx="4157640" cy="1629360"/>
          </a:xfrm>
          <a:prstGeom prst="rect">
            <a:avLst/>
          </a:prstGeom>
        </p:spPr>
        <p:txBody>
          <a:bodyPr lIns="0" rIns="0" tIns="0" bIns="0">
            <a:normAutofit/>
          </a:bodyPr>
          <a:p>
            <a:endParaRPr b="0" lang="en-GB" sz="1400" spc="-1" strike="noStrike">
              <a:solidFill>
                <a:srgbClr val="000000"/>
              </a:solidFill>
              <a:latin typeface="Arial"/>
            </a:endParaRPr>
          </a:p>
        </p:txBody>
      </p:sp>
      <p:sp>
        <p:nvSpPr>
          <p:cNvPr id="69" name="PlaceHolder 4"/>
          <p:cNvSpPr>
            <a:spLocks noGrp="1"/>
          </p:cNvSpPr>
          <p:nvPr>
            <p:ph type="body"/>
          </p:nvPr>
        </p:nvSpPr>
        <p:spPr>
          <a:xfrm>
            <a:off x="311760" y="2936880"/>
            <a:ext cx="4157640" cy="1629360"/>
          </a:xfrm>
          <a:prstGeom prst="rect">
            <a:avLst/>
          </a:prstGeom>
        </p:spPr>
        <p:txBody>
          <a:bodyPr lIns="0" rIns="0" tIns="0" bIns="0">
            <a:normAutofit/>
          </a:bodyPr>
          <a:p>
            <a:endParaRPr b="0" lang="en-GB" sz="1400" spc="-1" strike="noStrike">
              <a:solidFill>
                <a:srgbClr val="000000"/>
              </a:solidFill>
              <a:latin typeface="Arial"/>
            </a:endParaRPr>
          </a:p>
        </p:txBody>
      </p:sp>
      <p:sp>
        <p:nvSpPr>
          <p:cNvPr id="70" name="PlaceHolder 5"/>
          <p:cNvSpPr>
            <a:spLocks noGrp="1"/>
          </p:cNvSpPr>
          <p:nvPr>
            <p:ph type="body"/>
          </p:nvPr>
        </p:nvSpPr>
        <p:spPr>
          <a:xfrm>
            <a:off x="4677840" y="2936880"/>
            <a:ext cx="4157640" cy="1629360"/>
          </a:xfrm>
          <a:prstGeom prst="rect">
            <a:avLst/>
          </a:prstGeom>
        </p:spPr>
        <p:txBody>
          <a:bodyPr lIns="0" rIns="0" tIns="0" bIns="0">
            <a:normAutofit/>
          </a:bodyPr>
          <a:p>
            <a:endParaRPr b="0" lang="en-GB" sz="1400" spc="-1" strike="noStrike">
              <a:solidFill>
                <a:srgbClr val="000000"/>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311760" y="444960"/>
            <a:ext cx="8520120" cy="572400"/>
          </a:xfrm>
          <a:prstGeom prst="rect">
            <a:avLst/>
          </a:prstGeom>
        </p:spPr>
        <p:txBody>
          <a:bodyPr lIns="0" rIns="0" tIns="0" bIns="0" anchor="ctr"/>
          <a:p>
            <a:endParaRPr b="0" lang="en-GB" sz="1400" spc="-1" strike="noStrike">
              <a:solidFill>
                <a:srgbClr val="000000"/>
              </a:solidFill>
              <a:latin typeface="Arial"/>
            </a:endParaRPr>
          </a:p>
        </p:txBody>
      </p:sp>
      <p:sp>
        <p:nvSpPr>
          <p:cNvPr id="72" name="PlaceHolder 2"/>
          <p:cNvSpPr>
            <a:spLocks noGrp="1"/>
          </p:cNvSpPr>
          <p:nvPr>
            <p:ph type="body"/>
          </p:nvPr>
        </p:nvSpPr>
        <p:spPr>
          <a:xfrm>
            <a:off x="311760" y="1152360"/>
            <a:ext cx="2743200" cy="1629360"/>
          </a:xfrm>
          <a:prstGeom prst="rect">
            <a:avLst/>
          </a:prstGeom>
        </p:spPr>
        <p:txBody>
          <a:bodyPr lIns="0" rIns="0" tIns="0" bIns="0">
            <a:normAutofit/>
          </a:bodyPr>
          <a:p>
            <a:endParaRPr b="0" lang="en-GB" sz="1400" spc="-1" strike="noStrike">
              <a:solidFill>
                <a:srgbClr val="000000"/>
              </a:solidFill>
              <a:latin typeface="Arial"/>
            </a:endParaRPr>
          </a:p>
        </p:txBody>
      </p:sp>
      <p:sp>
        <p:nvSpPr>
          <p:cNvPr id="73" name="PlaceHolder 3"/>
          <p:cNvSpPr>
            <a:spLocks noGrp="1"/>
          </p:cNvSpPr>
          <p:nvPr>
            <p:ph type="body"/>
          </p:nvPr>
        </p:nvSpPr>
        <p:spPr>
          <a:xfrm>
            <a:off x="3192480" y="1152360"/>
            <a:ext cx="2743200" cy="1629360"/>
          </a:xfrm>
          <a:prstGeom prst="rect">
            <a:avLst/>
          </a:prstGeom>
        </p:spPr>
        <p:txBody>
          <a:bodyPr lIns="0" rIns="0" tIns="0" bIns="0">
            <a:normAutofit/>
          </a:bodyPr>
          <a:p>
            <a:endParaRPr b="0" lang="en-GB" sz="1400" spc="-1" strike="noStrike">
              <a:solidFill>
                <a:srgbClr val="000000"/>
              </a:solidFill>
              <a:latin typeface="Arial"/>
            </a:endParaRPr>
          </a:p>
        </p:txBody>
      </p:sp>
      <p:sp>
        <p:nvSpPr>
          <p:cNvPr id="74" name="PlaceHolder 4"/>
          <p:cNvSpPr>
            <a:spLocks noGrp="1"/>
          </p:cNvSpPr>
          <p:nvPr>
            <p:ph type="body"/>
          </p:nvPr>
        </p:nvSpPr>
        <p:spPr>
          <a:xfrm>
            <a:off x="6073200" y="1152360"/>
            <a:ext cx="2743200" cy="1629360"/>
          </a:xfrm>
          <a:prstGeom prst="rect">
            <a:avLst/>
          </a:prstGeom>
        </p:spPr>
        <p:txBody>
          <a:bodyPr lIns="0" rIns="0" tIns="0" bIns="0">
            <a:normAutofit/>
          </a:bodyPr>
          <a:p>
            <a:endParaRPr b="0" lang="en-GB" sz="1400" spc="-1" strike="noStrike">
              <a:solidFill>
                <a:srgbClr val="000000"/>
              </a:solidFill>
              <a:latin typeface="Arial"/>
            </a:endParaRPr>
          </a:p>
        </p:txBody>
      </p:sp>
      <p:sp>
        <p:nvSpPr>
          <p:cNvPr id="75" name="PlaceHolder 5"/>
          <p:cNvSpPr>
            <a:spLocks noGrp="1"/>
          </p:cNvSpPr>
          <p:nvPr>
            <p:ph type="body"/>
          </p:nvPr>
        </p:nvSpPr>
        <p:spPr>
          <a:xfrm>
            <a:off x="311760" y="2936880"/>
            <a:ext cx="2743200" cy="1629360"/>
          </a:xfrm>
          <a:prstGeom prst="rect">
            <a:avLst/>
          </a:prstGeom>
        </p:spPr>
        <p:txBody>
          <a:bodyPr lIns="0" rIns="0" tIns="0" bIns="0">
            <a:normAutofit/>
          </a:bodyPr>
          <a:p>
            <a:endParaRPr b="0" lang="en-GB" sz="1400" spc="-1" strike="noStrike">
              <a:solidFill>
                <a:srgbClr val="000000"/>
              </a:solidFill>
              <a:latin typeface="Arial"/>
            </a:endParaRPr>
          </a:p>
        </p:txBody>
      </p:sp>
      <p:sp>
        <p:nvSpPr>
          <p:cNvPr id="76" name="PlaceHolder 6"/>
          <p:cNvSpPr>
            <a:spLocks noGrp="1"/>
          </p:cNvSpPr>
          <p:nvPr>
            <p:ph type="body"/>
          </p:nvPr>
        </p:nvSpPr>
        <p:spPr>
          <a:xfrm>
            <a:off x="3192480" y="2936880"/>
            <a:ext cx="2743200" cy="1629360"/>
          </a:xfrm>
          <a:prstGeom prst="rect">
            <a:avLst/>
          </a:prstGeom>
        </p:spPr>
        <p:txBody>
          <a:bodyPr lIns="0" rIns="0" tIns="0" bIns="0">
            <a:normAutofit/>
          </a:bodyPr>
          <a:p>
            <a:endParaRPr b="0" lang="en-GB" sz="1400" spc="-1" strike="noStrike">
              <a:solidFill>
                <a:srgbClr val="000000"/>
              </a:solidFill>
              <a:latin typeface="Arial"/>
            </a:endParaRPr>
          </a:p>
        </p:txBody>
      </p:sp>
      <p:sp>
        <p:nvSpPr>
          <p:cNvPr id="77" name="PlaceHolder 7"/>
          <p:cNvSpPr>
            <a:spLocks noGrp="1"/>
          </p:cNvSpPr>
          <p:nvPr>
            <p:ph type="body"/>
          </p:nvPr>
        </p:nvSpPr>
        <p:spPr>
          <a:xfrm>
            <a:off x="6073200" y="2936880"/>
            <a:ext cx="2743200" cy="1629360"/>
          </a:xfrm>
          <a:prstGeom prst="rect">
            <a:avLst/>
          </a:prstGeom>
        </p:spPr>
        <p:txBody>
          <a:bodyPr lIns="0" rIns="0" tIns="0" bIns="0">
            <a:normAutofit/>
          </a:bodyPr>
          <a:p>
            <a:endParaRPr b="0" lang="en-GB" sz="14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311760" y="444960"/>
            <a:ext cx="8520120" cy="572400"/>
          </a:xfrm>
          <a:prstGeom prst="rect">
            <a:avLst/>
          </a:prstGeom>
        </p:spPr>
        <p:txBody>
          <a:bodyPr lIns="0" rIns="0" tIns="0" bIns="0" anchor="ctr"/>
          <a:p>
            <a:endParaRPr b="0" lang="en-GB" sz="1400" spc="-1" strike="noStrike">
              <a:solidFill>
                <a:srgbClr val="000000"/>
              </a:solidFill>
              <a:latin typeface="Arial"/>
            </a:endParaRPr>
          </a:p>
        </p:txBody>
      </p:sp>
      <p:sp>
        <p:nvSpPr>
          <p:cNvPr id="6" name="PlaceHolder 2"/>
          <p:cNvSpPr>
            <a:spLocks noGrp="1"/>
          </p:cNvSpPr>
          <p:nvPr>
            <p:ph type="body"/>
          </p:nvPr>
        </p:nvSpPr>
        <p:spPr>
          <a:xfrm>
            <a:off x="311760" y="1152360"/>
            <a:ext cx="8520120" cy="3416040"/>
          </a:xfrm>
          <a:prstGeom prst="rect">
            <a:avLst/>
          </a:prstGeom>
        </p:spPr>
        <p:txBody>
          <a:bodyPr lIns="0" rIns="0" tIns="0" bIns="0">
            <a:normAutofit/>
          </a:bodyPr>
          <a:p>
            <a:endParaRPr b="0" lang="en-GB" sz="14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311760" y="444960"/>
            <a:ext cx="8520120" cy="572400"/>
          </a:xfrm>
          <a:prstGeom prst="rect">
            <a:avLst/>
          </a:prstGeom>
        </p:spPr>
        <p:txBody>
          <a:bodyPr lIns="0" rIns="0" tIns="0" bIns="0" anchor="ctr"/>
          <a:p>
            <a:endParaRPr b="0" lang="en-GB" sz="1400" spc="-1" strike="noStrike">
              <a:solidFill>
                <a:srgbClr val="000000"/>
              </a:solidFill>
              <a:latin typeface="Arial"/>
            </a:endParaRPr>
          </a:p>
        </p:txBody>
      </p:sp>
      <p:sp>
        <p:nvSpPr>
          <p:cNvPr id="8" name="PlaceHolder 2"/>
          <p:cNvSpPr>
            <a:spLocks noGrp="1"/>
          </p:cNvSpPr>
          <p:nvPr>
            <p:ph type="body"/>
          </p:nvPr>
        </p:nvSpPr>
        <p:spPr>
          <a:xfrm>
            <a:off x="311760" y="1152360"/>
            <a:ext cx="4157640" cy="3416040"/>
          </a:xfrm>
          <a:prstGeom prst="rect">
            <a:avLst/>
          </a:prstGeom>
        </p:spPr>
        <p:txBody>
          <a:bodyPr lIns="0" rIns="0" tIns="0" bIns="0">
            <a:normAutofit/>
          </a:bodyPr>
          <a:p>
            <a:endParaRPr b="0" lang="en-GB" sz="1400" spc="-1" strike="noStrike">
              <a:solidFill>
                <a:srgbClr val="000000"/>
              </a:solidFill>
              <a:latin typeface="Arial"/>
            </a:endParaRPr>
          </a:p>
        </p:txBody>
      </p:sp>
      <p:sp>
        <p:nvSpPr>
          <p:cNvPr id="9" name="PlaceHolder 3"/>
          <p:cNvSpPr>
            <a:spLocks noGrp="1"/>
          </p:cNvSpPr>
          <p:nvPr>
            <p:ph type="body"/>
          </p:nvPr>
        </p:nvSpPr>
        <p:spPr>
          <a:xfrm>
            <a:off x="4677840" y="1152360"/>
            <a:ext cx="4157640" cy="3416040"/>
          </a:xfrm>
          <a:prstGeom prst="rect">
            <a:avLst/>
          </a:prstGeom>
        </p:spPr>
        <p:txBody>
          <a:bodyPr lIns="0" rIns="0" tIns="0" bIns="0">
            <a:normAutofit/>
          </a:bodyPr>
          <a:p>
            <a:endParaRPr b="0" lang="en-GB" sz="1400" spc="-1" strike="noStrike">
              <a:solidFill>
                <a:srgbClr val="000000"/>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311760" y="444960"/>
            <a:ext cx="8520120" cy="572400"/>
          </a:xfrm>
          <a:prstGeom prst="rect">
            <a:avLst/>
          </a:prstGeom>
        </p:spPr>
        <p:txBody>
          <a:bodyPr lIns="0" rIns="0" tIns="0" bIns="0" anchor="ctr"/>
          <a:p>
            <a:endParaRPr b="0" lang="en-GB" sz="14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311760" y="444960"/>
            <a:ext cx="8520120" cy="2654640"/>
          </a:xfrm>
          <a:prstGeom prst="rect">
            <a:avLst/>
          </a:prstGeom>
        </p:spPr>
        <p:txBody>
          <a:bodyPr lIns="0" rIns="0" tIns="0" bIns="0" anchor="ctr"/>
          <a:p>
            <a:pPr algn="ctr"/>
            <a:endParaRPr b="0" lang="en-GB"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311760" y="444960"/>
            <a:ext cx="8520120" cy="572400"/>
          </a:xfrm>
          <a:prstGeom prst="rect">
            <a:avLst/>
          </a:prstGeom>
        </p:spPr>
        <p:txBody>
          <a:bodyPr lIns="0" rIns="0" tIns="0" bIns="0" anchor="ctr"/>
          <a:p>
            <a:endParaRPr b="0" lang="en-GB" sz="1400" spc="-1" strike="noStrike">
              <a:solidFill>
                <a:srgbClr val="000000"/>
              </a:solidFill>
              <a:latin typeface="Arial"/>
            </a:endParaRPr>
          </a:p>
        </p:txBody>
      </p:sp>
      <p:sp>
        <p:nvSpPr>
          <p:cNvPr id="13" name="PlaceHolder 2"/>
          <p:cNvSpPr>
            <a:spLocks noGrp="1"/>
          </p:cNvSpPr>
          <p:nvPr>
            <p:ph type="body"/>
          </p:nvPr>
        </p:nvSpPr>
        <p:spPr>
          <a:xfrm>
            <a:off x="311760" y="1152360"/>
            <a:ext cx="4157640" cy="1629360"/>
          </a:xfrm>
          <a:prstGeom prst="rect">
            <a:avLst/>
          </a:prstGeom>
        </p:spPr>
        <p:txBody>
          <a:bodyPr lIns="0" rIns="0" tIns="0" bIns="0">
            <a:normAutofit/>
          </a:bodyPr>
          <a:p>
            <a:endParaRPr b="0" lang="en-GB" sz="1400" spc="-1" strike="noStrike">
              <a:solidFill>
                <a:srgbClr val="000000"/>
              </a:solidFill>
              <a:latin typeface="Arial"/>
            </a:endParaRPr>
          </a:p>
        </p:txBody>
      </p:sp>
      <p:sp>
        <p:nvSpPr>
          <p:cNvPr id="14" name="PlaceHolder 3"/>
          <p:cNvSpPr>
            <a:spLocks noGrp="1"/>
          </p:cNvSpPr>
          <p:nvPr>
            <p:ph type="body"/>
          </p:nvPr>
        </p:nvSpPr>
        <p:spPr>
          <a:xfrm>
            <a:off x="4677840" y="1152360"/>
            <a:ext cx="4157640" cy="3416040"/>
          </a:xfrm>
          <a:prstGeom prst="rect">
            <a:avLst/>
          </a:prstGeom>
        </p:spPr>
        <p:txBody>
          <a:bodyPr lIns="0" rIns="0" tIns="0" bIns="0">
            <a:normAutofit/>
          </a:bodyPr>
          <a:p>
            <a:endParaRPr b="0" lang="en-GB" sz="1400" spc="-1" strike="noStrike">
              <a:solidFill>
                <a:srgbClr val="000000"/>
              </a:solidFill>
              <a:latin typeface="Arial"/>
            </a:endParaRPr>
          </a:p>
        </p:txBody>
      </p:sp>
      <p:sp>
        <p:nvSpPr>
          <p:cNvPr id="15" name="PlaceHolder 4"/>
          <p:cNvSpPr>
            <a:spLocks noGrp="1"/>
          </p:cNvSpPr>
          <p:nvPr>
            <p:ph type="body"/>
          </p:nvPr>
        </p:nvSpPr>
        <p:spPr>
          <a:xfrm>
            <a:off x="311760" y="2936880"/>
            <a:ext cx="4157640" cy="1629360"/>
          </a:xfrm>
          <a:prstGeom prst="rect">
            <a:avLst/>
          </a:prstGeom>
        </p:spPr>
        <p:txBody>
          <a:bodyPr lIns="0" rIns="0" tIns="0" bIns="0">
            <a:normAutofit/>
          </a:bodyPr>
          <a:p>
            <a:endParaRPr b="0" lang="en-GB" sz="14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311760" y="444960"/>
            <a:ext cx="8520120" cy="572400"/>
          </a:xfrm>
          <a:prstGeom prst="rect">
            <a:avLst/>
          </a:prstGeom>
        </p:spPr>
        <p:txBody>
          <a:bodyPr lIns="0" rIns="0" tIns="0" bIns="0" anchor="ctr"/>
          <a:p>
            <a:endParaRPr b="0" lang="en-GB" sz="1400" spc="-1" strike="noStrike">
              <a:solidFill>
                <a:srgbClr val="000000"/>
              </a:solidFill>
              <a:latin typeface="Arial"/>
            </a:endParaRPr>
          </a:p>
        </p:txBody>
      </p:sp>
      <p:sp>
        <p:nvSpPr>
          <p:cNvPr id="17" name="PlaceHolder 2"/>
          <p:cNvSpPr>
            <a:spLocks noGrp="1"/>
          </p:cNvSpPr>
          <p:nvPr>
            <p:ph type="body"/>
          </p:nvPr>
        </p:nvSpPr>
        <p:spPr>
          <a:xfrm>
            <a:off x="311760" y="1152360"/>
            <a:ext cx="4157640" cy="3416040"/>
          </a:xfrm>
          <a:prstGeom prst="rect">
            <a:avLst/>
          </a:prstGeom>
        </p:spPr>
        <p:txBody>
          <a:bodyPr lIns="0" rIns="0" tIns="0" bIns="0">
            <a:normAutofit/>
          </a:bodyPr>
          <a:p>
            <a:endParaRPr b="0" lang="en-GB" sz="1400" spc="-1" strike="noStrike">
              <a:solidFill>
                <a:srgbClr val="000000"/>
              </a:solidFill>
              <a:latin typeface="Arial"/>
            </a:endParaRPr>
          </a:p>
        </p:txBody>
      </p:sp>
      <p:sp>
        <p:nvSpPr>
          <p:cNvPr id="18" name="PlaceHolder 3"/>
          <p:cNvSpPr>
            <a:spLocks noGrp="1"/>
          </p:cNvSpPr>
          <p:nvPr>
            <p:ph type="body"/>
          </p:nvPr>
        </p:nvSpPr>
        <p:spPr>
          <a:xfrm>
            <a:off x="4677840" y="1152360"/>
            <a:ext cx="4157640" cy="1629360"/>
          </a:xfrm>
          <a:prstGeom prst="rect">
            <a:avLst/>
          </a:prstGeom>
        </p:spPr>
        <p:txBody>
          <a:bodyPr lIns="0" rIns="0" tIns="0" bIns="0">
            <a:normAutofit/>
          </a:bodyPr>
          <a:p>
            <a:endParaRPr b="0" lang="en-GB" sz="1400" spc="-1" strike="noStrike">
              <a:solidFill>
                <a:srgbClr val="000000"/>
              </a:solidFill>
              <a:latin typeface="Arial"/>
            </a:endParaRPr>
          </a:p>
        </p:txBody>
      </p:sp>
      <p:sp>
        <p:nvSpPr>
          <p:cNvPr id="19" name="PlaceHolder 4"/>
          <p:cNvSpPr>
            <a:spLocks noGrp="1"/>
          </p:cNvSpPr>
          <p:nvPr>
            <p:ph type="body"/>
          </p:nvPr>
        </p:nvSpPr>
        <p:spPr>
          <a:xfrm>
            <a:off x="4677840" y="2936880"/>
            <a:ext cx="4157640" cy="1629360"/>
          </a:xfrm>
          <a:prstGeom prst="rect">
            <a:avLst/>
          </a:prstGeom>
        </p:spPr>
        <p:txBody>
          <a:bodyPr lIns="0" rIns="0" tIns="0" bIns="0">
            <a:normAutofit/>
          </a:bodyPr>
          <a:p>
            <a:endParaRPr b="0" lang="en-GB" sz="14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311760" y="444960"/>
            <a:ext cx="8520120" cy="572400"/>
          </a:xfrm>
          <a:prstGeom prst="rect">
            <a:avLst/>
          </a:prstGeom>
        </p:spPr>
        <p:txBody>
          <a:bodyPr lIns="0" rIns="0" tIns="0" bIns="0" anchor="ctr"/>
          <a:p>
            <a:endParaRPr b="0" lang="en-GB" sz="1400" spc="-1" strike="noStrike">
              <a:solidFill>
                <a:srgbClr val="000000"/>
              </a:solidFill>
              <a:latin typeface="Arial"/>
            </a:endParaRPr>
          </a:p>
        </p:txBody>
      </p:sp>
      <p:sp>
        <p:nvSpPr>
          <p:cNvPr id="21" name="PlaceHolder 2"/>
          <p:cNvSpPr>
            <a:spLocks noGrp="1"/>
          </p:cNvSpPr>
          <p:nvPr>
            <p:ph type="body"/>
          </p:nvPr>
        </p:nvSpPr>
        <p:spPr>
          <a:xfrm>
            <a:off x="311760" y="1152360"/>
            <a:ext cx="4157640" cy="1629360"/>
          </a:xfrm>
          <a:prstGeom prst="rect">
            <a:avLst/>
          </a:prstGeom>
        </p:spPr>
        <p:txBody>
          <a:bodyPr lIns="0" rIns="0" tIns="0" bIns="0">
            <a:normAutofit/>
          </a:bodyPr>
          <a:p>
            <a:endParaRPr b="0" lang="en-GB" sz="1400" spc="-1" strike="noStrike">
              <a:solidFill>
                <a:srgbClr val="000000"/>
              </a:solidFill>
              <a:latin typeface="Arial"/>
            </a:endParaRPr>
          </a:p>
        </p:txBody>
      </p:sp>
      <p:sp>
        <p:nvSpPr>
          <p:cNvPr id="22" name="PlaceHolder 3"/>
          <p:cNvSpPr>
            <a:spLocks noGrp="1"/>
          </p:cNvSpPr>
          <p:nvPr>
            <p:ph type="body"/>
          </p:nvPr>
        </p:nvSpPr>
        <p:spPr>
          <a:xfrm>
            <a:off x="4677840" y="1152360"/>
            <a:ext cx="4157640" cy="1629360"/>
          </a:xfrm>
          <a:prstGeom prst="rect">
            <a:avLst/>
          </a:prstGeom>
        </p:spPr>
        <p:txBody>
          <a:bodyPr lIns="0" rIns="0" tIns="0" bIns="0">
            <a:normAutofit/>
          </a:bodyPr>
          <a:p>
            <a:endParaRPr b="0" lang="en-GB" sz="1400" spc="-1" strike="noStrike">
              <a:solidFill>
                <a:srgbClr val="000000"/>
              </a:solidFill>
              <a:latin typeface="Arial"/>
            </a:endParaRPr>
          </a:p>
        </p:txBody>
      </p:sp>
      <p:sp>
        <p:nvSpPr>
          <p:cNvPr id="23" name="PlaceHolder 4"/>
          <p:cNvSpPr>
            <a:spLocks noGrp="1"/>
          </p:cNvSpPr>
          <p:nvPr>
            <p:ph type="body"/>
          </p:nvPr>
        </p:nvSpPr>
        <p:spPr>
          <a:xfrm>
            <a:off x="311760" y="2936880"/>
            <a:ext cx="8520120" cy="1629360"/>
          </a:xfrm>
          <a:prstGeom prst="rect">
            <a:avLst/>
          </a:prstGeom>
        </p:spPr>
        <p:txBody>
          <a:bodyPr lIns="0" rIns="0" tIns="0" bIns="0">
            <a:normAutofit/>
          </a:bodyPr>
          <a:p>
            <a:endParaRPr b="0" lang="en-GB" sz="14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311760" y="744480"/>
            <a:ext cx="8520120" cy="2052360"/>
          </a:xfrm>
          <a:prstGeom prst="rect">
            <a:avLst/>
          </a:prstGeom>
        </p:spPr>
        <p:txBody>
          <a:bodyPr tIns="91440" bIns="91440" anchor="b"/>
          <a:p>
            <a:r>
              <a:rPr b="0" lang="en-GB" sz="5200" spc="-1" strike="noStrike">
                <a:solidFill>
                  <a:srgbClr val="000000"/>
                </a:solidFill>
                <a:latin typeface="Arial"/>
              </a:rPr>
              <a:t>Click to edit the title text format</a:t>
            </a:r>
            <a:endParaRPr b="0" lang="en-GB" sz="5200" spc="-1" strike="noStrike">
              <a:solidFill>
                <a:srgbClr val="000000"/>
              </a:solidFill>
              <a:latin typeface="Arial"/>
            </a:endParaRPr>
          </a:p>
        </p:txBody>
      </p:sp>
      <p:sp>
        <p:nvSpPr>
          <p:cNvPr id="1" name="PlaceHolder 2"/>
          <p:cNvSpPr>
            <a:spLocks noGrp="1"/>
          </p:cNvSpPr>
          <p:nvPr>
            <p:ph type="sldNum"/>
          </p:nvPr>
        </p:nvSpPr>
        <p:spPr>
          <a:xfrm>
            <a:off x="8472600" y="4663080"/>
            <a:ext cx="548280" cy="393120"/>
          </a:xfrm>
          <a:prstGeom prst="rect">
            <a:avLst/>
          </a:prstGeom>
        </p:spPr>
        <p:txBody>
          <a:bodyPr tIns="91440" bIns="91440" anchor="ctr"/>
          <a:p>
            <a:pPr>
              <a:lnSpc>
                <a:spcPct val="100000"/>
              </a:lnSpc>
            </a:pPr>
            <a:fld id="{3B08F085-FF82-494D-AD78-5CB0602D3A82}" type="slidenum">
              <a:rPr b="0" lang="en-GB" sz="1400" spc="-1" strike="noStrike">
                <a:solidFill>
                  <a:srgbClr val="000000"/>
                </a:solidFill>
                <a:latin typeface="Arial"/>
                <a:ea typeface="Arial"/>
              </a:rPr>
              <a:t>&lt;number&gt;</a:t>
            </a:fld>
            <a:endParaRPr b="0" lang="en-GB" sz="1400" spc="-1" strike="noStrike">
              <a:latin typeface="Times New Roman"/>
            </a:endParaRPr>
          </a:p>
        </p:txBody>
      </p:sp>
      <p:sp>
        <p:nvSpPr>
          <p:cNvPr id="2" name="PlaceHolder 3"/>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GB" sz="1400" spc="-1" strike="noStrike">
                <a:solidFill>
                  <a:srgbClr val="000000"/>
                </a:solidFill>
                <a:latin typeface="Arial"/>
              </a:rPr>
              <a:t>Click to edit the outline text format</a:t>
            </a:r>
            <a:endParaRPr b="0" lang="en-GB"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1400" spc="-1" strike="noStrike">
                <a:solidFill>
                  <a:srgbClr val="000000"/>
                </a:solidFill>
                <a:latin typeface="Arial"/>
              </a:rPr>
              <a:t>Second Outline Level</a:t>
            </a:r>
            <a:endParaRPr b="0" lang="en-GB"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1400" spc="-1" strike="noStrike">
                <a:solidFill>
                  <a:srgbClr val="000000"/>
                </a:solidFill>
                <a:latin typeface="Arial"/>
              </a:rPr>
              <a:t>Third Outline Level</a:t>
            </a:r>
            <a:endParaRPr b="0" lang="en-GB"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1400" spc="-1" strike="noStrike">
                <a:solidFill>
                  <a:srgbClr val="000000"/>
                </a:solidFill>
                <a:latin typeface="Arial"/>
              </a:rPr>
              <a:t>Fourth Outline Level</a:t>
            </a:r>
            <a:endParaRPr b="0" lang="en-GB"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2000" spc="-1" strike="noStrike">
                <a:solidFill>
                  <a:srgbClr val="000000"/>
                </a:solidFill>
                <a:latin typeface="Arial"/>
              </a:rPr>
              <a:t>Fifth Outline Level</a:t>
            </a:r>
            <a:endParaRPr b="0" lang="en-GB"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2000" spc="-1" strike="noStrike">
                <a:solidFill>
                  <a:srgbClr val="000000"/>
                </a:solidFill>
                <a:latin typeface="Arial"/>
              </a:rPr>
              <a:t>Sixth Outline Level</a:t>
            </a:r>
            <a:endParaRPr b="0" lang="en-GB"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2000" spc="-1" strike="noStrike">
                <a:solidFill>
                  <a:srgbClr val="000000"/>
                </a:solidFill>
                <a:latin typeface="Arial"/>
              </a:rPr>
              <a:t>Seventh Outline Level</a:t>
            </a:r>
            <a:endParaRPr b="0" lang="en-GB"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9" name="PlaceHolder 1"/>
          <p:cNvSpPr>
            <a:spLocks noGrp="1"/>
          </p:cNvSpPr>
          <p:nvPr>
            <p:ph type="title"/>
          </p:nvPr>
        </p:nvSpPr>
        <p:spPr>
          <a:xfrm>
            <a:off x="311760" y="444960"/>
            <a:ext cx="8520120" cy="572400"/>
          </a:xfrm>
          <a:prstGeom prst="rect">
            <a:avLst/>
          </a:prstGeom>
        </p:spPr>
        <p:txBody>
          <a:bodyPr tIns="91440" bIns="91440"/>
          <a:p>
            <a:r>
              <a:rPr b="0" lang="en-GB" sz="2800" spc="-1" strike="noStrike">
                <a:solidFill>
                  <a:srgbClr val="000000"/>
                </a:solidFill>
                <a:latin typeface="Arial"/>
              </a:rPr>
              <a:t>Click to edit the title text format</a:t>
            </a:r>
            <a:endParaRPr b="0" lang="en-GB" sz="2800" spc="-1" strike="noStrike">
              <a:solidFill>
                <a:srgbClr val="000000"/>
              </a:solidFill>
              <a:latin typeface="Arial"/>
            </a:endParaRPr>
          </a:p>
        </p:txBody>
      </p:sp>
      <p:sp>
        <p:nvSpPr>
          <p:cNvPr id="40" name="PlaceHolder 2"/>
          <p:cNvSpPr>
            <a:spLocks noGrp="1"/>
          </p:cNvSpPr>
          <p:nvPr>
            <p:ph type="body"/>
          </p:nvPr>
        </p:nvSpPr>
        <p:spPr>
          <a:xfrm>
            <a:off x="311760" y="1152360"/>
            <a:ext cx="8520120" cy="3416040"/>
          </a:xfrm>
          <a:prstGeom prst="rect">
            <a:avLst/>
          </a:prstGeom>
        </p:spPr>
        <p:txBody>
          <a:bodyPr tIns="91440" bIns="91440"/>
          <a:p>
            <a:pPr marL="432000" indent="-324000">
              <a:spcBef>
                <a:spcPts val="1417"/>
              </a:spcBef>
              <a:buClr>
                <a:srgbClr val="000000"/>
              </a:buClr>
              <a:buSzPct val="45000"/>
              <a:buFont typeface="Wingdings" charset="2"/>
              <a:buChar char=""/>
            </a:pPr>
            <a:r>
              <a:rPr b="0" lang="en-GB" sz="1800" spc="-1" strike="noStrike">
                <a:solidFill>
                  <a:srgbClr val="000000"/>
                </a:solidFill>
                <a:latin typeface="Arial"/>
              </a:rPr>
              <a:t>Click to edit the outline text format</a:t>
            </a:r>
            <a:endParaRPr b="0" lang="en-GB"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1800" spc="-1" strike="noStrike">
                <a:solidFill>
                  <a:srgbClr val="000000"/>
                </a:solidFill>
                <a:latin typeface="Arial"/>
              </a:rPr>
              <a:t>Second Outline Level</a:t>
            </a:r>
            <a:endParaRPr b="0" lang="en-GB"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1800" spc="-1" strike="noStrike">
                <a:solidFill>
                  <a:srgbClr val="000000"/>
                </a:solidFill>
                <a:latin typeface="Arial"/>
              </a:rPr>
              <a:t>Third Outline Level</a:t>
            </a:r>
            <a:endParaRPr b="0" lang="en-GB"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1800" spc="-1" strike="noStrike">
                <a:solidFill>
                  <a:srgbClr val="000000"/>
                </a:solidFill>
                <a:latin typeface="Arial"/>
              </a:rPr>
              <a:t>Fourth Outline Level</a:t>
            </a:r>
            <a:endParaRPr b="0" lang="en-GB"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1800" spc="-1" strike="noStrike">
                <a:solidFill>
                  <a:srgbClr val="000000"/>
                </a:solidFill>
                <a:latin typeface="Arial"/>
              </a:rPr>
              <a:t>Fifth Outline Level</a:t>
            </a:r>
            <a:endParaRPr b="0" lang="en-GB"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1800" spc="-1" strike="noStrike">
                <a:solidFill>
                  <a:srgbClr val="000000"/>
                </a:solidFill>
                <a:latin typeface="Arial"/>
              </a:rPr>
              <a:t>Sixth Outline Level</a:t>
            </a:r>
            <a:endParaRPr b="0" lang="en-GB"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1800" spc="-1" strike="noStrike">
                <a:solidFill>
                  <a:srgbClr val="000000"/>
                </a:solidFill>
                <a:latin typeface="Arial"/>
              </a:rPr>
              <a:t>Seventh Outline Level</a:t>
            </a:r>
            <a:endParaRPr b="0" lang="en-GB" sz="1800" spc="-1" strike="noStrike">
              <a:solidFill>
                <a:srgbClr val="000000"/>
              </a:solidFill>
              <a:latin typeface="Arial"/>
            </a:endParaRPr>
          </a:p>
        </p:txBody>
      </p:sp>
      <p:sp>
        <p:nvSpPr>
          <p:cNvPr id="41" name="PlaceHolder 3"/>
          <p:cNvSpPr>
            <a:spLocks noGrp="1"/>
          </p:cNvSpPr>
          <p:nvPr>
            <p:ph type="sldNum"/>
          </p:nvPr>
        </p:nvSpPr>
        <p:spPr>
          <a:xfrm>
            <a:off x="8472600" y="4663080"/>
            <a:ext cx="548280" cy="393120"/>
          </a:xfrm>
          <a:prstGeom prst="rect">
            <a:avLst/>
          </a:prstGeom>
        </p:spPr>
        <p:txBody>
          <a:bodyPr tIns="91440" bIns="91440" anchor="ctr"/>
          <a:p>
            <a:pPr>
              <a:lnSpc>
                <a:spcPct val="100000"/>
              </a:lnSpc>
            </a:pPr>
            <a:fld id="{03220BAF-8766-4F9D-A490-7F184D81AA00}" type="slidenum">
              <a:rPr b="0" lang="en-GB" sz="1400" spc="-1" strike="noStrike">
                <a:solidFill>
                  <a:srgbClr val="000000"/>
                </a:solidFill>
                <a:latin typeface="Arial"/>
                <a:ea typeface="Arial"/>
              </a:rPr>
              <a:t>1</a:t>
            </a:fld>
            <a:endParaRPr b="0" lang="en-GB" sz="1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1.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5.xml"/>
</Relationships>
</file>

<file path=ppt/slides/_rels/slide12.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slideLayout" Target="../slideLayouts/slideLayout15.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6.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5.xml"/>
</Relationships>
</file>

<file path=ppt/slides/_rels/slide17.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5.xml"/>
</Relationships>
</file>

<file path=ppt/slides/_rels/slide18.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5.xml"/>
</Relationships>
</file>

<file path=ppt/slides/_rels/slide19.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image" Target="../media/image14.png"/><Relationship Id="rId6" Type="http://schemas.openxmlformats.org/officeDocument/2006/relationships/image" Target="../media/image15.png"/><Relationship Id="rId7" Type="http://schemas.openxmlformats.org/officeDocument/2006/relationships/slideLayout" Target="../slideLayouts/slideLayout15.xml"/><Relationship Id="rId8" Type="http://schemas.openxmlformats.org/officeDocument/2006/relationships/notesSlide" Target="../notesSlides/notesSlide1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2.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image" Target="../media/image17.png"/><Relationship Id="rId3" Type="http://schemas.openxmlformats.org/officeDocument/2006/relationships/slideLayout" Target="../slideLayouts/slideLayout15.xml"/>
</Relationships>
</file>

<file path=ppt/slides/_rels/slide23.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15.xml"/><Relationship Id="rId3" Type="http://schemas.openxmlformats.org/officeDocument/2006/relationships/notesSlide" Target="../notesSlides/notesSlide23.xml"/>
</Relationships>
</file>

<file path=ppt/slides/_rels/slide24.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image" Target="../media/image20.png"/><Relationship Id="rId3" Type="http://schemas.openxmlformats.org/officeDocument/2006/relationships/slideLayout" Target="../slideLayouts/slideLayout15.xml"/>
</Relationships>
</file>

<file path=ppt/slides/_rels/slide25.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15.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7.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image" Target="../media/image23.png"/><Relationship Id="rId3" Type="http://schemas.openxmlformats.org/officeDocument/2006/relationships/slideLayout" Target="../slideLayouts/slideLayout15.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4.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5.xml"/><Relationship Id="rId3"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6.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5.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9.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5.xml"/><Relationship Id="rId3"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TextShape 1"/>
          <p:cNvSpPr txBox="1"/>
          <p:nvPr/>
        </p:nvSpPr>
        <p:spPr>
          <a:xfrm>
            <a:off x="311760" y="1681560"/>
            <a:ext cx="8520120" cy="1115280"/>
          </a:xfrm>
          <a:prstGeom prst="rect">
            <a:avLst/>
          </a:prstGeom>
          <a:noFill/>
          <a:ln>
            <a:noFill/>
          </a:ln>
        </p:spPr>
        <p:txBody>
          <a:bodyPr tIns="91440" bIns="91440" anchor="b"/>
          <a:p>
            <a:pPr algn="ctr">
              <a:lnSpc>
                <a:spcPct val="100000"/>
              </a:lnSpc>
            </a:pPr>
            <a:r>
              <a:rPr b="0" lang="en-GB" sz="4800" spc="-1" strike="noStrike">
                <a:solidFill>
                  <a:srgbClr val="000000"/>
                </a:solidFill>
                <a:latin typeface="Arial"/>
                <a:ea typeface="Arial"/>
              </a:rPr>
              <a:t>Race Condition Vulnerability</a:t>
            </a:r>
            <a:endParaRPr b="0" lang="en-GB" sz="4800" spc="-1" strike="noStrike">
              <a:solidFill>
                <a:srgbClr val="000000"/>
              </a:solidFill>
              <a:latin typeface="Arial"/>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 name="TextShape 1"/>
          <p:cNvSpPr txBox="1"/>
          <p:nvPr/>
        </p:nvSpPr>
        <p:spPr>
          <a:xfrm>
            <a:off x="311760" y="444960"/>
            <a:ext cx="8520120" cy="572400"/>
          </a:xfrm>
          <a:prstGeom prst="rect">
            <a:avLst/>
          </a:prstGeom>
          <a:noFill/>
          <a:ln>
            <a:noFill/>
          </a:ln>
        </p:spPr>
        <p:txBody>
          <a:bodyPr tIns="91440" bIns="91440"/>
          <a:p>
            <a:pPr>
              <a:lnSpc>
                <a:spcPct val="100000"/>
              </a:lnSpc>
            </a:pPr>
            <a:r>
              <a:rPr b="0" lang="en-GB" sz="2800" spc="-1" strike="noStrike">
                <a:solidFill>
                  <a:srgbClr val="000000"/>
                </a:solidFill>
                <a:latin typeface="Arial"/>
                <a:ea typeface="Arial"/>
              </a:rPr>
              <a:t>Understanding the attack</a:t>
            </a:r>
            <a:endParaRPr b="0" lang="en-GB" sz="2800" spc="-1" strike="noStrike">
              <a:solidFill>
                <a:srgbClr val="000000"/>
              </a:solidFill>
              <a:latin typeface="Arial"/>
            </a:endParaRPr>
          </a:p>
        </p:txBody>
      </p:sp>
      <p:sp>
        <p:nvSpPr>
          <p:cNvPr id="117" name="TextShape 2"/>
          <p:cNvSpPr txBox="1"/>
          <p:nvPr/>
        </p:nvSpPr>
        <p:spPr>
          <a:xfrm>
            <a:off x="311760" y="1152360"/>
            <a:ext cx="4424400" cy="3416040"/>
          </a:xfrm>
          <a:prstGeom prst="rect">
            <a:avLst/>
          </a:prstGeom>
          <a:noFill/>
          <a:ln>
            <a:noFill/>
          </a:ln>
        </p:spPr>
        <p:txBody>
          <a:bodyPr tIns="91440" bIns="91440"/>
          <a:p>
            <a:pPr>
              <a:lnSpc>
                <a:spcPct val="115000"/>
              </a:lnSpc>
              <a:spcAft>
                <a:spcPts val="1599"/>
              </a:spcAft>
            </a:pPr>
            <a:r>
              <a:rPr b="0" lang="en-GB" sz="1800" spc="-1" strike="noStrike">
                <a:solidFill>
                  <a:srgbClr val="000000"/>
                </a:solidFill>
                <a:latin typeface="Arial"/>
                <a:ea typeface="Arial"/>
              </a:rPr>
              <a:t>Let’s consider steps for two programs :</a:t>
            </a:r>
            <a:endParaRPr b="0" lang="en-GB" sz="1800" spc="-1" strike="noStrike">
              <a:solidFill>
                <a:srgbClr val="000000"/>
              </a:solidFill>
              <a:latin typeface="Arial"/>
            </a:endParaRPr>
          </a:p>
          <a:p>
            <a:pPr>
              <a:lnSpc>
                <a:spcPct val="115000"/>
              </a:lnSpc>
              <a:spcAft>
                <a:spcPts val="1599"/>
              </a:spcAft>
            </a:pPr>
            <a:r>
              <a:rPr b="1" lang="en-GB" sz="1800" spc="-1" strike="noStrike">
                <a:solidFill>
                  <a:srgbClr val="000000"/>
                </a:solidFill>
                <a:latin typeface="Arial"/>
                <a:ea typeface="Arial"/>
              </a:rPr>
              <a:t>A1</a:t>
            </a:r>
            <a:r>
              <a:rPr b="0" lang="en-GB" sz="1800" spc="-1" strike="noStrike">
                <a:solidFill>
                  <a:srgbClr val="000000"/>
                </a:solidFill>
                <a:latin typeface="Arial"/>
                <a:ea typeface="Arial"/>
              </a:rPr>
              <a:t> : Make “/tmp/X” point to a file owned by us</a:t>
            </a:r>
            <a:endParaRPr b="0" lang="en-GB" sz="1800" spc="-1" strike="noStrike">
              <a:solidFill>
                <a:srgbClr val="000000"/>
              </a:solidFill>
              <a:latin typeface="Arial"/>
            </a:endParaRPr>
          </a:p>
          <a:p>
            <a:pPr>
              <a:lnSpc>
                <a:spcPct val="115000"/>
              </a:lnSpc>
              <a:spcAft>
                <a:spcPts val="1599"/>
              </a:spcAft>
            </a:pPr>
            <a:r>
              <a:rPr b="1" lang="en-GB" sz="1800" spc="-1" strike="noStrike">
                <a:solidFill>
                  <a:srgbClr val="000000"/>
                </a:solidFill>
                <a:latin typeface="Arial"/>
                <a:ea typeface="Arial"/>
              </a:rPr>
              <a:t>A2</a:t>
            </a:r>
            <a:r>
              <a:rPr b="0" lang="en-GB" sz="1800" spc="-1" strike="noStrike">
                <a:solidFill>
                  <a:srgbClr val="000000"/>
                </a:solidFill>
                <a:latin typeface="Arial"/>
                <a:ea typeface="Arial"/>
              </a:rPr>
              <a:t> : Make “/tmp/X” point to /etc/passwd</a:t>
            </a:r>
            <a:endParaRPr b="0" lang="en-GB" sz="1800" spc="-1" strike="noStrike">
              <a:solidFill>
                <a:srgbClr val="000000"/>
              </a:solidFill>
              <a:latin typeface="Arial"/>
            </a:endParaRPr>
          </a:p>
          <a:p>
            <a:pPr>
              <a:lnSpc>
                <a:spcPct val="115000"/>
              </a:lnSpc>
              <a:spcAft>
                <a:spcPts val="1599"/>
              </a:spcAft>
            </a:pPr>
            <a:r>
              <a:rPr b="1" lang="en-GB" sz="1800" spc="-1" strike="noStrike">
                <a:solidFill>
                  <a:srgbClr val="000000"/>
                </a:solidFill>
                <a:latin typeface="Arial"/>
                <a:ea typeface="Arial"/>
              </a:rPr>
              <a:t>V1 </a:t>
            </a:r>
            <a:r>
              <a:rPr b="0" lang="en-GB" sz="1800" spc="-1" strike="noStrike">
                <a:solidFill>
                  <a:srgbClr val="000000"/>
                </a:solidFill>
                <a:latin typeface="Arial"/>
                <a:ea typeface="Arial"/>
              </a:rPr>
              <a:t>: Check user’s permission on “/tmp/X”</a:t>
            </a:r>
            <a:endParaRPr b="0" lang="en-GB" sz="1800" spc="-1" strike="noStrike">
              <a:solidFill>
                <a:srgbClr val="000000"/>
              </a:solidFill>
              <a:latin typeface="Arial"/>
            </a:endParaRPr>
          </a:p>
          <a:p>
            <a:pPr>
              <a:lnSpc>
                <a:spcPct val="115000"/>
              </a:lnSpc>
              <a:spcAft>
                <a:spcPts val="1599"/>
              </a:spcAft>
            </a:pPr>
            <a:r>
              <a:rPr b="1" lang="en-GB" sz="1800" spc="-1" strike="noStrike">
                <a:solidFill>
                  <a:srgbClr val="000000"/>
                </a:solidFill>
                <a:latin typeface="Arial"/>
                <a:ea typeface="Arial"/>
              </a:rPr>
              <a:t>V2 </a:t>
            </a:r>
            <a:r>
              <a:rPr b="0" lang="en-GB" sz="1800" spc="-1" strike="noStrike">
                <a:solidFill>
                  <a:srgbClr val="000000"/>
                </a:solidFill>
                <a:latin typeface="Arial"/>
                <a:ea typeface="Arial"/>
              </a:rPr>
              <a:t>: Open the file</a:t>
            </a:r>
            <a:endParaRPr b="0" lang="en-GB" sz="1800" spc="-1" strike="noStrike">
              <a:solidFill>
                <a:srgbClr val="000000"/>
              </a:solidFill>
              <a:latin typeface="Arial"/>
            </a:endParaRPr>
          </a:p>
        </p:txBody>
      </p:sp>
      <p:sp>
        <p:nvSpPr>
          <p:cNvPr id="118" name="CustomShape 3"/>
          <p:cNvSpPr/>
          <p:nvPr/>
        </p:nvSpPr>
        <p:spPr>
          <a:xfrm>
            <a:off x="4961520" y="906480"/>
            <a:ext cx="4016520" cy="3908160"/>
          </a:xfrm>
          <a:prstGeom prst="rect">
            <a:avLst/>
          </a:prstGeom>
          <a:noFill/>
          <a:ln>
            <a:noFill/>
          </a:ln>
        </p:spPr>
        <p:style>
          <a:lnRef idx="0"/>
          <a:fillRef idx="0"/>
          <a:effectRef idx="0"/>
          <a:fontRef idx="minor"/>
        </p:style>
        <p:txBody>
          <a:bodyPr tIns="91440" bIns="91440"/>
          <a:p>
            <a:pPr>
              <a:lnSpc>
                <a:spcPct val="100000"/>
              </a:lnSpc>
            </a:pPr>
            <a:r>
              <a:rPr b="0" lang="en-GB" sz="1800" spc="-1" strike="noStrike">
                <a:solidFill>
                  <a:srgbClr val="000000"/>
                </a:solidFill>
                <a:latin typeface="Arial"/>
                <a:ea typeface="Arial"/>
              </a:rPr>
              <a:t>Attack program runs: A1,A2,A1,A2…….</a:t>
            </a:r>
            <a:endParaRPr b="0" lang="en-GB" sz="1800" spc="-1" strike="noStrike">
              <a:latin typeface="Arial"/>
            </a:endParaRPr>
          </a:p>
          <a:p>
            <a:pPr>
              <a:lnSpc>
                <a:spcPct val="100000"/>
              </a:lnSpc>
            </a:pPr>
            <a:endParaRPr b="0" lang="en-GB" sz="1800" spc="-1" strike="noStrike">
              <a:latin typeface="Arial"/>
            </a:endParaRPr>
          </a:p>
          <a:p>
            <a:pPr>
              <a:lnSpc>
                <a:spcPct val="100000"/>
              </a:lnSpc>
            </a:pPr>
            <a:r>
              <a:rPr b="0" lang="en-GB" sz="1800" spc="-1" strike="noStrike">
                <a:solidFill>
                  <a:srgbClr val="000000"/>
                </a:solidFill>
                <a:latin typeface="Arial"/>
                <a:ea typeface="Arial"/>
              </a:rPr>
              <a:t>Vulnerable program runs : V1,V2,V1,V2…..</a:t>
            </a:r>
            <a:endParaRPr b="0" lang="en-GB" sz="1800" spc="-1" strike="noStrike">
              <a:latin typeface="Arial"/>
            </a:endParaRPr>
          </a:p>
          <a:p>
            <a:pPr>
              <a:lnSpc>
                <a:spcPct val="100000"/>
              </a:lnSpc>
            </a:pPr>
            <a:endParaRPr b="0" lang="en-GB" sz="1800" spc="-1" strike="noStrike">
              <a:latin typeface="Arial"/>
            </a:endParaRPr>
          </a:p>
          <a:p>
            <a:pPr>
              <a:lnSpc>
                <a:spcPct val="100000"/>
              </a:lnSpc>
            </a:pPr>
            <a:r>
              <a:rPr b="0" lang="en-GB" sz="1800" spc="-1" strike="noStrike">
                <a:solidFill>
                  <a:srgbClr val="000000"/>
                </a:solidFill>
                <a:latin typeface="Arial"/>
                <a:ea typeface="Arial"/>
              </a:rPr>
              <a:t>As the programs are running simultaneously on a multi-core machine, the instructions will be interleaved (mixture of two sequences)</a:t>
            </a:r>
            <a:endParaRPr b="0" lang="en-GB" sz="1800" spc="-1" strike="noStrike">
              <a:latin typeface="Arial"/>
            </a:endParaRPr>
          </a:p>
          <a:p>
            <a:pPr>
              <a:lnSpc>
                <a:spcPct val="100000"/>
              </a:lnSpc>
            </a:pPr>
            <a:endParaRPr b="0" lang="en-GB" sz="1800" spc="-1" strike="noStrike">
              <a:latin typeface="Arial"/>
            </a:endParaRPr>
          </a:p>
          <a:p>
            <a:pPr>
              <a:lnSpc>
                <a:spcPct val="100000"/>
              </a:lnSpc>
            </a:pPr>
            <a:r>
              <a:rPr b="0" lang="en-GB" sz="1800" spc="-1" strike="noStrike">
                <a:solidFill>
                  <a:srgbClr val="000000"/>
                </a:solidFill>
                <a:latin typeface="Arial"/>
                <a:ea typeface="Arial"/>
              </a:rPr>
              <a:t>A1, V1 , A2, V2 : vulnerable prog opens /etc/passwd for editing.</a:t>
            </a:r>
            <a:endParaRPr b="0" lang="en-GB" sz="1800" spc="-1" strike="noStrike">
              <a:latin typeface="Arial"/>
            </a:endParaRPr>
          </a:p>
        </p:txBody>
      </p:sp>
      <p:sp>
        <p:nvSpPr>
          <p:cNvPr id="119" name="CustomShape 4"/>
          <p:cNvSpPr/>
          <p:nvPr/>
        </p:nvSpPr>
        <p:spPr>
          <a:xfrm>
            <a:off x="4736520" y="1152360"/>
            <a:ext cx="360" cy="3586320"/>
          </a:xfrm>
          <a:custGeom>
            <a:avLst/>
            <a:gdLst/>
            <a:ahLst/>
            <a:rect l="l" t="t" r="r" b="b"/>
            <a:pathLst>
              <a:path w="21600" h="21600">
                <a:moveTo>
                  <a:pt x="0" y="0"/>
                </a:moveTo>
                <a:lnTo>
                  <a:pt x="21600" y="21600"/>
                </a:lnTo>
              </a:path>
            </a:pathLst>
          </a:custGeom>
          <a:noFill/>
          <a:ln w="9360">
            <a:solidFill>
              <a:schemeClr val="dk2"/>
            </a:solidFill>
            <a:round/>
          </a:ln>
        </p:spPr>
        <p:style>
          <a:lnRef idx="0"/>
          <a:fillRef idx="0"/>
          <a:effectRef idx="0"/>
          <a:fontRef idx="minor"/>
        </p:style>
      </p:sp>
    </p:spTree>
  </p:cSld>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TextShape 1"/>
          <p:cNvSpPr txBox="1"/>
          <p:nvPr/>
        </p:nvSpPr>
        <p:spPr>
          <a:xfrm>
            <a:off x="311760" y="444960"/>
            <a:ext cx="8520120" cy="572400"/>
          </a:xfrm>
          <a:prstGeom prst="rect">
            <a:avLst/>
          </a:prstGeom>
          <a:noFill/>
          <a:ln>
            <a:noFill/>
          </a:ln>
        </p:spPr>
        <p:txBody>
          <a:bodyPr tIns="91440" bIns="91440"/>
          <a:p>
            <a:pPr>
              <a:lnSpc>
                <a:spcPct val="100000"/>
              </a:lnSpc>
            </a:pPr>
            <a:r>
              <a:rPr b="0" lang="en-GB" sz="2800" spc="-1" strike="noStrike">
                <a:solidFill>
                  <a:srgbClr val="000000"/>
                </a:solidFill>
                <a:latin typeface="Arial"/>
                <a:ea typeface="Arial"/>
              </a:rPr>
              <a:t>Another Race Condition Example</a:t>
            </a:r>
            <a:endParaRPr b="0" lang="en-GB" sz="2800" spc="-1" strike="noStrike">
              <a:solidFill>
                <a:srgbClr val="000000"/>
              </a:solidFill>
              <a:latin typeface="Arial"/>
            </a:endParaRPr>
          </a:p>
        </p:txBody>
      </p:sp>
      <p:sp>
        <p:nvSpPr>
          <p:cNvPr id="121" name="TextShape 2"/>
          <p:cNvSpPr txBox="1"/>
          <p:nvPr/>
        </p:nvSpPr>
        <p:spPr>
          <a:xfrm>
            <a:off x="6139080" y="1043280"/>
            <a:ext cx="2768040" cy="4042080"/>
          </a:xfrm>
          <a:prstGeom prst="rect">
            <a:avLst/>
          </a:prstGeom>
          <a:noFill/>
          <a:ln>
            <a:noFill/>
          </a:ln>
        </p:spPr>
        <p:txBody>
          <a:bodyPr tIns="91440" bIns="91440"/>
          <a:p>
            <a:pPr>
              <a:lnSpc>
                <a:spcPct val="115000"/>
              </a:lnSpc>
              <a:spcAft>
                <a:spcPts val="1599"/>
              </a:spcAft>
            </a:pPr>
            <a:r>
              <a:rPr b="0" lang="en-GB" sz="1800" spc="-1" strike="noStrike">
                <a:solidFill>
                  <a:srgbClr val="000000"/>
                </a:solidFill>
                <a:latin typeface="Arial"/>
                <a:ea typeface="Arial"/>
              </a:rPr>
              <a:t>Set-UID program that runs with root privilege.</a:t>
            </a:r>
            <a:endParaRPr b="0" lang="en-GB" sz="1800" spc="-1" strike="noStrike">
              <a:solidFill>
                <a:srgbClr val="000000"/>
              </a:solidFill>
              <a:latin typeface="Arial"/>
            </a:endParaRPr>
          </a:p>
          <a:p>
            <a:pPr marL="457200" indent="-342720">
              <a:lnSpc>
                <a:spcPct val="115000"/>
              </a:lnSpc>
              <a:buClr>
                <a:srgbClr val="000000"/>
              </a:buClr>
              <a:buFont typeface="StarSymbol"/>
              <a:buAutoNum type="arabicPeriod"/>
            </a:pPr>
            <a:r>
              <a:rPr b="0" lang="en-GB" sz="1800" spc="-1" strike="noStrike">
                <a:solidFill>
                  <a:srgbClr val="000000"/>
                </a:solidFill>
                <a:latin typeface="Arial"/>
                <a:ea typeface="Arial"/>
              </a:rPr>
              <a:t>Checks if the file “/tmp/X” exists.</a:t>
            </a:r>
            <a:endParaRPr b="0" lang="en-GB" sz="1800" spc="-1" strike="noStrike">
              <a:solidFill>
                <a:srgbClr val="000000"/>
              </a:solidFill>
              <a:latin typeface="Arial"/>
            </a:endParaRPr>
          </a:p>
          <a:p>
            <a:pPr marL="457200" indent="-342720">
              <a:lnSpc>
                <a:spcPct val="115000"/>
              </a:lnSpc>
              <a:spcAft>
                <a:spcPts val="1599"/>
              </a:spcAft>
              <a:buClr>
                <a:srgbClr val="000000"/>
              </a:buClr>
              <a:buFont typeface="StarSymbol"/>
              <a:buAutoNum type="arabicPeriod"/>
            </a:pPr>
            <a:r>
              <a:rPr b="0" lang="en-GB" sz="1800" spc="-1" strike="noStrike">
                <a:solidFill>
                  <a:srgbClr val="000000"/>
                </a:solidFill>
                <a:latin typeface="Arial"/>
                <a:ea typeface="Arial"/>
              </a:rPr>
              <a:t>If not, open() system call is invoked. If the file doesn’t exist, new file is created with the provided name.</a:t>
            </a:r>
            <a:endParaRPr b="0" lang="en-GB" sz="1800" spc="-1" strike="noStrike">
              <a:solidFill>
                <a:srgbClr val="000000"/>
              </a:solidFill>
              <a:latin typeface="Arial"/>
            </a:endParaRPr>
          </a:p>
        </p:txBody>
      </p:sp>
      <p:pic>
        <p:nvPicPr>
          <p:cNvPr id="122" name="Shape 132" descr=""/>
          <p:cNvPicPr/>
          <p:nvPr/>
        </p:nvPicPr>
        <p:blipFill>
          <a:blip r:embed="rId1"/>
          <a:stretch/>
        </p:blipFill>
        <p:spPr>
          <a:xfrm>
            <a:off x="311760" y="1101240"/>
            <a:ext cx="5697000" cy="1879560"/>
          </a:xfrm>
          <a:prstGeom prst="rect">
            <a:avLst/>
          </a:prstGeom>
          <a:ln>
            <a:noFill/>
          </a:ln>
        </p:spPr>
      </p:pic>
      <p:sp>
        <p:nvSpPr>
          <p:cNvPr id="123" name="CustomShape 3"/>
          <p:cNvSpPr/>
          <p:nvPr/>
        </p:nvSpPr>
        <p:spPr>
          <a:xfrm>
            <a:off x="311760" y="2985840"/>
            <a:ext cx="5697360" cy="2078640"/>
          </a:xfrm>
          <a:prstGeom prst="rect">
            <a:avLst/>
          </a:prstGeom>
          <a:noFill/>
          <a:ln>
            <a:noFill/>
          </a:ln>
        </p:spPr>
        <p:style>
          <a:lnRef idx="0"/>
          <a:fillRef idx="0"/>
          <a:effectRef idx="0"/>
          <a:fontRef idx="minor"/>
        </p:style>
        <p:txBody>
          <a:bodyPr tIns="91440" bIns="91440"/>
          <a:p>
            <a:pPr marL="290520" indent="-290160">
              <a:lnSpc>
                <a:spcPct val="100000"/>
              </a:lnSpc>
            </a:pPr>
            <a:r>
              <a:rPr b="0" lang="en-GB" sz="1800" spc="-1" strike="noStrike">
                <a:solidFill>
                  <a:srgbClr val="000000"/>
                </a:solidFill>
                <a:latin typeface="Arial"/>
                <a:ea typeface="Arial"/>
              </a:rPr>
              <a:t>3.  There is a window between the check and use     (opening the file).</a:t>
            </a:r>
            <a:endParaRPr b="0" lang="en-GB" sz="1800" spc="-1" strike="noStrike">
              <a:latin typeface="Arial"/>
            </a:endParaRPr>
          </a:p>
          <a:p>
            <a:pPr marL="290520" indent="-290160">
              <a:lnSpc>
                <a:spcPct val="100000"/>
              </a:lnSpc>
            </a:pPr>
            <a:r>
              <a:rPr b="0" lang="en-GB" sz="1800" spc="-1" strike="noStrike">
                <a:solidFill>
                  <a:srgbClr val="000000"/>
                </a:solidFill>
                <a:latin typeface="Arial"/>
                <a:ea typeface="Arial"/>
              </a:rPr>
              <a:t>4.  If the file already exists, the open() system call will not fail. It will open the file for writing.</a:t>
            </a:r>
            <a:endParaRPr b="0" lang="en-GB" sz="1800" spc="-1" strike="noStrike">
              <a:latin typeface="Arial"/>
            </a:endParaRPr>
          </a:p>
          <a:p>
            <a:pPr marL="290520" indent="-290160">
              <a:lnSpc>
                <a:spcPct val="100000"/>
              </a:lnSpc>
            </a:pPr>
            <a:r>
              <a:rPr b="0" lang="en-GB" sz="1800" spc="-1" strike="noStrike">
                <a:solidFill>
                  <a:srgbClr val="000000"/>
                </a:solidFill>
                <a:latin typeface="Arial"/>
                <a:ea typeface="Arial"/>
              </a:rPr>
              <a:t>5.  So, we can use this window between the check and use and point the file to an existing file “/etc/passwd” and eventually write into it. </a:t>
            </a:r>
            <a:endParaRPr b="0" lang="en-GB" sz="1800" spc="-1" strike="noStrike">
              <a:latin typeface="Arial"/>
            </a:endParaRPr>
          </a:p>
        </p:txBody>
      </p:sp>
    </p:spTree>
  </p:cSld>
  <p:timing>
    <p:tnLst>
      <p:par>
        <p:cTn id="21" dur="indefinite" restart="never" nodeType="tmRoot">
          <p:childTnLst>
            <p:seq>
              <p:cTn id="22"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TextShape 1"/>
          <p:cNvSpPr txBox="1"/>
          <p:nvPr/>
        </p:nvSpPr>
        <p:spPr>
          <a:xfrm>
            <a:off x="311760" y="444960"/>
            <a:ext cx="8520120" cy="572400"/>
          </a:xfrm>
          <a:prstGeom prst="rect">
            <a:avLst/>
          </a:prstGeom>
          <a:noFill/>
          <a:ln>
            <a:noFill/>
          </a:ln>
        </p:spPr>
        <p:txBody>
          <a:bodyPr tIns="91440" bIns="91440"/>
          <a:p>
            <a:pPr>
              <a:lnSpc>
                <a:spcPct val="100000"/>
              </a:lnSpc>
            </a:pPr>
            <a:r>
              <a:rPr b="0" lang="en-GB" sz="2800" spc="-1" strike="noStrike">
                <a:solidFill>
                  <a:srgbClr val="000000"/>
                </a:solidFill>
                <a:latin typeface="Arial"/>
                <a:ea typeface="Arial"/>
              </a:rPr>
              <a:t>Experiment Setup</a:t>
            </a:r>
            <a:endParaRPr b="0" lang="en-GB" sz="2800" spc="-1" strike="noStrike">
              <a:solidFill>
                <a:srgbClr val="000000"/>
              </a:solidFill>
              <a:latin typeface="Arial"/>
            </a:endParaRPr>
          </a:p>
        </p:txBody>
      </p:sp>
      <p:sp>
        <p:nvSpPr>
          <p:cNvPr id="125" name="TextShape 2"/>
          <p:cNvSpPr txBox="1"/>
          <p:nvPr/>
        </p:nvSpPr>
        <p:spPr>
          <a:xfrm>
            <a:off x="5224680" y="3883680"/>
            <a:ext cx="3445560" cy="1052640"/>
          </a:xfrm>
          <a:prstGeom prst="rect">
            <a:avLst/>
          </a:prstGeom>
          <a:noFill/>
          <a:ln>
            <a:noFill/>
          </a:ln>
        </p:spPr>
        <p:txBody>
          <a:bodyPr tIns="91440" bIns="91440"/>
          <a:p>
            <a:pPr>
              <a:lnSpc>
                <a:spcPct val="115000"/>
              </a:lnSpc>
              <a:spcAft>
                <a:spcPts val="1599"/>
              </a:spcAft>
            </a:pPr>
            <a:r>
              <a:rPr b="0" lang="en-GB" sz="1800" spc="-1" strike="noStrike">
                <a:solidFill>
                  <a:srgbClr val="000000"/>
                </a:solidFill>
                <a:latin typeface="Arial"/>
                <a:ea typeface="Arial"/>
              </a:rPr>
              <a:t>Race condition between access() and fopen(). Any protected file can be written.</a:t>
            </a:r>
            <a:endParaRPr b="0" lang="en-GB" sz="1800" spc="-1" strike="noStrike">
              <a:solidFill>
                <a:srgbClr val="000000"/>
              </a:solidFill>
              <a:latin typeface="Arial"/>
            </a:endParaRPr>
          </a:p>
        </p:txBody>
      </p:sp>
      <p:pic>
        <p:nvPicPr>
          <p:cNvPr id="126" name="Shape 140" descr=""/>
          <p:cNvPicPr/>
          <p:nvPr/>
        </p:nvPicPr>
        <p:blipFill>
          <a:blip r:embed="rId1"/>
          <a:stretch/>
        </p:blipFill>
        <p:spPr>
          <a:xfrm>
            <a:off x="311760" y="1264680"/>
            <a:ext cx="4831920" cy="3698640"/>
          </a:xfrm>
          <a:prstGeom prst="rect">
            <a:avLst/>
          </a:prstGeom>
          <a:ln>
            <a:noFill/>
          </a:ln>
        </p:spPr>
      </p:pic>
      <p:sp>
        <p:nvSpPr>
          <p:cNvPr id="127" name="CustomShape 3"/>
          <p:cNvSpPr/>
          <p:nvPr/>
        </p:nvSpPr>
        <p:spPr>
          <a:xfrm rot="10800000">
            <a:off x="6574680" y="3370680"/>
            <a:ext cx="3536640" cy="53640"/>
          </a:xfrm>
          <a:custGeom>
            <a:avLst/>
            <a:gdLst/>
            <a:ahLst/>
            <a:rect l="l" t="t" r="r" b="b"/>
            <a:pathLst>
              <a:path w="21600" h="21600">
                <a:moveTo>
                  <a:pt x="0" y="0"/>
                </a:moveTo>
                <a:lnTo>
                  <a:pt x="21600" y="21600"/>
                </a:lnTo>
              </a:path>
            </a:pathLst>
          </a:custGeom>
          <a:noFill/>
          <a:ln w="9360">
            <a:solidFill>
              <a:srgbClr val="ff0000"/>
            </a:solidFill>
            <a:round/>
            <a:tailEnd len="lg" type="triangle" w="lg"/>
          </a:ln>
        </p:spPr>
        <p:style>
          <a:lnRef idx="0"/>
          <a:fillRef idx="0"/>
          <a:effectRef idx="0"/>
          <a:fontRef idx="minor"/>
        </p:style>
      </p:sp>
      <p:sp>
        <p:nvSpPr>
          <p:cNvPr id="128" name="CustomShape 4"/>
          <p:cNvSpPr/>
          <p:nvPr/>
        </p:nvSpPr>
        <p:spPr>
          <a:xfrm flipH="1">
            <a:off x="6573960" y="3370680"/>
            <a:ext cx="4680" cy="512640"/>
          </a:xfrm>
          <a:custGeom>
            <a:avLst/>
            <a:gdLst/>
            <a:ahLst/>
            <a:rect l="l" t="t" r="r" b="b"/>
            <a:pathLst>
              <a:path w="21600" h="21600">
                <a:moveTo>
                  <a:pt x="0" y="0"/>
                </a:moveTo>
                <a:lnTo>
                  <a:pt x="21600" y="21600"/>
                </a:lnTo>
              </a:path>
            </a:pathLst>
          </a:custGeom>
          <a:noFill/>
          <a:ln w="9360">
            <a:solidFill>
              <a:srgbClr val="ff0000"/>
            </a:solidFill>
            <a:round/>
          </a:ln>
        </p:spPr>
        <p:style>
          <a:lnRef idx="0"/>
          <a:fillRef idx="0"/>
          <a:effectRef idx="0"/>
          <a:fontRef idx="minor"/>
        </p:style>
      </p:sp>
      <p:pic>
        <p:nvPicPr>
          <p:cNvPr id="129" name="Shape 143" descr=""/>
          <p:cNvPicPr/>
          <p:nvPr/>
        </p:nvPicPr>
        <p:blipFill>
          <a:blip r:embed="rId2"/>
          <a:stretch/>
        </p:blipFill>
        <p:spPr>
          <a:xfrm>
            <a:off x="5224680" y="2170800"/>
            <a:ext cx="3548520" cy="801720"/>
          </a:xfrm>
          <a:prstGeom prst="rect">
            <a:avLst/>
          </a:prstGeom>
          <a:ln>
            <a:noFill/>
          </a:ln>
        </p:spPr>
      </p:pic>
      <p:sp>
        <p:nvSpPr>
          <p:cNvPr id="130" name="TextShape 5"/>
          <p:cNvSpPr txBox="1"/>
          <p:nvPr/>
        </p:nvSpPr>
        <p:spPr>
          <a:xfrm>
            <a:off x="5305680" y="1264680"/>
            <a:ext cx="3364560" cy="801720"/>
          </a:xfrm>
          <a:prstGeom prst="rect">
            <a:avLst/>
          </a:prstGeom>
          <a:noFill/>
          <a:ln>
            <a:noFill/>
          </a:ln>
        </p:spPr>
        <p:txBody>
          <a:bodyPr tIns="91440" bIns="91440"/>
          <a:p>
            <a:pPr>
              <a:lnSpc>
                <a:spcPct val="115000"/>
              </a:lnSpc>
              <a:spcAft>
                <a:spcPts val="1599"/>
              </a:spcAft>
            </a:pPr>
            <a:r>
              <a:rPr b="0" lang="en-GB" sz="1800" spc="-1" strike="noStrike">
                <a:solidFill>
                  <a:srgbClr val="000000"/>
                </a:solidFill>
                <a:latin typeface="Arial"/>
                <a:ea typeface="Arial"/>
              </a:rPr>
              <a:t>Make the vulnerable program Set-UID :</a:t>
            </a:r>
            <a:endParaRPr b="0" lang="en-GB" sz="1800" spc="-1" strike="noStrike">
              <a:solidFill>
                <a:srgbClr val="000000"/>
              </a:solidFill>
              <a:latin typeface="Arial"/>
            </a:endParaRPr>
          </a:p>
        </p:txBody>
      </p:sp>
    </p:spTree>
  </p:cSld>
  <p:timing>
    <p:tnLst>
      <p:par>
        <p:cTn id="23" dur="indefinite" restart="never" nodeType="tmRoot">
          <p:childTnLst>
            <p:seq>
              <p:cTn id="24" dur="indefinite"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TextShape 1"/>
          <p:cNvSpPr txBox="1"/>
          <p:nvPr/>
        </p:nvSpPr>
        <p:spPr>
          <a:xfrm>
            <a:off x="311760" y="444960"/>
            <a:ext cx="8520120" cy="572400"/>
          </a:xfrm>
          <a:prstGeom prst="rect">
            <a:avLst/>
          </a:prstGeom>
          <a:noFill/>
          <a:ln>
            <a:noFill/>
          </a:ln>
        </p:spPr>
        <p:txBody>
          <a:bodyPr tIns="91440" bIns="91440"/>
          <a:p>
            <a:pPr>
              <a:lnSpc>
                <a:spcPct val="100000"/>
              </a:lnSpc>
            </a:pPr>
            <a:r>
              <a:rPr b="0" lang="en-GB" sz="2800" spc="-1" strike="noStrike">
                <a:solidFill>
                  <a:srgbClr val="000000"/>
                </a:solidFill>
                <a:latin typeface="Arial"/>
                <a:ea typeface="Arial"/>
              </a:rPr>
              <a:t>Experiment Setup</a:t>
            </a:r>
            <a:endParaRPr b="0" lang="en-GB" sz="2800" spc="-1" strike="noStrike">
              <a:solidFill>
                <a:srgbClr val="000000"/>
              </a:solidFill>
              <a:latin typeface="Arial"/>
            </a:endParaRPr>
          </a:p>
        </p:txBody>
      </p:sp>
      <p:sp>
        <p:nvSpPr>
          <p:cNvPr id="132" name="TextShape 2"/>
          <p:cNvSpPr txBox="1"/>
          <p:nvPr/>
        </p:nvSpPr>
        <p:spPr>
          <a:xfrm>
            <a:off x="311760" y="1305720"/>
            <a:ext cx="8520120" cy="1650960"/>
          </a:xfrm>
          <a:prstGeom prst="rect">
            <a:avLst/>
          </a:prstGeom>
          <a:noFill/>
          <a:ln>
            <a:noFill/>
          </a:ln>
        </p:spPr>
        <p:txBody>
          <a:bodyPr tIns="91440" bIns="91440"/>
          <a:p>
            <a:pPr>
              <a:lnSpc>
                <a:spcPct val="115000"/>
              </a:lnSpc>
              <a:spcAft>
                <a:spcPts val="1599"/>
              </a:spcAft>
            </a:pPr>
            <a:r>
              <a:rPr b="1" lang="en-GB" sz="1800" spc="-1" strike="noStrike">
                <a:solidFill>
                  <a:srgbClr val="000000"/>
                </a:solidFill>
                <a:latin typeface="Arial"/>
                <a:ea typeface="Arial"/>
              </a:rPr>
              <a:t>Disable countermeasure</a:t>
            </a:r>
            <a:r>
              <a:rPr b="0" lang="en-GB" sz="1800" spc="-1" strike="noStrike">
                <a:solidFill>
                  <a:srgbClr val="000000"/>
                </a:solidFill>
                <a:latin typeface="Arial"/>
                <a:ea typeface="Arial"/>
              </a:rPr>
              <a:t>: It restricts the program to follow a symbolic link in world-writable directory like /tmp.</a:t>
            </a:r>
            <a:endParaRPr b="0" lang="en-GB" sz="1800" spc="-1" strike="noStrike">
              <a:solidFill>
                <a:srgbClr val="000000"/>
              </a:solidFill>
              <a:latin typeface="Arial"/>
            </a:endParaRPr>
          </a:p>
          <a:p>
            <a:pPr>
              <a:lnSpc>
                <a:spcPct val="115000"/>
              </a:lnSpc>
              <a:spcAft>
                <a:spcPts val="1599"/>
              </a:spcAft>
            </a:pPr>
            <a:r>
              <a:rPr b="0" lang="en-GB" sz="1800" spc="-1" strike="noStrike">
                <a:solidFill>
                  <a:srgbClr val="000000"/>
                </a:solidFill>
                <a:latin typeface="Arial"/>
                <a:ea typeface="Arial"/>
              </a:rPr>
              <a:t>      </a:t>
            </a:r>
            <a:r>
              <a:rPr b="0" lang="en-GB" sz="1800" spc="-1" strike="noStrike">
                <a:solidFill>
                  <a:srgbClr val="000000"/>
                </a:solidFill>
                <a:latin typeface="Arial"/>
                <a:ea typeface="Arial"/>
              </a:rPr>
              <a:t>$sudo sysctl -w kernel.yama.protected_sticky_symlink=0</a:t>
            </a:r>
            <a:endParaRPr b="0" lang="en-GB" sz="1800" spc="-1" strike="noStrike">
              <a:solidFill>
                <a:srgbClr val="000000"/>
              </a:solidFill>
              <a:latin typeface="Arial"/>
            </a:endParaRPr>
          </a:p>
          <a:p>
            <a:pPr>
              <a:lnSpc>
                <a:spcPct val="115000"/>
              </a:lnSpc>
              <a:spcAft>
                <a:spcPts val="1599"/>
              </a:spcAft>
            </a:pPr>
            <a:endParaRPr b="0" lang="en-GB" sz="1800" spc="-1" strike="noStrike">
              <a:solidFill>
                <a:srgbClr val="000000"/>
              </a:solidFill>
              <a:latin typeface="Arial"/>
            </a:endParaRPr>
          </a:p>
        </p:txBody>
      </p:sp>
    </p:spTree>
  </p:cSld>
  <p:timing>
    <p:tnLst>
      <p:par>
        <p:cTn id="25" dur="indefinite" restart="never" nodeType="tmRoot">
          <p:childTnLst>
            <p:seq>
              <p:cTn id="26" dur="indefinite"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TextShape 1"/>
          <p:cNvSpPr txBox="1"/>
          <p:nvPr/>
        </p:nvSpPr>
        <p:spPr>
          <a:xfrm>
            <a:off x="311760" y="444960"/>
            <a:ext cx="8520120" cy="572400"/>
          </a:xfrm>
          <a:prstGeom prst="rect">
            <a:avLst/>
          </a:prstGeom>
          <a:noFill/>
          <a:ln>
            <a:noFill/>
          </a:ln>
        </p:spPr>
        <p:txBody>
          <a:bodyPr tIns="91440" bIns="91440"/>
          <a:p>
            <a:pPr>
              <a:lnSpc>
                <a:spcPct val="100000"/>
              </a:lnSpc>
            </a:pPr>
            <a:r>
              <a:rPr b="0" lang="en-GB" sz="2800" spc="-1" strike="noStrike">
                <a:solidFill>
                  <a:srgbClr val="000000"/>
                </a:solidFill>
                <a:latin typeface="Arial"/>
                <a:ea typeface="Arial"/>
              </a:rPr>
              <a:t>How to Exploit Race Condition?</a:t>
            </a:r>
            <a:endParaRPr b="0" lang="en-GB" sz="2800" spc="-1" strike="noStrike">
              <a:solidFill>
                <a:srgbClr val="000000"/>
              </a:solidFill>
              <a:latin typeface="Arial"/>
            </a:endParaRPr>
          </a:p>
        </p:txBody>
      </p:sp>
      <p:sp>
        <p:nvSpPr>
          <p:cNvPr id="134" name="TextShape 2"/>
          <p:cNvSpPr txBox="1"/>
          <p:nvPr/>
        </p:nvSpPr>
        <p:spPr>
          <a:xfrm>
            <a:off x="311760" y="1152360"/>
            <a:ext cx="5456880" cy="1931760"/>
          </a:xfrm>
          <a:prstGeom prst="rect">
            <a:avLst/>
          </a:prstGeom>
          <a:noFill/>
          <a:ln>
            <a:noFill/>
          </a:ln>
        </p:spPr>
        <p:txBody>
          <a:bodyPr tIns="91440" bIns="91440"/>
          <a:p>
            <a:pPr marL="457200" indent="-342720">
              <a:lnSpc>
                <a:spcPct val="115000"/>
              </a:lnSpc>
              <a:buClr>
                <a:srgbClr val="000000"/>
              </a:buClr>
              <a:buFont typeface="Wingdings" charset="2"/>
              <a:buChar char=""/>
            </a:pPr>
            <a:r>
              <a:rPr b="0" lang="en-GB" sz="1800" spc="-1" strike="noStrike">
                <a:solidFill>
                  <a:srgbClr val="000000"/>
                </a:solidFill>
                <a:latin typeface="Arial"/>
                <a:ea typeface="Arial"/>
              </a:rPr>
              <a:t>Choose a target file</a:t>
            </a:r>
            <a:endParaRPr b="0" lang="en-GB" sz="1800" spc="-1" strike="noStrike">
              <a:solidFill>
                <a:srgbClr val="000000"/>
              </a:solidFill>
              <a:latin typeface="Arial"/>
            </a:endParaRPr>
          </a:p>
          <a:p>
            <a:pPr marL="457200" indent="-342720">
              <a:lnSpc>
                <a:spcPct val="115000"/>
              </a:lnSpc>
              <a:buClr>
                <a:srgbClr val="000000"/>
              </a:buClr>
              <a:buFont typeface="Wingdings" charset="2"/>
              <a:buChar char=""/>
            </a:pPr>
            <a:r>
              <a:rPr b="0" lang="en-GB" sz="1800" spc="-1" strike="noStrike">
                <a:solidFill>
                  <a:srgbClr val="000000"/>
                </a:solidFill>
                <a:latin typeface="Arial"/>
                <a:ea typeface="Arial"/>
              </a:rPr>
              <a:t>Launch Attack</a:t>
            </a:r>
            <a:endParaRPr b="0" lang="en-GB" sz="1800" spc="-1" strike="noStrike">
              <a:solidFill>
                <a:srgbClr val="000000"/>
              </a:solidFill>
              <a:latin typeface="Arial"/>
            </a:endParaRPr>
          </a:p>
          <a:p>
            <a:pPr lvl="1" marL="914400" indent="-342720">
              <a:lnSpc>
                <a:spcPct val="115000"/>
              </a:lnSpc>
              <a:buClr>
                <a:srgbClr val="000000"/>
              </a:buClr>
              <a:buFont typeface="Wingdings 2" charset="2"/>
              <a:buChar char=""/>
            </a:pPr>
            <a:r>
              <a:rPr b="0" lang="en-GB" sz="1800" spc="-1" strike="noStrike">
                <a:solidFill>
                  <a:srgbClr val="000000"/>
                </a:solidFill>
                <a:latin typeface="Arial"/>
                <a:ea typeface="Arial"/>
              </a:rPr>
              <a:t>Attack Process</a:t>
            </a:r>
            <a:endParaRPr b="0" lang="en-GB" sz="1800" spc="-1" strike="noStrike">
              <a:solidFill>
                <a:srgbClr val="000000"/>
              </a:solidFill>
              <a:latin typeface="Arial"/>
            </a:endParaRPr>
          </a:p>
          <a:p>
            <a:pPr lvl="1" marL="914400" indent="-342720">
              <a:lnSpc>
                <a:spcPct val="115000"/>
              </a:lnSpc>
              <a:buClr>
                <a:srgbClr val="000000"/>
              </a:buClr>
              <a:buFont typeface="Wingdings 2" charset="2"/>
              <a:buChar char=""/>
            </a:pPr>
            <a:r>
              <a:rPr b="0" lang="en-GB" sz="1800" spc="-1" strike="noStrike">
                <a:solidFill>
                  <a:srgbClr val="000000"/>
                </a:solidFill>
                <a:latin typeface="Arial"/>
                <a:ea typeface="Arial"/>
              </a:rPr>
              <a:t>Vulnerable Process</a:t>
            </a:r>
            <a:endParaRPr b="0" lang="en-GB" sz="1800" spc="-1" strike="noStrike">
              <a:solidFill>
                <a:srgbClr val="000000"/>
              </a:solidFill>
              <a:latin typeface="Arial"/>
            </a:endParaRPr>
          </a:p>
          <a:p>
            <a:pPr marL="457200" indent="-342720">
              <a:lnSpc>
                <a:spcPct val="115000"/>
              </a:lnSpc>
              <a:buClr>
                <a:srgbClr val="000000"/>
              </a:buClr>
              <a:buFont typeface="Wingdings" charset="2"/>
              <a:buChar char=""/>
            </a:pPr>
            <a:r>
              <a:rPr b="0" lang="en-GB" sz="1800" spc="-1" strike="noStrike">
                <a:solidFill>
                  <a:srgbClr val="000000"/>
                </a:solidFill>
                <a:latin typeface="Arial"/>
                <a:ea typeface="Arial"/>
              </a:rPr>
              <a:t>Monitor the result</a:t>
            </a:r>
            <a:endParaRPr b="0" lang="en-GB" sz="1800" spc="-1" strike="noStrike">
              <a:solidFill>
                <a:srgbClr val="000000"/>
              </a:solidFill>
              <a:latin typeface="Arial"/>
            </a:endParaRPr>
          </a:p>
          <a:p>
            <a:pPr marL="457200" indent="-342720">
              <a:lnSpc>
                <a:spcPct val="115000"/>
              </a:lnSpc>
              <a:spcAft>
                <a:spcPts val="1599"/>
              </a:spcAft>
              <a:buClr>
                <a:srgbClr val="000000"/>
              </a:buClr>
              <a:buFont typeface="Wingdings" charset="2"/>
              <a:buChar char=""/>
            </a:pPr>
            <a:r>
              <a:rPr b="0" lang="en-GB" sz="1800" spc="-1" strike="noStrike">
                <a:solidFill>
                  <a:srgbClr val="000000"/>
                </a:solidFill>
                <a:latin typeface="Arial"/>
                <a:ea typeface="Arial"/>
              </a:rPr>
              <a:t>Run the exploit</a:t>
            </a:r>
            <a:endParaRPr b="0" lang="en-GB" sz="1800" spc="-1" strike="noStrike">
              <a:solidFill>
                <a:srgbClr val="000000"/>
              </a:solidFill>
              <a:latin typeface="Arial"/>
            </a:endParaRPr>
          </a:p>
        </p:txBody>
      </p:sp>
    </p:spTree>
  </p:cSld>
  <p:timing>
    <p:tnLst>
      <p:par>
        <p:cTn id="27" dur="indefinite" restart="never" nodeType="tmRoot">
          <p:childTnLst>
            <p:seq>
              <p:cTn id="28" dur="indefinite"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TextShape 1"/>
          <p:cNvSpPr txBox="1"/>
          <p:nvPr/>
        </p:nvSpPr>
        <p:spPr>
          <a:xfrm>
            <a:off x="311760" y="444960"/>
            <a:ext cx="8520120" cy="572400"/>
          </a:xfrm>
          <a:prstGeom prst="rect">
            <a:avLst/>
          </a:prstGeom>
          <a:noFill/>
          <a:ln>
            <a:noFill/>
          </a:ln>
        </p:spPr>
        <p:txBody>
          <a:bodyPr tIns="91440" bIns="91440"/>
          <a:p>
            <a:pPr>
              <a:lnSpc>
                <a:spcPct val="100000"/>
              </a:lnSpc>
            </a:pPr>
            <a:r>
              <a:rPr b="0" lang="en-GB" sz="2800" spc="-1" strike="noStrike">
                <a:solidFill>
                  <a:srgbClr val="000000"/>
                </a:solidFill>
                <a:latin typeface="Arial"/>
                <a:ea typeface="Arial"/>
              </a:rPr>
              <a:t>Attack: Choose a Target File</a:t>
            </a:r>
            <a:endParaRPr b="0" lang="en-GB" sz="2800" spc="-1" strike="noStrike">
              <a:solidFill>
                <a:srgbClr val="000000"/>
              </a:solidFill>
              <a:latin typeface="Arial"/>
            </a:endParaRPr>
          </a:p>
        </p:txBody>
      </p:sp>
      <p:sp>
        <p:nvSpPr>
          <p:cNvPr id="136" name="TextShape 2"/>
          <p:cNvSpPr txBox="1"/>
          <p:nvPr/>
        </p:nvSpPr>
        <p:spPr>
          <a:xfrm>
            <a:off x="311760" y="1152360"/>
            <a:ext cx="8520120" cy="3416040"/>
          </a:xfrm>
          <a:prstGeom prst="rect">
            <a:avLst/>
          </a:prstGeom>
          <a:noFill/>
          <a:ln>
            <a:noFill/>
          </a:ln>
        </p:spPr>
        <p:txBody>
          <a:bodyPr tIns="91440" bIns="91440"/>
          <a:p>
            <a:pPr marL="399960" indent="-285480">
              <a:lnSpc>
                <a:spcPct val="115000"/>
              </a:lnSpc>
              <a:spcAft>
                <a:spcPts val="1599"/>
              </a:spcAft>
              <a:buClr>
                <a:srgbClr val="000000"/>
              </a:buClr>
              <a:buFont typeface="Wingdings" charset="2"/>
              <a:buChar char=""/>
            </a:pPr>
            <a:r>
              <a:rPr b="0" lang="en-GB" sz="1800" spc="-1" strike="noStrike">
                <a:solidFill>
                  <a:srgbClr val="000000"/>
                </a:solidFill>
                <a:latin typeface="Arial"/>
                <a:ea typeface="Arial"/>
              </a:rPr>
              <a:t>Add the following line to </a:t>
            </a:r>
            <a:r>
              <a:rPr b="0" lang="en-GB" sz="1800" spc="-1" strike="noStrike">
                <a:solidFill>
                  <a:srgbClr val="000000"/>
                </a:solidFill>
                <a:latin typeface="Courier New"/>
                <a:ea typeface="Arial"/>
              </a:rPr>
              <a:t>/etc/passwd</a:t>
            </a:r>
            <a:r>
              <a:rPr b="0" lang="en-GB" sz="1800" spc="-1" strike="noStrike">
                <a:solidFill>
                  <a:srgbClr val="000000"/>
                </a:solidFill>
                <a:latin typeface="Arial"/>
                <a:ea typeface="Arial"/>
              </a:rPr>
              <a:t> to add a new user</a:t>
            </a:r>
            <a:endParaRPr b="0" lang="en-GB" sz="1800" spc="-1" strike="noStrike">
              <a:solidFill>
                <a:srgbClr val="000000"/>
              </a:solidFill>
              <a:latin typeface="Arial"/>
            </a:endParaRPr>
          </a:p>
          <a:p>
            <a:pPr>
              <a:lnSpc>
                <a:spcPct val="115000"/>
              </a:lnSpc>
              <a:spcAft>
                <a:spcPts val="1599"/>
              </a:spcAft>
            </a:pPr>
            <a:r>
              <a:rPr b="0" lang="en-GB" sz="1800" spc="-1" strike="noStrike">
                <a:solidFill>
                  <a:srgbClr val="000000"/>
                </a:solidFill>
                <a:latin typeface="Arial"/>
                <a:ea typeface="Arial"/>
              </a:rPr>
              <a:t>                    </a:t>
            </a:r>
            <a:r>
              <a:rPr b="0" i="1" lang="en-GB" sz="1800" spc="-1" strike="noStrike">
                <a:solidFill>
                  <a:srgbClr val="00b050"/>
                </a:solidFill>
                <a:latin typeface="Arial"/>
                <a:ea typeface="Arial"/>
              </a:rPr>
              <a:t>test</a:t>
            </a:r>
            <a:r>
              <a:rPr b="0" i="1" lang="en-GB" sz="1800" spc="-1" strike="noStrike">
                <a:solidFill>
                  <a:srgbClr val="000000"/>
                </a:solidFill>
                <a:latin typeface="Arial"/>
                <a:ea typeface="Arial"/>
              </a:rPr>
              <a:t>:</a:t>
            </a:r>
            <a:r>
              <a:rPr b="0" i="1" lang="en-GB" sz="1800" spc="-1" strike="noStrike">
                <a:solidFill>
                  <a:srgbClr val="0070c0"/>
                </a:solidFill>
                <a:latin typeface="Arial"/>
                <a:ea typeface="Arial"/>
              </a:rPr>
              <a:t>U6aMy0wojraho</a:t>
            </a:r>
            <a:r>
              <a:rPr b="0" i="1" lang="en-GB" sz="1800" spc="-1" strike="noStrike">
                <a:solidFill>
                  <a:srgbClr val="000000"/>
                </a:solidFill>
                <a:latin typeface="Arial"/>
                <a:ea typeface="Arial"/>
              </a:rPr>
              <a:t>:</a:t>
            </a:r>
            <a:r>
              <a:rPr b="0" i="1" lang="en-GB" sz="1800" spc="-1" strike="noStrike">
                <a:solidFill>
                  <a:srgbClr val="c00000"/>
                </a:solidFill>
                <a:latin typeface="Arial"/>
                <a:ea typeface="Arial"/>
              </a:rPr>
              <a:t>0</a:t>
            </a:r>
            <a:r>
              <a:rPr b="0" i="1" lang="en-GB" sz="1800" spc="-1" strike="noStrike">
                <a:solidFill>
                  <a:srgbClr val="000000"/>
                </a:solidFill>
                <a:latin typeface="Arial"/>
                <a:ea typeface="Arial"/>
              </a:rPr>
              <a:t>:0:test:/root:/bin/bash</a:t>
            </a:r>
            <a:endParaRPr b="0" lang="en-GB" sz="1800" spc="-1" strike="noStrike">
              <a:solidFill>
                <a:srgbClr val="000000"/>
              </a:solidFill>
              <a:latin typeface="Arial"/>
            </a:endParaRPr>
          </a:p>
        </p:txBody>
      </p:sp>
      <p:sp>
        <p:nvSpPr>
          <p:cNvPr id="137" name="CustomShape 3"/>
          <p:cNvSpPr/>
          <p:nvPr/>
        </p:nvSpPr>
        <p:spPr>
          <a:xfrm>
            <a:off x="1876680" y="2671560"/>
            <a:ext cx="360" cy="377640"/>
          </a:xfrm>
          <a:custGeom>
            <a:avLst/>
            <a:gdLst/>
            <a:ahLst/>
            <a:rect l="l" t="t" r="r" b="b"/>
            <a:pathLst>
              <a:path w="21600" h="21600">
                <a:moveTo>
                  <a:pt x="0" y="0"/>
                </a:moveTo>
                <a:lnTo>
                  <a:pt x="21600" y="21600"/>
                </a:lnTo>
              </a:path>
            </a:pathLst>
          </a:custGeom>
          <a:noFill/>
          <a:ln w="9360">
            <a:solidFill>
              <a:schemeClr val="dk2"/>
            </a:solidFill>
            <a:round/>
            <a:tailEnd len="lg" type="triangle" w="lg"/>
          </a:ln>
        </p:spPr>
        <p:style>
          <a:lnRef idx="0"/>
          <a:fillRef idx="0"/>
          <a:effectRef idx="0"/>
          <a:fontRef idx="minor"/>
        </p:style>
      </p:sp>
      <p:sp>
        <p:nvSpPr>
          <p:cNvPr id="138" name="CustomShape 4"/>
          <p:cNvSpPr/>
          <p:nvPr/>
        </p:nvSpPr>
        <p:spPr>
          <a:xfrm>
            <a:off x="3003840" y="2671560"/>
            <a:ext cx="360" cy="988920"/>
          </a:xfrm>
          <a:custGeom>
            <a:avLst/>
            <a:gdLst/>
            <a:ahLst/>
            <a:rect l="l" t="t" r="r" b="b"/>
            <a:pathLst>
              <a:path w="21600" h="21600">
                <a:moveTo>
                  <a:pt x="0" y="0"/>
                </a:moveTo>
                <a:lnTo>
                  <a:pt x="21600" y="21600"/>
                </a:lnTo>
              </a:path>
            </a:pathLst>
          </a:custGeom>
          <a:noFill/>
          <a:ln w="9360">
            <a:solidFill>
              <a:schemeClr val="dk2"/>
            </a:solidFill>
            <a:round/>
            <a:tailEnd len="lg" type="triangle" w="lg"/>
          </a:ln>
        </p:spPr>
        <p:style>
          <a:lnRef idx="0"/>
          <a:fillRef idx="0"/>
          <a:effectRef idx="0"/>
          <a:fontRef idx="minor"/>
        </p:style>
      </p:sp>
      <p:sp>
        <p:nvSpPr>
          <p:cNvPr id="139" name="CustomShape 5"/>
          <p:cNvSpPr/>
          <p:nvPr/>
        </p:nvSpPr>
        <p:spPr>
          <a:xfrm>
            <a:off x="3884040" y="2608920"/>
            <a:ext cx="360" cy="377640"/>
          </a:xfrm>
          <a:custGeom>
            <a:avLst/>
            <a:gdLst/>
            <a:ahLst/>
            <a:rect l="l" t="t" r="r" b="b"/>
            <a:pathLst>
              <a:path w="21600" h="21600">
                <a:moveTo>
                  <a:pt x="0" y="0"/>
                </a:moveTo>
                <a:lnTo>
                  <a:pt x="21600" y="21600"/>
                </a:lnTo>
              </a:path>
            </a:pathLst>
          </a:custGeom>
          <a:noFill/>
          <a:ln w="9360">
            <a:solidFill>
              <a:schemeClr val="dk2"/>
            </a:solidFill>
            <a:round/>
            <a:tailEnd len="lg" type="triangle" w="lg"/>
          </a:ln>
        </p:spPr>
        <p:style>
          <a:lnRef idx="0"/>
          <a:fillRef idx="0"/>
          <a:effectRef idx="0"/>
          <a:fontRef idx="minor"/>
        </p:style>
      </p:sp>
      <p:sp>
        <p:nvSpPr>
          <p:cNvPr id="140" name="CustomShape 6"/>
          <p:cNvSpPr/>
          <p:nvPr/>
        </p:nvSpPr>
        <p:spPr>
          <a:xfrm>
            <a:off x="1215000" y="2961720"/>
            <a:ext cx="1322640" cy="437760"/>
          </a:xfrm>
          <a:prstGeom prst="rect">
            <a:avLst/>
          </a:prstGeom>
          <a:noFill/>
          <a:ln>
            <a:noFill/>
          </a:ln>
        </p:spPr>
        <p:style>
          <a:lnRef idx="0"/>
          <a:fillRef idx="0"/>
          <a:effectRef idx="0"/>
          <a:fontRef idx="minor"/>
        </p:style>
        <p:txBody>
          <a:bodyPr tIns="91440" bIns="91440"/>
          <a:p>
            <a:pPr>
              <a:lnSpc>
                <a:spcPct val="100000"/>
              </a:lnSpc>
            </a:pPr>
            <a:r>
              <a:rPr b="0" lang="en-GB" sz="1400" spc="-1" strike="noStrike">
                <a:solidFill>
                  <a:srgbClr val="000000"/>
                </a:solidFill>
                <a:latin typeface="Arial"/>
                <a:ea typeface="Arial"/>
              </a:rPr>
              <a:t> </a:t>
            </a:r>
            <a:r>
              <a:rPr b="0" lang="en-GB" sz="1800" spc="-1" strike="noStrike">
                <a:solidFill>
                  <a:srgbClr val="000000"/>
                </a:solidFill>
                <a:latin typeface="Arial"/>
                <a:ea typeface="Arial"/>
              </a:rPr>
              <a:t>Username</a:t>
            </a:r>
            <a:endParaRPr b="0" lang="en-GB" sz="1800" spc="-1" strike="noStrike">
              <a:latin typeface="Arial"/>
            </a:endParaRPr>
          </a:p>
        </p:txBody>
      </p:sp>
      <p:sp>
        <p:nvSpPr>
          <p:cNvPr id="141" name="CustomShape 7"/>
          <p:cNvSpPr/>
          <p:nvPr/>
        </p:nvSpPr>
        <p:spPr>
          <a:xfrm>
            <a:off x="2214000" y="3661200"/>
            <a:ext cx="2102760" cy="323640"/>
          </a:xfrm>
          <a:prstGeom prst="rect">
            <a:avLst/>
          </a:prstGeom>
          <a:noFill/>
          <a:ln>
            <a:noFill/>
          </a:ln>
        </p:spPr>
        <p:style>
          <a:lnRef idx="0"/>
          <a:fillRef idx="0"/>
          <a:effectRef idx="0"/>
          <a:fontRef idx="minor"/>
        </p:style>
        <p:txBody>
          <a:bodyPr tIns="91440" bIns="91440"/>
          <a:p>
            <a:pPr>
              <a:lnSpc>
                <a:spcPct val="100000"/>
              </a:lnSpc>
            </a:pPr>
            <a:r>
              <a:rPr b="0" lang="en-GB" sz="1800" spc="-1" strike="noStrike">
                <a:solidFill>
                  <a:srgbClr val="000000"/>
                </a:solidFill>
                <a:latin typeface="Arial"/>
                <a:ea typeface="Arial"/>
              </a:rPr>
              <a:t>Hash value for empty password</a:t>
            </a:r>
            <a:endParaRPr b="0" lang="en-GB" sz="1800" spc="-1" strike="noStrike">
              <a:latin typeface="Arial"/>
            </a:endParaRPr>
          </a:p>
        </p:txBody>
      </p:sp>
      <p:sp>
        <p:nvSpPr>
          <p:cNvPr id="142" name="CustomShape 8"/>
          <p:cNvSpPr/>
          <p:nvPr/>
        </p:nvSpPr>
        <p:spPr>
          <a:xfrm>
            <a:off x="3187440" y="2986920"/>
            <a:ext cx="2694240" cy="323640"/>
          </a:xfrm>
          <a:prstGeom prst="rect">
            <a:avLst/>
          </a:prstGeom>
          <a:noFill/>
          <a:ln>
            <a:noFill/>
          </a:ln>
        </p:spPr>
        <p:style>
          <a:lnRef idx="0"/>
          <a:fillRef idx="0"/>
          <a:effectRef idx="0"/>
          <a:fontRef idx="minor"/>
        </p:style>
        <p:txBody>
          <a:bodyPr tIns="91440" bIns="91440"/>
          <a:p>
            <a:pPr>
              <a:lnSpc>
                <a:spcPct val="100000"/>
              </a:lnSpc>
            </a:pPr>
            <a:r>
              <a:rPr b="0" lang="en-GB" sz="1400" spc="-1" strike="noStrike">
                <a:solidFill>
                  <a:srgbClr val="000000"/>
                </a:solidFill>
                <a:latin typeface="Arial"/>
                <a:ea typeface="Arial"/>
              </a:rPr>
              <a:t>         </a:t>
            </a:r>
            <a:r>
              <a:rPr b="0" lang="en-GB" sz="1800" spc="-1" strike="noStrike">
                <a:solidFill>
                  <a:srgbClr val="000000"/>
                </a:solidFill>
                <a:latin typeface="Arial"/>
                <a:ea typeface="Arial"/>
              </a:rPr>
              <a:t>UID (0 means root)</a:t>
            </a:r>
            <a:endParaRPr b="0" lang="en-GB" sz="1800" spc="-1" strike="noStrike">
              <a:latin typeface="Arial"/>
            </a:endParaRPr>
          </a:p>
        </p:txBody>
      </p:sp>
    </p:spTree>
  </p:cSld>
  <p:timing>
    <p:tnLst>
      <p:par>
        <p:cTn id="29" dur="indefinite" restart="never" nodeType="tmRoot">
          <p:childTnLst>
            <p:seq>
              <p:cTn id="30" dur="indefinite"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 name="TextShape 1"/>
          <p:cNvSpPr txBox="1"/>
          <p:nvPr/>
        </p:nvSpPr>
        <p:spPr>
          <a:xfrm>
            <a:off x="311760" y="444960"/>
            <a:ext cx="8520120" cy="572400"/>
          </a:xfrm>
          <a:prstGeom prst="rect">
            <a:avLst/>
          </a:prstGeom>
          <a:noFill/>
          <a:ln>
            <a:noFill/>
          </a:ln>
        </p:spPr>
        <p:txBody>
          <a:bodyPr tIns="91440" bIns="91440"/>
          <a:p>
            <a:pPr>
              <a:lnSpc>
                <a:spcPct val="100000"/>
              </a:lnSpc>
            </a:pPr>
            <a:r>
              <a:rPr b="0" lang="en-GB" sz="2800" spc="-1" strike="noStrike">
                <a:solidFill>
                  <a:srgbClr val="000000"/>
                </a:solidFill>
                <a:latin typeface="Arial"/>
                <a:ea typeface="Arial"/>
              </a:rPr>
              <a:t>Attack: Run the Vulnerable Program</a:t>
            </a:r>
            <a:endParaRPr b="0" lang="en-GB" sz="2800" spc="-1" strike="noStrike">
              <a:solidFill>
                <a:srgbClr val="000000"/>
              </a:solidFill>
              <a:latin typeface="Arial"/>
            </a:endParaRPr>
          </a:p>
        </p:txBody>
      </p:sp>
      <p:sp>
        <p:nvSpPr>
          <p:cNvPr id="144" name="TextShape 2"/>
          <p:cNvSpPr txBox="1"/>
          <p:nvPr/>
        </p:nvSpPr>
        <p:spPr>
          <a:xfrm>
            <a:off x="311760" y="1152360"/>
            <a:ext cx="8664840" cy="1240920"/>
          </a:xfrm>
          <a:prstGeom prst="rect">
            <a:avLst/>
          </a:prstGeom>
          <a:noFill/>
          <a:ln>
            <a:noFill/>
          </a:ln>
        </p:spPr>
        <p:txBody>
          <a:bodyPr tIns="91440" bIns="91440"/>
          <a:p>
            <a:pPr marL="285840" indent="-285480">
              <a:lnSpc>
                <a:spcPct val="115000"/>
              </a:lnSpc>
              <a:spcAft>
                <a:spcPts val="1599"/>
              </a:spcAft>
              <a:buClr>
                <a:srgbClr val="595959"/>
              </a:buClr>
              <a:buFont typeface="Wingdings" charset="2"/>
              <a:buChar char=""/>
            </a:pPr>
            <a:r>
              <a:rPr b="0" lang="en-GB" sz="1800" spc="-1" strike="noStrike">
                <a:solidFill>
                  <a:srgbClr val="000000"/>
                </a:solidFill>
                <a:latin typeface="Arial"/>
                <a:ea typeface="Arial"/>
              </a:rPr>
              <a:t>Two processes that race against each other: </a:t>
            </a:r>
            <a:r>
              <a:rPr b="1" lang="en-GB" sz="1800" spc="-1" strike="noStrike">
                <a:solidFill>
                  <a:srgbClr val="000000"/>
                </a:solidFill>
                <a:latin typeface="Arial"/>
                <a:ea typeface="Arial"/>
              </a:rPr>
              <a:t>vulnerable process and attack process</a:t>
            </a:r>
            <a:endParaRPr b="0" lang="en-GB" sz="1800" spc="-1" strike="noStrike">
              <a:solidFill>
                <a:srgbClr val="000000"/>
              </a:solidFill>
              <a:latin typeface="Arial"/>
            </a:endParaRPr>
          </a:p>
          <a:p>
            <a:pPr>
              <a:lnSpc>
                <a:spcPct val="115000"/>
              </a:lnSpc>
              <a:spcAft>
                <a:spcPts val="1599"/>
              </a:spcAft>
            </a:pPr>
            <a:r>
              <a:rPr b="0" lang="en-GB" sz="1800" spc="-1" strike="noStrike">
                <a:solidFill>
                  <a:srgbClr val="000000"/>
                </a:solidFill>
                <a:latin typeface="Arial"/>
                <a:ea typeface="Arial"/>
              </a:rPr>
              <a:t>Run the vulnerable process</a:t>
            </a:r>
            <a:endParaRPr b="0" lang="en-GB" sz="1800" spc="-1" strike="noStrike">
              <a:solidFill>
                <a:srgbClr val="000000"/>
              </a:solidFill>
              <a:latin typeface="Arial"/>
            </a:endParaRPr>
          </a:p>
        </p:txBody>
      </p:sp>
      <p:pic>
        <p:nvPicPr>
          <p:cNvPr id="145" name="Shape 175" descr=""/>
          <p:cNvPicPr/>
          <p:nvPr/>
        </p:nvPicPr>
        <p:blipFill>
          <a:blip r:embed="rId1"/>
          <a:stretch/>
        </p:blipFill>
        <p:spPr>
          <a:xfrm>
            <a:off x="423360" y="2616840"/>
            <a:ext cx="4600080" cy="1666440"/>
          </a:xfrm>
          <a:prstGeom prst="rect">
            <a:avLst/>
          </a:prstGeom>
          <a:ln>
            <a:noFill/>
          </a:ln>
        </p:spPr>
      </p:pic>
      <p:sp>
        <p:nvSpPr>
          <p:cNvPr id="146" name="CustomShape 3"/>
          <p:cNvSpPr/>
          <p:nvPr/>
        </p:nvSpPr>
        <p:spPr>
          <a:xfrm>
            <a:off x="5143680" y="2528280"/>
            <a:ext cx="3923280" cy="2035800"/>
          </a:xfrm>
          <a:prstGeom prst="rect">
            <a:avLst/>
          </a:prstGeom>
          <a:noFill/>
          <a:ln>
            <a:noFill/>
          </a:ln>
        </p:spPr>
        <p:style>
          <a:lnRef idx="0"/>
          <a:fillRef idx="0"/>
          <a:effectRef idx="0"/>
          <a:fontRef idx="minor"/>
        </p:style>
        <p:txBody>
          <a:bodyPr tIns="91440" bIns="91440"/>
          <a:p>
            <a:pPr marL="457200" indent="-342720">
              <a:lnSpc>
                <a:spcPct val="100000"/>
              </a:lnSpc>
              <a:buClr>
                <a:srgbClr val="000000"/>
              </a:buClr>
              <a:buFont typeface="Wingdings" charset="2"/>
              <a:buChar char=""/>
            </a:pPr>
            <a:r>
              <a:rPr b="0" lang="en-GB" sz="1800" spc="-1" strike="noStrike">
                <a:solidFill>
                  <a:srgbClr val="000000"/>
                </a:solidFill>
                <a:latin typeface="Arial"/>
                <a:ea typeface="Arial"/>
              </a:rPr>
              <a:t>Vulnerable program is run in an infinite loop (target_process.sh)</a:t>
            </a:r>
            <a:endParaRPr b="0" lang="en-GB" sz="1800" spc="-1" strike="noStrike">
              <a:latin typeface="Arial"/>
            </a:endParaRPr>
          </a:p>
          <a:p>
            <a:pPr>
              <a:lnSpc>
                <a:spcPct val="100000"/>
              </a:lnSpc>
            </a:pPr>
            <a:endParaRPr b="0" lang="en-GB" sz="1800" spc="-1" strike="noStrike">
              <a:latin typeface="Arial"/>
            </a:endParaRPr>
          </a:p>
          <a:p>
            <a:pPr marL="457200" indent="-342720">
              <a:lnSpc>
                <a:spcPct val="100000"/>
              </a:lnSpc>
              <a:buClr>
                <a:srgbClr val="000000"/>
              </a:buClr>
              <a:buFont typeface="Wingdings" charset="2"/>
              <a:buChar char=""/>
            </a:pPr>
            <a:r>
              <a:rPr b="0" lang="en-GB" sz="1800" spc="-1" strike="noStrike">
                <a:solidFill>
                  <a:srgbClr val="000000"/>
                </a:solidFill>
                <a:latin typeface="Courier New"/>
                <a:ea typeface="Arial"/>
              </a:rPr>
              <a:t>passwd_input </a:t>
            </a:r>
            <a:r>
              <a:rPr b="0" lang="en-GB" sz="1800" spc="-1" strike="noStrike">
                <a:solidFill>
                  <a:srgbClr val="000000"/>
                </a:solidFill>
                <a:latin typeface="Arial"/>
                <a:ea typeface="Arial"/>
              </a:rPr>
              <a:t>contains the string to be inserted in /etc/passwd [in previous slide]</a:t>
            </a:r>
            <a:endParaRPr b="0" lang="en-GB" sz="1800" spc="-1" strike="noStrike">
              <a:latin typeface="Arial"/>
            </a:endParaRPr>
          </a:p>
        </p:txBody>
      </p:sp>
      <p:sp>
        <p:nvSpPr>
          <p:cNvPr id="147" name="CustomShape 4"/>
          <p:cNvSpPr/>
          <p:nvPr/>
        </p:nvSpPr>
        <p:spPr>
          <a:xfrm>
            <a:off x="423360" y="4079520"/>
            <a:ext cx="4600080" cy="407880"/>
          </a:xfrm>
          <a:prstGeom prst="rect">
            <a:avLst/>
          </a:prstGeom>
          <a:noFill/>
          <a:ln>
            <a:noFill/>
          </a:ln>
        </p:spPr>
        <p:style>
          <a:lnRef idx="0"/>
          <a:fillRef idx="0"/>
          <a:effectRef idx="0"/>
          <a:fontRef idx="minor"/>
        </p:style>
      </p:sp>
    </p:spTree>
  </p:cSld>
  <p:timing>
    <p:tnLst>
      <p:par>
        <p:cTn id="31" dur="indefinite" restart="never" nodeType="tmRoot">
          <p:childTnLst>
            <p:seq>
              <p:cTn id="32" dur="indefinite"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 name="TextShape 1"/>
          <p:cNvSpPr txBox="1"/>
          <p:nvPr/>
        </p:nvSpPr>
        <p:spPr>
          <a:xfrm>
            <a:off x="311760" y="444960"/>
            <a:ext cx="8520120" cy="572400"/>
          </a:xfrm>
          <a:prstGeom prst="rect">
            <a:avLst/>
          </a:prstGeom>
          <a:noFill/>
          <a:ln>
            <a:noFill/>
          </a:ln>
        </p:spPr>
        <p:txBody>
          <a:bodyPr tIns="91440" bIns="91440"/>
          <a:p>
            <a:pPr>
              <a:lnSpc>
                <a:spcPct val="100000"/>
              </a:lnSpc>
            </a:pPr>
            <a:r>
              <a:rPr b="0" lang="en-GB" sz="2800" spc="-1" strike="noStrike">
                <a:solidFill>
                  <a:srgbClr val="000000"/>
                </a:solidFill>
                <a:latin typeface="Arial"/>
                <a:ea typeface="Arial"/>
              </a:rPr>
              <a:t>Attack: Run the Attack Program</a:t>
            </a:r>
            <a:endParaRPr b="0" lang="en-GB" sz="2800" spc="-1" strike="noStrike">
              <a:solidFill>
                <a:srgbClr val="000000"/>
              </a:solidFill>
              <a:latin typeface="Arial"/>
            </a:endParaRPr>
          </a:p>
        </p:txBody>
      </p:sp>
      <p:pic>
        <p:nvPicPr>
          <p:cNvPr id="149" name="Shape 183" descr=""/>
          <p:cNvPicPr/>
          <p:nvPr/>
        </p:nvPicPr>
        <p:blipFill>
          <a:blip r:embed="rId1"/>
          <a:stretch/>
        </p:blipFill>
        <p:spPr>
          <a:xfrm>
            <a:off x="381600" y="1280880"/>
            <a:ext cx="5207040" cy="3528000"/>
          </a:xfrm>
          <a:prstGeom prst="rect">
            <a:avLst/>
          </a:prstGeom>
          <a:ln>
            <a:noFill/>
          </a:ln>
        </p:spPr>
      </p:pic>
      <p:sp>
        <p:nvSpPr>
          <p:cNvPr id="150" name="CustomShape 2"/>
          <p:cNvSpPr/>
          <p:nvPr/>
        </p:nvSpPr>
        <p:spPr>
          <a:xfrm>
            <a:off x="5662440" y="1280880"/>
            <a:ext cx="3169440" cy="3369240"/>
          </a:xfrm>
          <a:prstGeom prst="rect">
            <a:avLst/>
          </a:prstGeom>
          <a:noFill/>
          <a:ln>
            <a:noFill/>
          </a:ln>
        </p:spPr>
        <p:style>
          <a:lnRef idx="0"/>
          <a:fillRef idx="0"/>
          <a:effectRef idx="0"/>
          <a:fontRef idx="minor"/>
        </p:style>
        <p:txBody>
          <a:bodyPr tIns="91440" bIns="91440"/>
          <a:p>
            <a:pPr marL="457200" indent="-342720">
              <a:lnSpc>
                <a:spcPct val="100000"/>
              </a:lnSpc>
              <a:spcAft>
                <a:spcPts val="1199"/>
              </a:spcAft>
              <a:buClr>
                <a:srgbClr val="000000"/>
              </a:buClr>
              <a:buFont typeface="Arial"/>
              <a:buAutoNum type="arabicParenR"/>
            </a:pPr>
            <a:r>
              <a:rPr b="0" lang="en-GB" sz="1800" spc="-1" strike="noStrike">
                <a:solidFill>
                  <a:srgbClr val="000000"/>
                </a:solidFill>
                <a:latin typeface="Arial"/>
                <a:ea typeface="Arial"/>
              </a:rPr>
              <a:t>Create a </a:t>
            </a:r>
            <a:r>
              <a:rPr b="0" i="1" lang="en-GB" sz="1800" spc="-1" strike="noStrike">
                <a:solidFill>
                  <a:srgbClr val="000000"/>
                </a:solidFill>
                <a:latin typeface="Arial"/>
                <a:ea typeface="Arial"/>
              </a:rPr>
              <a:t>symlink to a file owned by us</a:t>
            </a:r>
            <a:r>
              <a:rPr b="0" lang="en-GB" sz="1800" spc="-1" strike="noStrike">
                <a:solidFill>
                  <a:srgbClr val="000000"/>
                </a:solidFill>
                <a:latin typeface="Arial"/>
                <a:ea typeface="Arial"/>
              </a:rPr>
              <a:t>. (to pass the access() check)</a:t>
            </a:r>
            <a:endParaRPr b="0" lang="en-GB" sz="1800" spc="-1" strike="noStrike">
              <a:latin typeface="Arial"/>
            </a:endParaRPr>
          </a:p>
          <a:p>
            <a:pPr marL="457200" indent="-342720">
              <a:lnSpc>
                <a:spcPct val="100000"/>
              </a:lnSpc>
              <a:spcAft>
                <a:spcPts val="1199"/>
              </a:spcAft>
              <a:buClr>
                <a:srgbClr val="000000"/>
              </a:buClr>
              <a:buFont typeface="Arial"/>
              <a:buAutoNum type="arabicParenR"/>
            </a:pPr>
            <a:r>
              <a:rPr b="0" lang="en-GB" sz="1800" spc="-1" strike="noStrike">
                <a:solidFill>
                  <a:srgbClr val="000000"/>
                </a:solidFill>
                <a:latin typeface="Arial"/>
                <a:ea typeface="Arial"/>
              </a:rPr>
              <a:t>Sleep for 10000 microseconds to let the vulnerable process run.</a:t>
            </a:r>
            <a:endParaRPr b="0" lang="en-GB" sz="1800" spc="-1" strike="noStrike">
              <a:latin typeface="Arial"/>
            </a:endParaRPr>
          </a:p>
          <a:p>
            <a:pPr marL="457200" indent="-342720">
              <a:lnSpc>
                <a:spcPct val="100000"/>
              </a:lnSpc>
              <a:spcAft>
                <a:spcPts val="1199"/>
              </a:spcAft>
              <a:buClr>
                <a:srgbClr val="000000"/>
              </a:buClr>
              <a:buFont typeface="Arial"/>
              <a:buAutoNum type="arabicParenR"/>
            </a:pPr>
            <a:r>
              <a:rPr b="0" lang="en-GB" sz="1800" spc="-1" strike="noStrike">
                <a:solidFill>
                  <a:srgbClr val="000000"/>
                </a:solidFill>
                <a:latin typeface="Arial"/>
                <a:ea typeface="Arial"/>
              </a:rPr>
              <a:t>Unlink the symlink</a:t>
            </a:r>
            <a:endParaRPr b="0" lang="en-GB" sz="1800" spc="-1" strike="noStrike">
              <a:latin typeface="Arial"/>
            </a:endParaRPr>
          </a:p>
          <a:p>
            <a:pPr marL="457200" indent="-342720">
              <a:lnSpc>
                <a:spcPct val="100000"/>
              </a:lnSpc>
              <a:spcAft>
                <a:spcPts val="1199"/>
              </a:spcAft>
              <a:buClr>
                <a:srgbClr val="000000"/>
              </a:buClr>
              <a:buFont typeface="Arial"/>
              <a:buAutoNum type="arabicParenR"/>
            </a:pPr>
            <a:r>
              <a:rPr b="0" i="1" lang="en-GB" sz="1800" spc="-1" strike="noStrike">
                <a:solidFill>
                  <a:srgbClr val="000000"/>
                </a:solidFill>
                <a:latin typeface="Arial"/>
                <a:ea typeface="Arial"/>
              </a:rPr>
              <a:t>Create a symlink to /etc/passwd </a:t>
            </a:r>
            <a:r>
              <a:rPr b="0" lang="en-GB" sz="1800" spc="-1" strike="noStrike">
                <a:solidFill>
                  <a:srgbClr val="000000"/>
                </a:solidFill>
                <a:latin typeface="Arial"/>
                <a:ea typeface="Arial"/>
              </a:rPr>
              <a:t>(this is the file we want to open)</a:t>
            </a:r>
            <a:endParaRPr b="0" lang="en-GB" sz="1800" spc="-1" strike="noStrike">
              <a:latin typeface="Arial"/>
            </a:endParaRPr>
          </a:p>
        </p:txBody>
      </p:sp>
    </p:spTree>
  </p:cSld>
  <p:timing>
    <p:tnLst>
      <p:par>
        <p:cTn id="33" dur="indefinite" restart="never" nodeType="tmRoot">
          <p:childTnLst>
            <p:seq>
              <p:cTn id="34" dur="indefinite"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1" name="TextShape 1"/>
          <p:cNvSpPr txBox="1"/>
          <p:nvPr/>
        </p:nvSpPr>
        <p:spPr>
          <a:xfrm>
            <a:off x="311760" y="444960"/>
            <a:ext cx="8520120" cy="572400"/>
          </a:xfrm>
          <a:prstGeom prst="rect">
            <a:avLst/>
          </a:prstGeom>
          <a:noFill/>
          <a:ln>
            <a:noFill/>
          </a:ln>
        </p:spPr>
        <p:txBody>
          <a:bodyPr tIns="91440" bIns="91440"/>
          <a:p>
            <a:pPr>
              <a:lnSpc>
                <a:spcPct val="100000"/>
              </a:lnSpc>
            </a:pPr>
            <a:r>
              <a:rPr b="0" lang="en-GB" sz="2800" spc="-1" strike="noStrike">
                <a:solidFill>
                  <a:srgbClr val="000000"/>
                </a:solidFill>
                <a:latin typeface="Arial"/>
                <a:ea typeface="Arial"/>
              </a:rPr>
              <a:t>Monitor the Result</a:t>
            </a:r>
            <a:endParaRPr b="0" lang="en-GB" sz="2800" spc="-1" strike="noStrike">
              <a:solidFill>
                <a:srgbClr val="000000"/>
              </a:solidFill>
              <a:latin typeface="Arial"/>
            </a:endParaRPr>
          </a:p>
        </p:txBody>
      </p:sp>
      <p:pic>
        <p:nvPicPr>
          <p:cNvPr id="152" name="Shape 192" descr=""/>
          <p:cNvPicPr/>
          <p:nvPr/>
        </p:nvPicPr>
        <p:blipFill>
          <a:blip r:embed="rId1"/>
          <a:stretch/>
        </p:blipFill>
        <p:spPr>
          <a:xfrm>
            <a:off x="1340280" y="1190160"/>
            <a:ext cx="5675400" cy="2387880"/>
          </a:xfrm>
          <a:prstGeom prst="rect">
            <a:avLst/>
          </a:prstGeom>
          <a:ln>
            <a:noFill/>
          </a:ln>
        </p:spPr>
      </p:pic>
      <p:sp>
        <p:nvSpPr>
          <p:cNvPr id="153" name="CustomShape 2"/>
          <p:cNvSpPr/>
          <p:nvPr/>
        </p:nvSpPr>
        <p:spPr>
          <a:xfrm>
            <a:off x="179640" y="3750840"/>
            <a:ext cx="8322120" cy="776520"/>
          </a:xfrm>
          <a:prstGeom prst="rect">
            <a:avLst/>
          </a:prstGeom>
          <a:noFill/>
          <a:ln>
            <a:noFill/>
          </a:ln>
        </p:spPr>
        <p:style>
          <a:lnRef idx="0"/>
          <a:fillRef idx="0"/>
          <a:effectRef idx="0"/>
          <a:fontRef idx="minor"/>
        </p:style>
        <p:txBody>
          <a:bodyPr tIns="91440" bIns="91440"/>
          <a:p>
            <a:pPr marL="457200" indent="-342720">
              <a:lnSpc>
                <a:spcPct val="100000"/>
              </a:lnSpc>
              <a:spcAft>
                <a:spcPts val="1199"/>
              </a:spcAft>
              <a:buClr>
                <a:srgbClr val="000000"/>
              </a:buClr>
              <a:buFont typeface="Wingdings" charset="2"/>
              <a:buChar char=""/>
            </a:pPr>
            <a:r>
              <a:rPr b="0" lang="en-GB" sz="1800" spc="-1" strike="noStrike">
                <a:solidFill>
                  <a:srgbClr val="000000"/>
                </a:solidFill>
                <a:latin typeface="Arial"/>
                <a:ea typeface="Arial"/>
              </a:rPr>
              <a:t>Check the timestamp of /etc/passwd to see whether it has been modified.</a:t>
            </a:r>
            <a:endParaRPr b="0" lang="en-GB" sz="1800" spc="-1" strike="noStrike">
              <a:latin typeface="Arial"/>
            </a:endParaRPr>
          </a:p>
          <a:p>
            <a:pPr marL="457200" indent="-342720">
              <a:lnSpc>
                <a:spcPct val="100000"/>
              </a:lnSpc>
              <a:spcAft>
                <a:spcPts val="1199"/>
              </a:spcAft>
              <a:buClr>
                <a:srgbClr val="000000"/>
              </a:buClr>
              <a:buFont typeface="Wingdings" charset="2"/>
              <a:buChar char=""/>
            </a:pPr>
            <a:r>
              <a:rPr b="0" lang="en-GB" sz="1800" spc="-1" strike="noStrike">
                <a:solidFill>
                  <a:srgbClr val="000000"/>
                </a:solidFill>
                <a:latin typeface="Arial"/>
                <a:ea typeface="Arial"/>
              </a:rPr>
              <a:t>The </a:t>
            </a:r>
            <a:r>
              <a:rPr b="0" lang="en-GB" sz="1800" spc="-1" strike="noStrike">
                <a:solidFill>
                  <a:srgbClr val="000000"/>
                </a:solidFill>
                <a:latin typeface="Courier New"/>
                <a:ea typeface="Arial"/>
              </a:rPr>
              <a:t>ls -l</a:t>
            </a:r>
            <a:r>
              <a:rPr b="0" lang="en-GB" sz="1800" spc="-1" strike="noStrike">
                <a:solidFill>
                  <a:srgbClr val="000000"/>
                </a:solidFill>
                <a:latin typeface="Arial"/>
                <a:ea typeface="Arial"/>
              </a:rPr>
              <a:t> command prints out the timestamp. </a:t>
            </a:r>
            <a:endParaRPr b="0" lang="en-GB" sz="1800" spc="-1" strike="noStrike">
              <a:latin typeface="Arial"/>
            </a:endParaRPr>
          </a:p>
        </p:txBody>
      </p:sp>
    </p:spTree>
  </p:cSld>
  <p:timing>
    <p:tnLst>
      <p:par>
        <p:cTn id="35" dur="indefinite" restart="never" nodeType="tmRoot">
          <p:childTnLst>
            <p:seq>
              <p:cTn id="36" dur="indefinite"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4" name="TextShape 1"/>
          <p:cNvSpPr txBox="1"/>
          <p:nvPr/>
        </p:nvSpPr>
        <p:spPr>
          <a:xfrm>
            <a:off x="311760" y="444960"/>
            <a:ext cx="8520120" cy="572400"/>
          </a:xfrm>
          <a:prstGeom prst="rect">
            <a:avLst/>
          </a:prstGeom>
          <a:noFill/>
          <a:ln>
            <a:noFill/>
          </a:ln>
        </p:spPr>
        <p:txBody>
          <a:bodyPr tIns="91440" bIns="91440"/>
          <a:p>
            <a:pPr>
              <a:lnSpc>
                <a:spcPct val="100000"/>
              </a:lnSpc>
            </a:pPr>
            <a:r>
              <a:rPr b="0" lang="en-GB" sz="2800" spc="-1" strike="noStrike">
                <a:solidFill>
                  <a:srgbClr val="000000"/>
                </a:solidFill>
                <a:latin typeface="Arial"/>
                <a:ea typeface="Arial"/>
              </a:rPr>
              <a:t>Running the Exploit</a:t>
            </a:r>
            <a:endParaRPr b="0" lang="en-GB" sz="2800" spc="-1" strike="noStrike">
              <a:solidFill>
                <a:srgbClr val="000000"/>
              </a:solidFill>
              <a:latin typeface="Arial"/>
            </a:endParaRPr>
          </a:p>
        </p:txBody>
      </p:sp>
      <p:pic>
        <p:nvPicPr>
          <p:cNvPr id="155" name="Shape 201" descr=""/>
          <p:cNvPicPr/>
          <p:nvPr/>
        </p:nvPicPr>
        <p:blipFill>
          <a:blip r:embed="rId1"/>
          <a:stretch/>
        </p:blipFill>
        <p:spPr>
          <a:xfrm>
            <a:off x="399600" y="1215000"/>
            <a:ext cx="4394160" cy="1524600"/>
          </a:xfrm>
          <a:prstGeom prst="rect">
            <a:avLst/>
          </a:prstGeom>
          <a:ln>
            <a:noFill/>
          </a:ln>
        </p:spPr>
      </p:pic>
      <p:pic>
        <p:nvPicPr>
          <p:cNvPr id="156" name="Shape 202" descr=""/>
          <p:cNvPicPr/>
          <p:nvPr/>
        </p:nvPicPr>
        <p:blipFill>
          <a:blip r:embed="rId2"/>
          <a:stretch/>
        </p:blipFill>
        <p:spPr>
          <a:xfrm>
            <a:off x="446400" y="2917440"/>
            <a:ext cx="5129640" cy="943200"/>
          </a:xfrm>
          <a:prstGeom prst="rect">
            <a:avLst/>
          </a:prstGeom>
          <a:ln>
            <a:noFill/>
          </a:ln>
        </p:spPr>
      </p:pic>
      <p:sp>
        <p:nvSpPr>
          <p:cNvPr id="157" name="TextShape 2"/>
          <p:cNvSpPr txBox="1"/>
          <p:nvPr/>
        </p:nvSpPr>
        <p:spPr>
          <a:xfrm>
            <a:off x="5490360" y="2917440"/>
            <a:ext cx="3072960" cy="887400"/>
          </a:xfrm>
          <a:prstGeom prst="rect">
            <a:avLst/>
          </a:prstGeom>
          <a:noFill/>
          <a:ln>
            <a:noFill/>
          </a:ln>
        </p:spPr>
        <p:txBody>
          <a:bodyPr tIns="91440" bIns="91440"/>
          <a:p>
            <a:pPr marL="457200" indent="-342720">
              <a:lnSpc>
                <a:spcPct val="115000"/>
              </a:lnSpc>
              <a:spcAft>
                <a:spcPts val="1599"/>
              </a:spcAft>
              <a:buBlip>
                <a:blip r:embed="rId3"/>
              </a:buBlip>
            </a:pPr>
            <a:r>
              <a:rPr b="0" lang="en-GB" sz="1800" spc="-1" strike="noStrike">
                <a:solidFill>
                  <a:srgbClr val="000000"/>
                </a:solidFill>
                <a:latin typeface="Arial"/>
                <a:ea typeface="Arial"/>
              </a:rPr>
              <a:t>Added an entry in /etc/passwd</a:t>
            </a:r>
            <a:endParaRPr b="0" lang="en-GB" sz="1800" spc="-1" strike="noStrike">
              <a:solidFill>
                <a:srgbClr val="000000"/>
              </a:solidFill>
              <a:latin typeface="Arial"/>
            </a:endParaRPr>
          </a:p>
          <a:p>
            <a:pPr>
              <a:lnSpc>
                <a:spcPct val="115000"/>
              </a:lnSpc>
              <a:spcAft>
                <a:spcPts val="1599"/>
              </a:spcAft>
            </a:pPr>
            <a:endParaRPr b="0" lang="en-GB" sz="1800" spc="-1" strike="noStrike">
              <a:solidFill>
                <a:srgbClr val="000000"/>
              </a:solidFill>
              <a:latin typeface="Arial"/>
            </a:endParaRPr>
          </a:p>
        </p:txBody>
      </p:sp>
      <p:pic>
        <p:nvPicPr>
          <p:cNvPr id="158" name="Shape 204" descr=""/>
          <p:cNvPicPr/>
          <p:nvPr/>
        </p:nvPicPr>
        <p:blipFill>
          <a:blip r:embed="rId4"/>
          <a:stretch/>
        </p:blipFill>
        <p:spPr>
          <a:xfrm>
            <a:off x="446400" y="3990240"/>
            <a:ext cx="3656160" cy="943200"/>
          </a:xfrm>
          <a:prstGeom prst="rect">
            <a:avLst/>
          </a:prstGeom>
          <a:ln>
            <a:noFill/>
          </a:ln>
        </p:spPr>
      </p:pic>
      <p:sp>
        <p:nvSpPr>
          <p:cNvPr id="159" name="CustomShape 3"/>
          <p:cNvSpPr/>
          <p:nvPr/>
        </p:nvSpPr>
        <p:spPr>
          <a:xfrm>
            <a:off x="4102920" y="4034880"/>
            <a:ext cx="4109760" cy="853920"/>
          </a:xfrm>
          <a:prstGeom prst="rect">
            <a:avLst/>
          </a:prstGeom>
          <a:noFill/>
          <a:ln>
            <a:noFill/>
          </a:ln>
        </p:spPr>
        <p:style>
          <a:lnRef idx="0"/>
          <a:fillRef idx="0"/>
          <a:effectRef idx="0"/>
          <a:fontRef idx="minor"/>
        </p:style>
        <p:txBody>
          <a:bodyPr tIns="91440" bIns="91440"/>
          <a:p>
            <a:pPr marL="457200" indent="-342720">
              <a:lnSpc>
                <a:spcPct val="115000"/>
              </a:lnSpc>
              <a:spcAft>
                <a:spcPts val="1599"/>
              </a:spcAft>
              <a:buBlip>
                <a:blip r:embed="rId5"/>
              </a:buBlip>
            </a:pPr>
            <a:r>
              <a:rPr b="0" lang="en-GB" sz="1800" spc="-1" strike="noStrike">
                <a:solidFill>
                  <a:srgbClr val="000000"/>
                </a:solidFill>
                <a:latin typeface="Arial"/>
                <a:ea typeface="Arial"/>
              </a:rPr>
              <a:t>We get a root shell as we log in using the created user.</a:t>
            </a:r>
            <a:endParaRPr b="0" lang="en-GB" sz="1800" spc="-1" strike="noStrike">
              <a:latin typeface="Arial"/>
            </a:endParaRPr>
          </a:p>
          <a:p>
            <a:pPr>
              <a:lnSpc>
                <a:spcPct val="115000"/>
              </a:lnSpc>
              <a:spcAft>
                <a:spcPts val="1599"/>
              </a:spcAft>
            </a:pPr>
            <a:endParaRPr b="0" lang="en-GB" sz="1800" spc="-1" strike="noStrike">
              <a:latin typeface="Arial"/>
            </a:endParaRPr>
          </a:p>
          <a:p>
            <a:pPr>
              <a:lnSpc>
                <a:spcPct val="115000"/>
              </a:lnSpc>
              <a:spcAft>
                <a:spcPts val="1599"/>
              </a:spcAft>
            </a:pPr>
            <a:endParaRPr b="0" lang="en-GB" sz="1800" spc="-1" strike="noStrike">
              <a:latin typeface="Arial"/>
            </a:endParaRPr>
          </a:p>
          <a:p>
            <a:pPr>
              <a:lnSpc>
                <a:spcPct val="115000"/>
              </a:lnSpc>
              <a:spcAft>
                <a:spcPts val="1599"/>
              </a:spcAft>
            </a:pPr>
            <a:endParaRPr b="0" lang="en-GB" sz="1800" spc="-1" strike="noStrike">
              <a:latin typeface="Arial"/>
            </a:endParaRPr>
          </a:p>
        </p:txBody>
      </p:sp>
      <p:sp>
        <p:nvSpPr>
          <p:cNvPr id="160" name="CustomShape 4"/>
          <p:cNvSpPr/>
          <p:nvPr/>
        </p:nvSpPr>
        <p:spPr>
          <a:xfrm>
            <a:off x="4716720" y="1281960"/>
            <a:ext cx="3960720" cy="1074960"/>
          </a:xfrm>
          <a:prstGeom prst="rect">
            <a:avLst/>
          </a:prstGeom>
          <a:noFill/>
          <a:ln>
            <a:noFill/>
          </a:ln>
        </p:spPr>
        <p:style>
          <a:lnRef idx="0"/>
          <a:fillRef idx="0"/>
          <a:effectRef idx="0"/>
          <a:fontRef idx="minor"/>
        </p:style>
        <p:txBody>
          <a:bodyPr tIns="91440" bIns="91440"/>
          <a:p>
            <a:pPr marL="457200" indent="-342720">
              <a:lnSpc>
                <a:spcPct val="115000"/>
              </a:lnSpc>
              <a:spcAft>
                <a:spcPts val="1599"/>
              </a:spcAft>
              <a:buBlip>
                <a:blip r:embed="rId6"/>
              </a:buBlip>
            </a:pPr>
            <a:r>
              <a:rPr b="0" lang="en-GB" sz="1800" spc="-1" strike="noStrike">
                <a:solidFill>
                  <a:srgbClr val="000000"/>
                </a:solidFill>
                <a:latin typeface="Arial"/>
                <a:ea typeface="Arial"/>
              </a:rPr>
              <a:t>Run both attack and vulnerable programs to start the “race”.</a:t>
            </a:r>
            <a:endParaRPr b="0" lang="en-GB" sz="1800" spc="-1" strike="noStrike">
              <a:latin typeface="Arial"/>
            </a:endParaRPr>
          </a:p>
          <a:p>
            <a:pPr>
              <a:lnSpc>
                <a:spcPct val="115000"/>
              </a:lnSpc>
              <a:spcAft>
                <a:spcPts val="1599"/>
              </a:spcAft>
            </a:pPr>
            <a:endParaRPr b="0" lang="en-GB" sz="1800" spc="-1" strike="noStrike">
              <a:latin typeface="Arial"/>
            </a:endParaRPr>
          </a:p>
          <a:p>
            <a:pPr>
              <a:lnSpc>
                <a:spcPct val="115000"/>
              </a:lnSpc>
              <a:spcAft>
                <a:spcPts val="1599"/>
              </a:spcAft>
            </a:pPr>
            <a:endParaRPr b="0" lang="en-GB" sz="1800" spc="-1" strike="noStrike">
              <a:latin typeface="Arial"/>
            </a:endParaRPr>
          </a:p>
        </p:txBody>
      </p:sp>
    </p:spTree>
  </p:cSld>
  <p:timing>
    <p:tnLst>
      <p:par>
        <p:cTn id="37" dur="indefinite" restart="never" nodeType="tmRoot">
          <p:childTnLst>
            <p:seq>
              <p:cTn id="38"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TextShape 1"/>
          <p:cNvSpPr txBox="1"/>
          <p:nvPr/>
        </p:nvSpPr>
        <p:spPr>
          <a:xfrm>
            <a:off x="311760" y="444960"/>
            <a:ext cx="8520120" cy="572400"/>
          </a:xfrm>
          <a:prstGeom prst="rect">
            <a:avLst/>
          </a:prstGeom>
          <a:noFill/>
          <a:ln>
            <a:noFill/>
          </a:ln>
        </p:spPr>
        <p:txBody>
          <a:bodyPr tIns="91440" bIns="91440"/>
          <a:p>
            <a:pPr>
              <a:lnSpc>
                <a:spcPct val="100000"/>
              </a:lnSpc>
            </a:pPr>
            <a:r>
              <a:rPr b="0" lang="en-GB" sz="2800" spc="-1" strike="noStrike">
                <a:solidFill>
                  <a:srgbClr val="000000"/>
                </a:solidFill>
                <a:latin typeface="Arial"/>
                <a:ea typeface="Arial"/>
              </a:rPr>
              <a:t>Outline</a:t>
            </a:r>
            <a:endParaRPr b="0" lang="en-GB" sz="2800" spc="-1" strike="noStrike">
              <a:solidFill>
                <a:srgbClr val="000000"/>
              </a:solidFill>
              <a:latin typeface="Arial"/>
            </a:endParaRPr>
          </a:p>
        </p:txBody>
      </p:sp>
      <p:sp>
        <p:nvSpPr>
          <p:cNvPr id="86" name="TextShape 2"/>
          <p:cNvSpPr txBox="1"/>
          <p:nvPr/>
        </p:nvSpPr>
        <p:spPr>
          <a:xfrm>
            <a:off x="311760" y="1152360"/>
            <a:ext cx="8520120" cy="3416040"/>
          </a:xfrm>
          <a:prstGeom prst="rect">
            <a:avLst/>
          </a:prstGeom>
          <a:noFill/>
          <a:ln>
            <a:noFill/>
          </a:ln>
        </p:spPr>
        <p:txBody>
          <a:bodyPr tIns="91440" bIns="91440"/>
          <a:p>
            <a:pPr marL="457200" indent="-342720">
              <a:lnSpc>
                <a:spcPct val="115000"/>
              </a:lnSpc>
              <a:buClr>
                <a:srgbClr val="000000"/>
              </a:buClr>
              <a:buFont typeface="Wingdings" charset="2"/>
              <a:buChar char=""/>
            </a:pPr>
            <a:r>
              <a:rPr b="0" lang="en-GB" sz="1800" spc="-1" strike="noStrike">
                <a:solidFill>
                  <a:srgbClr val="000000"/>
                </a:solidFill>
                <a:latin typeface="Arial"/>
                <a:ea typeface="Arial"/>
              </a:rPr>
              <a:t>What is Race Condition?</a:t>
            </a:r>
            <a:endParaRPr b="0" lang="en-GB" sz="1800" spc="-1" strike="noStrike">
              <a:solidFill>
                <a:srgbClr val="000000"/>
              </a:solidFill>
              <a:latin typeface="Arial"/>
            </a:endParaRPr>
          </a:p>
          <a:p>
            <a:pPr marL="457200" indent="-342720">
              <a:lnSpc>
                <a:spcPct val="115000"/>
              </a:lnSpc>
              <a:buClr>
                <a:srgbClr val="000000"/>
              </a:buClr>
              <a:buFont typeface="Wingdings" charset="2"/>
              <a:buChar char=""/>
            </a:pPr>
            <a:r>
              <a:rPr b="0" lang="en-GB" sz="1800" spc="-1" strike="noStrike">
                <a:solidFill>
                  <a:srgbClr val="000000"/>
                </a:solidFill>
                <a:latin typeface="Arial"/>
                <a:ea typeface="Arial"/>
              </a:rPr>
              <a:t>Race Condition Problem</a:t>
            </a:r>
            <a:endParaRPr b="0" lang="en-GB" sz="1800" spc="-1" strike="noStrike">
              <a:solidFill>
                <a:srgbClr val="000000"/>
              </a:solidFill>
              <a:latin typeface="Arial"/>
            </a:endParaRPr>
          </a:p>
          <a:p>
            <a:pPr marL="457200" indent="-342720">
              <a:lnSpc>
                <a:spcPct val="115000"/>
              </a:lnSpc>
              <a:buClr>
                <a:srgbClr val="000000"/>
              </a:buClr>
              <a:buFont typeface="Wingdings" charset="2"/>
              <a:buChar char=""/>
            </a:pPr>
            <a:r>
              <a:rPr b="0" lang="en-GB" sz="1800" spc="-1" strike="noStrike">
                <a:solidFill>
                  <a:srgbClr val="000000"/>
                </a:solidFill>
                <a:latin typeface="Arial"/>
                <a:ea typeface="Arial"/>
              </a:rPr>
              <a:t>Race Condition Vulnerability</a:t>
            </a:r>
            <a:endParaRPr b="0" lang="en-GB" sz="1800" spc="-1" strike="noStrike">
              <a:solidFill>
                <a:srgbClr val="000000"/>
              </a:solidFill>
              <a:latin typeface="Arial"/>
            </a:endParaRPr>
          </a:p>
          <a:p>
            <a:pPr marL="457200" indent="-342720">
              <a:lnSpc>
                <a:spcPct val="115000"/>
              </a:lnSpc>
              <a:buClr>
                <a:srgbClr val="000000"/>
              </a:buClr>
              <a:buFont typeface="Wingdings" charset="2"/>
              <a:buChar char=""/>
            </a:pPr>
            <a:r>
              <a:rPr b="0" lang="en-GB" sz="1800" spc="-1" strike="noStrike">
                <a:solidFill>
                  <a:srgbClr val="000000"/>
                </a:solidFill>
                <a:latin typeface="Arial"/>
                <a:ea typeface="Arial"/>
              </a:rPr>
              <a:t>How to exploit?</a:t>
            </a:r>
            <a:endParaRPr b="0" lang="en-GB" sz="1800" spc="-1" strike="noStrike">
              <a:solidFill>
                <a:srgbClr val="000000"/>
              </a:solidFill>
              <a:latin typeface="Arial"/>
            </a:endParaRPr>
          </a:p>
          <a:p>
            <a:pPr marL="457200" indent="-342720">
              <a:lnSpc>
                <a:spcPct val="115000"/>
              </a:lnSpc>
              <a:spcAft>
                <a:spcPts val="1599"/>
              </a:spcAft>
              <a:buClr>
                <a:srgbClr val="000000"/>
              </a:buClr>
              <a:buFont typeface="Wingdings" charset="2"/>
              <a:buChar char=""/>
            </a:pPr>
            <a:r>
              <a:rPr b="0" lang="en-GB" sz="1800" spc="-1" strike="noStrike">
                <a:solidFill>
                  <a:srgbClr val="000000"/>
                </a:solidFill>
                <a:latin typeface="Arial"/>
                <a:ea typeface="Arial"/>
              </a:rPr>
              <a:t>Countermeasures</a:t>
            </a:r>
            <a:endParaRPr b="0" lang="en-GB" sz="1800" spc="-1" strike="noStrike">
              <a:solidFill>
                <a:srgbClr val="000000"/>
              </a:solidFill>
              <a:latin typeface="Arial"/>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1" name="TextShape 1"/>
          <p:cNvSpPr txBox="1"/>
          <p:nvPr/>
        </p:nvSpPr>
        <p:spPr>
          <a:xfrm>
            <a:off x="311760" y="444960"/>
            <a:ext cx="8520120" cy="572400"/>
          </a:xfrm>
          <a:prstGeom prst="rect">
            <a:avLst/>
          </a:prstGeom>
          <a:noFill/>
          <a:ln>
            <a:noFill/>
          </a:ln>
        </p:spPr>
        <p:txBody>
          <a:bodyPr tIns="91440" bIns="91440"/>
          <a:p>
            <a:pPr>
              <a:lnSpc>
                <a:spcPct val="100000"/>
              </a:lnSpc>
            </a:pPr>
            <a:r>
              <a:rPr b="0" lang="en-GB" sz="2800" spc="-1" strike="noStrike">
                <a:solidFill>
                  <a:srgbClr val="000000"/>
                </a:solidFill>
                <a:latin typeface="Arial"/>
                <a:ea typeface="Arial"/>
              </a:rPr>
              <a:t>Countermeasures</a:t>
            </a:r>
            <a:endParaRPr b="0" lang="en-GB" sz="2800" spc="-1" strike="noStrike">
              <a:solidFill>
                <a:srgbClr val="000000"/>
              </a:solidFill>
              <a:latin typeface="Arial"/>
            </a:endParaRPr>
          </a:p>
        </p:txBody>
      </p:sp>
      <p:sp>
        <p:nvSpPr>
          <p:cNvPr id="162" name="TextShape 2"/>
          <p:cNvSpPr txBox="1"/>
          <p:nvPr/>
        </p:nvSpPr>
        <p:spPr>
          <a:xfrm>
            <a:off x="311760" y="1152360"/>
            <a:ext cx="8520120" cy="3416040"/>
          </a:xfrm>
          <a:prstGeom prst="rect">
            <a:avLst/>
          </a:prstGeom>
          <a:noFill/>
          <a:ln>
            <a:noFill/>
          </a:ln>
        </p:spPr>
        <p:txBody>
          <a:bodyPr tIns="91440" bIns="91440"/>
          <a:p>
            <a:pPr marL="457200" indent="-342720">
              <a:lnSpc>
                <a:spcPct val="200000"/>
              </a:lnSpc>
              <a:buClr>
                <a:srgbClr val="000000"/>
              </a:buClr>
              <a:buFont typeface="Wingdings" charset="2"/>
              <a:buChar char=""/>
            </a:pPr>
            <a:r>
              <a:rPr b="0" lang="en-GB" sz="1800" spc="-1" strike="noStrike">
                <a:solidFill>
                  <a:srgbClr val="000000"/>
                </a:solidFill>
                <a:latin typeface="Arial"/>
                <a:ea typeface="Arial"/>
              </a:rPr>
              <a:t>Atomic Operations: To eliminate the window between check and use</a:t>
            </a:r>
            <a:endParaRPr b="0" lang="en-GB" sz="1800" spc="-1" strike="noStrike">
              <a:solidFill>
                <a:srgbClr val="000000"/>
              </a:solidFill>
              <a:latin typeface="Arial"/>
            </a:endParaRPr>
          </a:p>
          <a:p>
            <a:pPr marL="457200" indent="-342720">
              <a:lnSpc>
                <a:spcPct val="200000"/>
              </a:lnSpc>
              <a:buClr>
                <a:srgbClr val="000000"/>
              </a:buClr>
              <a:buFont typeface="Wingdings" charset="2"/>
              <a:buChar char=""/>
            </a:pPr>
            <a:r>
              <a:rPr b="0" lang="en-GB" sz="1800" spc="-1" strike="noStrike">
                <a:solidFill>
                  <a:srgbClr val="000000"/>
                </a:solidFill>
                <a:latin typeface="Arial"/>
                <a:ea typeface="Arial"/>
              </a:rPr>
              <a:t>Repeating Check and Use: To make it difficult to win the “race”.</a:t>
            </a:r>
            <a:endParaRPr b="0" lang="en-GB" sz="1800" spc="-1" strike="noStrike">
              <a:solidFill>
                <a:srgbClr val="000000"/>
              </a:solidFill>
              <a:latin typeface="Arial"/>
            </a:endParaRPr>
          </a:p>
          <a:p>
            <a:pPr marL="457200" indent="-342720">
              <a:lnSpc>
                <a:spcPct val="200000"/>
              </a:lnSpc>
              <a:buClr>
                <a:srgbClr val="000000"/>
              </a:buClr>
              <a:buFont typeface="Wingdings" charset="2"/>
              <a:buChar char=""/>
            </a:pPr>
            <a:r>
              <a:rPr b="0" lang="en-GB" sz="1800" spc="-1" strike="noStrike">
                <a:solidFill>
                  <a:srgbClr val="000000"/>
                </a:solidFill>
                <a:latin typeface="Arial"/>
                <a:ea typeface="Arial"/>
              </a:rPr>
              <a:t>Sticky Symlink Protection: To prevent creating symbolic links.</a:t>
            </a:r>
            <a:endParaRPr b="0" lang="en-GB" sz="1800" spc="-1" strike="noStrike">
              <a:solidFill>
                <a:srgbClr val="000000"/>
              </a:solidFill>
              <a:latin typeface="Arial"/>
            </a:endParaRPr>
          </a:p>
          <a:p>
            <a:pPr marL="457200" indent="-342720">
              <a:lnSpc>
                <a:spcPct val="115000"/>
              </a:lnSpc>
              <a:spcAft>
                <a:spcPts val="1599"/>
              </a:spcAft>
              <a:buClr>
                <a:srgbClr val="000000"/>
              </a:buClr>
              <a:buFont typeface="Wingdings" charset="2"/>
              <a:buChar char=""/>
            </a:pPr>
            <a:r>
              <a:rPr b="0" lang="en-GB" sz="1800" spc="-1" strike="noStrike">
                <a:solidFill>
                  <a:srgbClr val="000000"/>
                </a:solidFill>
                <a:latin typeface="Arial"/>
                <a:ea typeface="Arial"/>
              </a:rPr>
              <a:t>Principles of Least Privilege:  To prevent the damages after the race is won by the attacker.</a:t>
            </a:r>
            <a:endParaRPr b="0" lang="en-GB" sz="1800" spc="-1" strike="noStrike">
              <a:solidFill>
                <a:srgbClr val="000000"/>
              </a:solidFill>
              <a:latin typeface="Arial"/>
            </a:endParaRPr>
          </a:p>
        </p:txBody>
      </p:sp>
    </p:spTree>
  </p:cSld>
  <p:timing>
    <p:tnLst>
      <p:par>
        <p:cTn id="39" dur="indefinite" restart="never" nodeType="tmRoot">
          <p:childTnLst>
            <p:seq>
              <p:cTn id="40" dur="indefinite"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3" name="TextShape 1"/>
          <p:cNvSpPr txBox="1"/>
          <p:nvPr/>
        </p:nvSpPr>
        <p:spPr>
          <a:xfrm>
            <a:off x="311760" y="444960"/>
            <a:ext cx="8520120" cy="572400"/>
          </a:xfrm>
          <a:prstGeom prst="rect">
            <a:avLst/>
          </a:prstGeom>
          <a:noFill/>
          <a:ln>
            <a:noFill/>
          </a:ln>
        </p:spPr>
        <p:txBody>
          <a:bodyPr tIns="91440" bIns="91440"/>
          <a:p>
            <a:pPr>
              <a:lnSpc>
                <a:spcPct val="100000"/>
              </a:lnSpc>
            </a:pPr>
            <a:r>
              <a:rPr b="0" lang="en-GB" sz="2800" spc="-1" strike="noStrike">
                <a:solidFill>
                  <a:srgbClr val="000000"/>
                </a:solidFill>
                <a:latin typeface="Arial"/>
                <a:ea typeface="Arial"/>
              </a:rPr>
              <a:t>Atomic Operations</a:t>
            </a:r>
            <a:endParaRPr b="0" lang="en-GB" sz="2800" spc="-1" strike="noStrike">
              <a:solidFill>
                <a:srgbClr val="000000"/>
              </a:solidFill>
              <a:latin typeface="Arial"/>
            </a:endParaRPr>
          </a:p>
        </p:txBody>
      </p:sp>
      <p:sp>
        <p:nvSpPr>
          <p:cNvPr id="164" name="TextShape 2"/>
          <p:cNvSpPr txBox="1"/>
          <p:nvPr/>
        </p:nvSpPr>
        <p:spPr>
          <a:xfrm>
            <a:off x="470160" y="1565640"/>
            <a:ext cx="3797640" cy="484920"/>
          </a:xfrm>
          <a:prstGeom prst="rect">
            <a:avLst/>
          </a:prstGeom>
          <a:noFill/>
          <a:ln>
            <a:noFill/>
          </a:ln>
        </p:spPr>
        <p:txBody>
          <a:bodyPr tIns="91440" bIns="91440"/>
          <a:p>
            <a:pPr>
              <a:lnSpc>
                <a:spcPct val="115000"/>
              </a:lnSpc>
              <a:spcAft>
                <a:spcPts val="1599"/>
              </a:spcAft>
            </a:pPr>
            <a:r>
              <a:rPr b="0" lang="en-GB" sz="1800" spc="-1" strike="noStrike">
                <a:solidFill>
                  <a:srgbClr val="000000"/>
                </a:solidFill>
                <a:latin typeface="Arial"/>
                <a:ea typeface="Arial"/>
              </a:rPr>
              <a:t>f = open(file, O_CREAT | </a:t>
            </a:r>
            <a:r>
              <a:rPr b="0" lang="en-GB" sz="1800" spc="-1" strike="noStrike">
                <a:solidFill>
                  <a:srgbClr val="ff0000"/>
                </a:solidFill>
                <a:latin typeface="Arial"/>
                <a:ea typeface="Arial"/>
              </a:rPr>
              <a:t>O_EXCL</a:t>
            </a:r>
            <a:r>
              <a:rPr b="0" lang="en-GB" sz="1800" spc="-1" strike="noStrike">
                <a:solidFill>
                  <a:srgbClr val="000000"/>
                </a:solidFill>
                <a:latin typeface="Arial"/>
                <a:ea typeface="Arial"/>
              </a:rPr>
              <a:t>)</a:t>
            </a:r>
            <a:endParaRPr b="0" lang="en-GB" sz="1800" spc="-1" strike="noStrike">
              <a:solidFill>
                <a:srgbClr val="000000"/>
              </a:solidFill>
              <a:latin typeface="Arial"/>
            </a:endParaRPr>
          </a:p>
          <a:p>
            <a:pPr>
              <a:lnSpc>
                <a:spcPct val="115000"/>
              </a:lnSpc>
              <a:spcAft>
                <a:spcPts val="1599"/>
              </a:spcAft>
            </a:pPr>
            <a:endParaRPr b="0" lang="en-GB" sz="1800" spc="-1" strike="noStrike">
              <a:solidFill>
                <a:srgbClr val="000000"/>
              </a:solidFill>
              <a:latin typeface="Arial"/>
            </a:endParaRPr>
          </a:p>
          <a:p>
            <a:pPr>
              <a:lnSpc>
                <a:spcPct val="115000"/>
              </a:lnSpc>
              <a:spcAft>
                <a:spcPts val="1599"/>
              </a:spcAft>
            </a:pPr>
            <a:endParaRPr b="0" lang="en-GB" sz="1800" spc="-1" strike="noStrike">
              <a:solidFill>
                <a:srgbClr val="000000"/>
              </a:solidFill>
              <a:latin typeface="Arial"/>
            </a:endParaRPr>
          </a:p>
        </p:txBody>
      </p:sp>
      <p:sp>
        <p:nvSpPr>
          <p:cNvPr id="165" name="CustomShape 3"/>
          <p:cNvSpPr/>
          <p:nvPr/>
        </p:nvSpPr>
        <p:spPr>
          <a:xfrm>
            <a:off x="311760" y="2280240"/>
            <a:ext cx="3956040" cy="2730960"/>
          </a:xfrm>
          <a:prstGeom prst="rect">
            <a:avLst/>
          </a:prstGeom>
          <a:noFill/>
          <a:ln>
            <a:noFill/>
          </a:ln>
        </p:spPr>
        <p:style>
          <a:lnRef idx="0"/>
          <a:fillRef idx="0"/>
          <a:effectRef idx="0"/>
          <a:fontRef idx="minor"/>
        </p:style>
        <p:txBody>
          <a:bodyPr tIns="91440" bIns="91440"/>
          <a:p>
            <a:pPr marL="457200" indent="-342720">
              <a:lnSpc>
                <a:spcPct val="100000"/>
              </a:lnSpc>
              <a:buClr>
                <a:srgbClr val="000000"/>
              </a:buClr>
              <a:buFont typeface="Wingdings" charset="2"/>
              <a:buChar char=""/>
            </a:pPr>
            <a:r>
              <a:rPr b="0" lang="en-GB" sz="1800" spc="-1" strike="noStrike">
                <a:solidFill>
                  <a:srgbClr val="000000"/>
                </a:solidFill>
                <a:latin typeface="Arial"/>
                <a:ea typeface="Arial"/>
              </a:rPr>
              <a:t>These two options combined together will not open the specified file if the file already exists.</a:t>
            </a:r>
            <a:endParaRPr b="0" lang="en-GB" sz="1800" spc="-1" strike="noStrike">
              <a:latin typeface="Arial"/>
            </a:endParaRPr>
          </a:p>
          <a:p>
            <a:pPr>
              <a:lnSpc>
                <a:spcPct val="100000"/>
              </a:lnSpc>
            </a:pPr>
            <a:endParaRPr b="0" lang="en-GB" sz="1800" spc="-1" strike="noStrike">
              <a:latin typeface="Arial"/>
            </a:endParaRPr>
          </a:p>
          <a:p>
            <a:pPr marL="457200" indent="-342720">
              <a:lnSpc>
                <a:spcPct val="100000"/>
              </a:lnSpc>
              <a:buClr>
                <a:srgbClr val="000000"/>
              </a:buClr>
              <a:buFont typeface="Wingdings" charset="2"/>
              <a:buChar char=""/>
            </a:pPr>
            <a:r>
              <a:rPr b="0" lang="en-GB" sz="1800" spc="-1" strike="noStrike">
                <a:solidFill>
                  <a:srgbClr val="000000"/>
                </a:solidFill>
                <a:latin typeface="Arial"/>
                <a:ea typeface="Arial"/>
              </a:rPr>
              <a:t>Guarantees the atomicity of the check and the use.</a:t>
            </a:r>
            <a:endParaRPr b="0" lang="en-GB" sz="1800" spc="-1" strike="noStrike">
              <a:latin typeface="Arial"/>
            </a:endParaRPr>
          </a:p>
          <a:p>
            <a:pPr>
              <a:lnSpc>
                <a:spcPct val="100000"/>
              </a:lnSpc>
            </a:pPr>
            <a:endParaRPr b="0" lang="en-GB" sz="1800" spc="-1" strike="noStrike">
              <a:latin typeface="Arial"/>
            </a:endParaRPr>
          </a:p>
        </p:txBody>
      </p:sp>
      <p:sp>
        <p:nvSpPr>
          <p:cNvPr id="166" name="CustomShape 4"/>
          <p:cNvSpPr/>
          <p:nvPr/>
        </p:nvSpPr>
        <p:spPr>
          <a:xfrm>
            <a:off x="5005800" y="1565640"/>
            <a:ext cx="4058640" cy="714240"/>
          </a:xfrm>
          <a:prstGeom prst="rect">
            <a:avLst/>
          </a:prstGeom>
          <a:noFill/>
          <a:ln>
            <a:noFill/>
          </a:ln>
        </p:spPr>
        <p:style>
          <a:lnRef idx="0"/>
          <a:fillRef idx="0"/>
          <a:effectRef idx="0"/>
          <a:fontRef idx="minor"/>
        </p:style>
        <p:txBody>
          <a:bodyPr tIns="91440" bIns="91440"/>
          <a:p>
            <a:pPr marL="1319040" indent="-1318680">
              <a:lnSpc>
                <a:spcPct val="100000"/>
              </a:lnSpc>
            </a:pPr>
            <a:r>
              <a:rPr b="0" lang="en-GB" sz="1800" spc="-1" strike="noStrike">
                <a:solidFill>
                  <a:srgbClr val="000000"/>
                </a:solidFill>
                <a:latin typeface="Arial"/>
                <a:ea typeface="Arial"/>
              </a:rPr>
              <a:t>f = open(file ,O_WRITE  | </a:t>
            </a:r>
            <a:r>
              <a:rPr b="1" lang="en-GB" sz="1800" spc="-1" strike="noStrike">
                <a:solidFill>
                  <a:srgbClr val="ff0000"/>
                </a:solidFill>
                <a:latin typeface="Arial"/>
                <a:ea typeface="Arial"/>
              </a:rPr>
              <a:t>O_REAL_USER_ID</a:t>
            </a:r>
            <a:endParaRPr b="0" lang="en-GB" sz="1800" spc="-1" strike="noStrike">
              <a:latin typeface="Arial"/>
            </a:endParaRPr>
          </a:p>
        </p:txBody>
      </p:sp>
      <p:sp>
        <p:nvSpPr>
          <p:cNvPr id="167" name="CustomShape 5"/>
          <p:cNvSpPr/>
          <p:nvPr/>
        </p:nvSpPr>
        <p:spPr>
          <a:xfrm>
            <a:off x="4722480" y="2280240"/>
            <a:ext cx="4109760" cy="2526840"/>
          </a:xfrm>
          <a:prstGeom prst="rect">
            <a:avLst/>
          </a:prstGeom>
          <a:noFill/>
          <a:ln>
            <a:noFill/>
          </a:ln>
        </p:spPr>
        <p:style>
          <a:lnRef idx="0"/>
          <a:fillRef idx="0"/>
          <a:effectRef idx="0"/>
          <a:fontRef idx="minor"/>
        </p:style>
        <p:txBody>
          <a:bodyPr tIns="91440" bIns="91440"/>
          <a:p>
            <a:pPr marL="457200" indent="-342720">
              <a:lnSpc>
                <a:spcPct val="100000"/>
              </a:lnSpc>
              <a:spcAft>
                <a:spcPts val="1199"/>
              </a:spcAft>
              <a:buClr>
                <a:srgbClr val="000000"/>
              </a:buClr>
              <a:buFont typeface="Wingdings" charset="2"/>
              <a:buChar char=""/>
            </a:pPr>
            <a:r>
              <a:rPr b="0" lang="en-GB" sz="1800" spc="-1" strike="noStrike">
                <a:solidFill>
                  <a:srgbClr val="000000"/>
                </a:solidFill>
                <a:latin typeface="Arial"/>
                <a:ea typeface="Arial"/>
              </a:rPr>
              <a:t>This is just an idea, not implemented in the real system.</a:t>
            </a:r>
            <a:endParaRPr b="0" lang="en-GB" sz="1800" spc="-1" strike="noStrike">
              <a:latin typeface="Arial"/>
            </a:endParaRPr>
          </a:p>
          <a:p>
            <a:pPr marL="457200" indent="-342720">
              <a:lnSpc>
                <a:spcPct val="100000"/>
              </a:lnSpc>
              <a:spcAft>
                <a:spcPts val="1199"/>
              </a:spcAft>
              <a:buClr>
                <a:srgbClr val="000000"/>
              </a:buClr>
              <a:buFont typeface="Wingdings" charset="2"/>
              <a:buChar char=""/>
            </a:pPr>
            <a:r>
              <a:rPr b="0" lang="en-GB" sz="1800" spc="-1" strike="noStrike">
                <a:solidFill>
                  <a:srgbClr val="000000"/>
                </a:solidFill>
                <a:latin typeface="Arial"/>
                <a:ea typeface="Arial"/>
              </a:rPr>
              <a:t>With this option, open() will only check the real User ID</a:t>
            </a:r>
            <a:endParaRPr b="0" lang="en-GB" sz="1800" spc="-1" strike="noStrike">
              <a:latin typeface="Arial"/>
            </a:endParaRPr>
          </a:p>
          <a:p>
            <a:pPr marL="457200" indent="-342720">
              <a:lnSpc>
                <a:spcPct val="100000"/>
              </a:lnSpc>
              <a:spcAft>
                <a:spcPts val="1199"/>
              </a:spcAft>
              <a:buClr>
                <a:srgbClr val="000000"/>
              </a:buClr>
              <a:buFont typeface="Wingdings" charset="2"/>
              <a:buChar char=""/>
            </a:pPr>
            <a:r>
              <a:rPr b="0" lang="en-GB" sz="1800" spc="-1" strike="noStrike">
                <a:solidFill>
                  <a:srgbClr val="000000"/>
                </a:solidFill>
                <a:latin typeface="Arial"/>
                <a:ea typeface="Arial"/>
              </a:rPr>
              <a:t>Therefore, open() achieves check and use on it’s own and the operations are atomic.</a:t>
            </a:r>
            <a:endParaRPr b="0" lang="en-GB" sz="1800" spc="-1" strike="noStrike">
              <a:latin typeface="Arial"/>
            </a:endParaRPr>
          </a:p>
        </p:txBody>
      </p:sp>
    </p:spTree>
  </p:cSld>
  <p:timing>
    <p:tnLst>
      <p:par>
        <p:cTn id="41" dur="indefinite" restart="never" nodeType="tmRoot">
          <p:childTnLst>
            <p:seq>
              <p:cTn id="42" dur="indefinite"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8" name="TextShape 1"/>
          <p:cNvSpPr txBox="1"/>
          <p:nvPr/>
        </p:nvSpPr>
        <p:spPr>
          <a:xfrm>
            <a:off x="311760" y="444960"/>
            <a:ext cx="8520120" cy="572400"/>
          </a:xfrm>
          <a:prstGeom prst="rect">
            <a:avLst/>
          </a:prstGeom>
          <a:noFill/>
          <a:ln>
            <a:noFill/>
          </a:ln>
        </p:spPr>
        <p:txBody>
          <a:bodyPr tIns="91440" bIns="91440"/>
          <a:p>
            <a:pPr>
              <a:lnSpc>
                <a:spcPct val="115000"/>
              </a:lnSpc>
              <a:spcAft>
                <a:spcPts val="1599"/>
              </a:spcAft>
            </a:pPr>
            <a:r>
              <a:rPr b="0" lang="en-GB" sz="2800" spc="-1" strike="noStrike">
                <a:solidFill>
                  <a:srgbClr val="000000"/>
                </a:solidFill>
                <a:latin typeface="Arial"/>
                <a:ea typeface="Arial"/>
              </a:rPr>
              <a:t>Repeating Check and Use</a:t>
            </a:r>
            <a:endParaRPr b="0" lang="en-GB" sz="2800" spc="-1" strike="noStrike">
              <a:solidFill>
                <a:srgbClr val="000000"/>
              </a:solidFill>
              <a:latin typeface="Arial"/>
            </a:endParaRPr>
          </a:p>
        </p:txBody>
      </p:sp>
      <p:pic>
        <p:nvPicPr>
          <p:cNvPr id="169" name="Shape 227" descr=""/>
          <p:cNvPicPr/>
          <p:nvPr/>
        </p:nvPicPr>
        <p:blipFill>
          <a:blip r:embed="rId1"/>
          <a:stretch/>
        </p:blipFill>
        <p:spPr>
          <a:xfrm>
            <a:off x="356040" y="1097640"/>
            <a:ext cx="3880440" cy="2133360"/>
          </a:xfrm>
          <a:prstGeom prst="rect">
            <a:avLst/>
          </a:prstGeom>
          <a:ln>
            <a:noFill/>
          </a:ln>
        </p:spPr>
      </p:pic>
      <p:pic>
        <p:nvPicPr>
          <p:cNvPr id="170" name="Shape 228" descr=""/>
          <p:cNvPicPr/>
          <p:nvPr/>
        </p:nvPicPr>
        <p:blipFill>
          <a:blip r:embed="rId2"/>
          <a:stretch/>
        </p:blipFill>
        <p:spPr>
          <a:xfrm>
            <a:off x="4338000" y="1093680"/>
            <a:ext cx="4646880" cy="3853800"/>
          </a:xfrm>
          <a:prstGeom prst="rect">
            <a:avLst/>
          </a:prstGeom>
          <a:ln>
            <a:noFill/>
          </a:ln>
        </p:spPr>
      </p:pic>
      <p:sp>
        <p:nvSpPr>
          <p:cNvPr id="171" name="CustomShape 2"/>
          <p:cNvSpPr/>
          <p:nvPr/>
        </p:nvSpPr>
        <p:spPr>
          <a:xfrm>
            <a:off x="178560" y="3365280"/>
            <a:ext cx="3956400" cy="1684440"/>
          </a:xfrm>
          <a:prstGeom prst="rect">
            <a:avLst/>
          </a:prstGeom>
          <a:noFill/>
          <a:ln>
            <a:noFill/>
          </a:ln>
        </p:spPr>
        <p:style>
          <a:lnRef idx="0"/>
          <a:fillRef idx="0"/>
          <a:effectRef idx="0"/>
          <a:fontRef idx="minor"/>
        </p:style>
        <p:txBody>
          <a:bodyPr tIns="91440" bIns="91440"/>
          <a:p>
            <a:pPr marL="457200" indent="-317160">
              <a:lnSpc>
                <a:spcPct val="100000"/>
              </a:lnSpc>
              <a:buClr>
                <a:srgbClr val="000000"/>
              </a:buClr>
              <a:buFont typeface="Wingdings" charset="2"/>
              <a:buChar char=""/>
            </a:pPr>
            <a:r>
              <a:rPr b="0" lang="en-GB" sz="1400" spc="-1" strike="noStrike">
                <a:solidFill>
                  <a:srgbClr val="000000"/>
                </a:solidFill>
                <a:latin typeface="Arial"/>
                <a:ea typeface="Arial"/>
              </a:rPr>
              <a:t>Check-and-use is done three times.</a:t>
            </a:r>
            <a:endParaRPr b="0" lang="en-GB" sz="1400" spc="-1" strike="noStrike">
              <a:latin typeface="Arial"/>
            </a:endParaRPr>
          </a:p>
          <a:p>
            <a:pPr marL="457200" indent="-317160">
              <a:lnSpc>
                <a:spcPct val="100000"/>
              </a:lnSpc>
              <a:buClr>
                <a:srgbClr val="000000"/>
              </a:buClr>
              <a:buFont typeface="Wingdings" charset="2"/>
              <a:buChar char=""/>
            </a:pPr>
            <a:r>
              <a:rPr b="0" lang="en-GB" sz="1400" spc="-1" strike="noStrike">
                <a:solidFill>
                  <a:srgbClr val="000000"/>
                </a:solidFill>
                <a:latin typeface="Arial"/>
                <a:ea typeface="Arial"/>
              </a:rPr>
              <a:t>Check if the inodes are same.</a:t>
            </a:r>
            <a:endParaRPr b="0" lang="en-GB" sz="1400" spc="-1" strike="noStrike">
              <a:latin typeface="Arial"/>
            </a:endParaRPr>
          </a:p>
          <a:p>
            <a:pPr marL="457200" indent="-317160">
              <a:lnSpc>
                <a:spcPct val="100000"/>
              </a:lnSpc>
              <a:buClr>
                <a:srgbClr val="000000"/>
              </a:buClr>
              <a:buFont typeface="Wingdings" charset="2"/>
              <a:buChar char=""/>
            </a:pPr>
            <a:r>
              <a:rPr b="0" lang="en-GB" sz="1400" spc="-1" strike="noStrike">
                <a:solidFill>
                  <a:srgbClr val="000000"/>
                </a:solidFill>
                <a:latin typeface="Arial"/>
                <a:ea typeface="Arial"/>
              </a:rPr>
              <a:t>For a successful attack, “/tmp/XYZ” needs to be changed 5 times.</a:t>
            </a:r>
            <a:endParaRPr b="0" lang="en-GB" sz="1400" spc="-1" strike="noStrike">
              <a:latin typeface="Arial"/>
            </a:endParaRPr>
          </a:p>
          <a:p>
            <a:pPr marL="457200" indent="-317160">
              <a:lnSpc>
                <a:spcPct val="100000"/>
              </a:lnSpc>
              <a:buClr>
                <a:srgbClr val="000000"/>
              </a:buClr>
              <a:buFont typeface="Wingdings" charset="2"/>
              <a:buChar char=""/>
            </a:pPr>
            <a:r>
              <a:rPr b="0" lang="en-GB" sz="1400" spc="-1" strike="noStrike">
                <a:solidFill>
                  <a:srgbClr val="000000"/>
                </a:solidFill>
                <a:latin typeface="Arial"/>
                <a:ea typeface="Arial"/>
              </a:rPr>
              <a:t>The chance of winning the race 5 times is much lower than a code with one race condition.</a:t>
            </a:r>
            <a:endParaRPr b="0" lang="en-GB" sz="1400" spc="-1" strike="noStrike">
              <a:latin typeface="Arial"/>
            </a:endParaRPr>
          </a:p>
        </p:txBody>
      </p:sp>
      <p:sp>
        <p:nvSpPr>
          <p:cNvPr id="172" name="CustomShape 3"/>
          <p:cNvSpPr/>
          <p:nvPr/>
        </p:nvSpPr>
        <p:spPr>
          <a:xfrm>
            <a:off x="3786480" y="2720160"/>
            <a:ext cx="254880" cy="254880"/>
          </a:xfrm>
          <a:prstGeom prst="ellipse">
            <a:avLst/>
          </a:prstGeom>
          <a:solidFill>
            <a:schemeClr val="lt2"/>
          </a:solidFill>
          <a:ln w="9360">
            <a:solidFill>
              <a:srgbClr val="ff0000"/>
            </a:solidFill>
            <a:round/>
          </a:ln>
        </p:spPr>
        <p:style>
          <a:lnRef idx="0"/>
          <a:fillRef idx="0"/>
          <a:effectRef idx="0"/>
          <a:fontRef idx="minor"/>
        </p:style>
        <p:txBody>
          <a:bodyPr tIns="91440" bIns="91440" anchor="ctr"/>
          <a:p>
            <a:pPr>
              <a:lnSpc>
                <a:spcPct val="100000"/>
              </a:lnSpc>
            </a:pPr>
            <a:r>
              <a:rPr b="0" lang="en-GB" sz="1400" spc="-1" strike="noStrike">
                <a:solidFill>
                  <a:srgbClr val="000000"/>
                </a:solidFill>
                <a:latin typeface="Arial"/>
                <a:ea typeface="Arial"/>
              </a:rPr>
              <a:t>1</a:t>
            </a:r>
            <a:endParaRPr b="0" lang="en-GB" sz="1400" spc="-1" strike="noStrike">
              <a:latin typeface="Arial"/>
            </a:endParaRPr>
          </a:p>
        </p:txBody>
      </p:sp>
      <p:sp>
        <p:nvSpPr>
          <p:cNvPr id="173" name="CustomShape 4"/>
          <p:cNvSpPr/>
          <p:nvPr/>
        </p:nvSpPr>
        <p:spPr>
          <a:xfrm>
            <a:off x="7835760" y="1577520"/>
            <a:ext cx="254880" cy="254880"/>
          </a:xfrm>
          <a:prstGeom prst="ellipse">
            <a:avLst/>
          </a:prstGeom>
          <a:solidFill>
            <a:schemeClr val="lt2"/>
          </a:solidFill>
          <a:ln w="9360">
            <a:solidFill>
              <a:srgbClr val="ff0000"/>
            </a:solidFill>
            <a:round/>
          </a:ln>
        </p:spPr>
        <p:style>
          <a:lnRef idx="0"/>
          <a:fillRef idx="0"/>
          <a:effectRef idx="0"/>
          <a:fontRef idx="minor"/>
        </p:style>
        <p:txBody>
          <a:bodyPr tIns="91440" bIns="91440" anchor="ctr"/>
          <a:p>
            <a:pPr>
              <a:lnSpc>
                <a:spcPct val="100000"/>
              </a:lnSpc>
            </a:pPr>
            <a:r>
              <a:rPr b="0" lang="en-GB" sz="1400" spc="-1" strike="noStrike">
                <a:solidFill>
                  <a:srgbClr val="000000"/>
                </a:solidFill>
                <a:latin typeface="Arial"/>
                <a:ea typeface="Arial"/>
              </a:rPr>
              <a:t>2</a:t>
            </a:r>
            <a:endParaRPr b="0" lang="en-GB" sz="1400" spc="-1" strike="noStrike">
              <a:latin typeface="Arial"/>
            </a:endParaRPr>
          </a:p>
        </p:txBody>
      </p:sp>
      <p:sp>
        <p:nvSpPr>
          <p:cNvPr id="174" name="CustomShape 5"/>
          <p:cNvSpPr/>
          <p:nvPr/>
        </p:nvSpPr>
        <p:spPr>
          <a:xfrm>
            <a:off x="7835760" y="2392920"/>
            <a:ext cx="254880" cy="254880"/>
          </a:xfrm>
          <a:prstGeom prst="ellipse">
            <a:avLst/>
          </a:prstGeom>
          <a:solidFill>
            <a:schemeClr val="lt2"/>
          </a:solidFill>
          <a:ln w="9360">
            <a:solidFill>
              <a:srgbClr val="ff0000"/>
            </a:solidFill>
            <a:round/>
          </a:ln>
        </p:spPr>
        <p:style>
          <a:lnRef idx="0"/>
          <a:fillRef idx="0"/>
          <a:effectRef idx="0"/>
          <a:fontRef idx="minor"/>
        </p:style>
        <p:txBody>
          <a:bodyPr tIns="91440" bIns="91440" anchor="ctr"/>
          <a:p>
            <a:pPr>
              <a:lnSpc>
                <a:spcPct val="100000"/>
              </a:lnSpc>
            </a:pPr>
            <a:r>
              <a:rPr b="0" lang="en-GB" sz="1400" spc="-1" strike="noStrike">
                <a:solidFill>
                  <a:srgbClr val="000000"/>
                </a:solidFill>
                <a:latin typeface="Arial"/>
                <a:ea typeface="Arial"/>
              </a:rPr>
              <a:t>3</a:t>
            </a:r>
            <a:endParaRPr b="0" lang="en-GB" sz="1400" spc="-1" strike="noStrike">
              <a:latin typeface="Arial"/>
            </a:endParaRPr>
          </a:p>
        </p:txBody>
      </p:sp>
      <p:sp>
        <p:nvSpPr>
          <p:cNvPr id="175" name="CustomShape 6"/>
          <p:cNvSpPr/>
          <p:nvPr/>
        </p:nvSpPr>
        <p:spPr>
          <a:xfrm>
            <a:off x="3114000" y="3773520"/>
            <a:ext cx="1148400" cy="360"/>
          </a:xfrm>
          <a:custGeom>
            <a:avLst/>
            <a:gdLst/>
            <a:ahLst/>
            <a:rect l="l" t="t" r="r" b="b"/>
            <a:pathLst>
              <a:path w="21600" h="21600">
                <a:moveTo>
                  <a:pt x="0" y="0"/>
                </a:moveTo>
                <a:lnTo>
                  <a:pt x="21600" y="21600"/>
                </a:lnTo>
              </a:path>
            </a:pathLst>
          </a:custGeom>
          <a:noFill/>
          <a:ln w="9360">
            <a:solidFill>
              <a:srgbClr val="ff0000"/>
            </a:solidFill>
            <a:round/>
            <a:tailEnd len="lg" type="triangle" w="lg"/>
          </a:ln>
        </p:spPr>
        <p:style>
          <a:lnRef idx="0"/>
          <a:fillRef idx="0"/>
          <a:effectRef idx="0"/>
          <a:fontRef idx="minor"/>
        </p:style>
      </p:sp>
    </p:spTree>
  </p:cSld>
  <p:timing>
    <p:tnLst>
      <p:par>
        <p:cTn id="43" dur="indefinite" restart="never" nodeType="tmRoot">
          <p:childTnLst>
            <p:seq>
              <p:cTn id="44" dur="indefinite"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6" name="TextShape 1"/>
          <p:cNvSpPr txBox="1"/>
          <p:nvPr/>
        </p:nvSpPr>
        <p:spPr>
          <a:xfrm>
            <a:off x="311760" y="444960"/>
            <a:ext cx="8520120" cy="572400"/>
          </a:xfrm>
          <a:prstGeom prst="rect">
            <a:avLst/>
          </a:prstGeom>
          <a:noFill/>
          <a:ln>
            <a:noFill/>
          </a:ln>
        </p:spPr>
        <p:txBody>
          <a:bodyPr tIns="91440" bIns="91440"/>
          <a:p>
            <a:pPr>
              <a:lnSpc>
                <a:spcPct val="100000"/>
              </a:lnSpc>
            </a:pPr>
            <a:r>
              <a:rPr b="0" lang="en-GB" sz="2800" spc="-1" strike="noStrike">
                <a:solidFill>
                  <a:srgbClr val="000000"/>
                </a:solidFill>
                <a:latin typeface="Arial"/>
                <a:ea typeface="Arial"/>
              </a:rPr>
              <a:t>Sticky Symlink Protection</a:t>
            </a:r>
            <a:endParaRPr b="0" lang="en-GB" sz="2800" spc="-1" strike="noStrike">
              <a:solidFill>
                <a:srgbClr val="000000"/>
              </a:solidFill>
              <a:latin typeface="Arial"/>
            </a:endParaRPr>
          </a:p>
        </p:txBody>
      </p:sp>
      <p:pic>
        <p:nvPicPr>
          <p:cNvPr id="177" name="Shape 240" descr=""/>
          <p:cNvPicPr/>
          <p:nvPr/>
        </p:nvPicPr>
        <p:blipFill>
          <a:blip r:embed="rId1"/>
          <a:stretch/>
        </p:blipFill>
        <p:spPr>
          <a:xfrm>
            <a:off x="1046520" y="1610640"/>
            <a:ext cx="6257520" cy="327600"/>
          </a:xfrm>
          <a:prstGeom prst="rect">
            <a:avLst/>
          </a:prstGeom>
          <a:ln>
            <a:noFill/>
          </a:ln>
        </p:spPr>
      </p:pic>
      <p:sp>
        <p:nvSpPr>
          <p:cNvPr id="178" name="CustomShape 2"/>
          <p:cNvSpPr/>
          <p:nvPr/>
        </p:nvSpPr>
        <p:spPr>
          <a:xfrm>
            <a:off x="229680" y="1144440"/>
            <a:ext cx="8602200" cy="572400"/>
          </a:xfrm>
          <a:prstGeom prst="rect">
            <a:avLst/>
          </a:prstGeom>
          <a:noFill/>
          <a:ln>
            <a:noFill/>
          </a:ln>
        </p:spPr>
        <p:style>
          <a:lnRef idx="0"/>
          <a:fillRef idx="0"/>
          <a:effectRef idx="0"/>
          <a:fontRef idx="minor"/>
        </p:style>
        <p:txBody>
          <a:bodyPr tIns="91440" bIns="91440"/>
          <a:p>
            <a:pPr>
              <a:lnSpc>
                <a:spcPct val="100000"/>
              </a:lnSpc>
            </a:pPr>
            <a:r>
              <a:rPr b="0" lang="en-GB" sz="1800" spc="-1" strike="noStrike">
                <a:solidFill>
                  <a:srgbClr val="000000"/>
                </a:solidFill>
                <a:latin typeface="Arial"/>
                <a:ea typeface="Arial"/>
              </a:rPr>
              <a:t>To enable the sticky symlink protection for world-writable sticky directories:</a:t>
            </a:r>
            <a:endParaRPr b="0" lang="en-GB" sz="1800" spc="-1" strike="noStrike">
              <a:latin typeface="Arial"/>
            </a:endParaRPr>
          </a:p>
        </p:txBody>
      </p:sp>
      <p:sp>
        <p:nvSpPr>
          <p:cNvPr id="179" name="CustomShape 3"/>
          <p:cNvSpPr/>
          <p:nvPr/>
        </p:nvSpPr>
        <p:spPr>
          <a:xfrm>
            <a:off x="311760" y="2405160"/>
            <a:ext cx="7830000" cy="1146600"/>
          </a:xfrm>
          <a:prstGeom prst="rect">
            <a:avLst/>
          </a:prstGeom>
          <a:noFill/>
          <a:ln>
            <a:noFill/>
          </a:ln>
        </p:spPr>
        <p:style>
          <a:lnRef idx="0"/>
          <a:fillRef idx="0"/>
          <a:effectRef idx="0"/>
          <a:fontRef idx="minor"/>
        </p:style>
        <p:txBody>
          <a:bodyPr tIns="91440" bIns="91440"/>
          <a:p>
            <a:pPr marL="457200" indent="-342720">
              <a:lnSpc>
                <a:spcPct val="100000"/>
              </a:lnSpc>
              <a:buClr>
                <a:srgbClr val="000000"/>
              </a:buClr>
              <a:buFont typeface="Wingdings" charset="2"/>
              <a:buChar char=""/>
            </a:pPr>
            <a:r>
              <a:rPr b="0" lang="en-GB" sz="1800" spc="-1" strike="noStrike">
                <a:solidFill>
                  <a:srgbClr val="000000"/>
                </a:solidFill>
                <a:latin typeface="Arial"/>
                <a:ea typeface="Arial"/>
              </a:rPr>
              <a:t>When the sticky symlink protection is enabled, symbolic links inside a sticky world-writable can only be followed when the owner of the symlink matches either the follower or the directory owner.</a:t>
            </a:r>
            <a:endParaRPr b="0" lang="en-GB" sz="1800" spc="-1" strike="noStrike">
              <a:latin typeface="Arial"/>
            </a:endParaRPr>
          </a:p>
          <a:p>
            <a:pPr>
              <a:lnSpc>
                <a:spcPct val="100000"/>
              </a:lnSpc>
            </a:pPr>
            <a:endParaRPr b="0" lang="en-GB" sz="1800" spc="-1" strike="noStrike">
              <a:latin typeface="Arial"/>
            </a:endParaRPr>
          </a:p>
        </p:txBody>
      </p:sp>
    </p:spTree>
  </p:cSld>
  <p:timing>
    <p:tnLst>
      <p:par>
        <p:cTn id="45" dur="indefinite" restart="never" nodeType="tmRoot">
          <p:childTnLst>
            <p:seq>
              <p:cTn id="46" dur="indefinite" nodeType="mainSeq"/>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0" name="TextShape 1"/>
          <p:cNvSpPr txBox="1"/>
          <p:nvPr/>
        </p:nvSpPr>
        <p:spPr>
          <a:xfrm>
            <a:off x="311760" y="444960"/>
            <a:ext cx="8520120" cy="572400"/>
          </a:xfrm>
          <a:prstGeom prst="rect">
            <a:avLst/>
          </a:prstGeom>
          <a:noFill/>
          <a:ln>
            <a:noFill/>
          </a:ln>
        </p:spPr>
        <p:txBody>
          <a:bodyPr tIns="91440" bIns="91440"/>
          <a:p>
            <a:pPr>
              <a:lnSpc>
                <a:spcPct val="100000"/>
              </a:lnSpc>
            </a:pPr>
            <a:r>
              <a:rPr b="0" lang="en-GB" sz="2800" spc="-1" strike="noStrike">
                <a:solidFill>
                  <a:srgbClr val="000000"/>
                </a:solidFill>
                <a:latin typeface="Arial"/>
                <a:ea typeface="Arial"/>
              </a:rPr>
              <a:t>Experiment with Symlink Protection</a:t>
            </a:r>
            <a:endParaRPr b="0" lang="en-GB" sz="2800" spc="-1" strike="noStrike">
              <a:solidFill>
                <a:srgbClr val="000000"/>
              </a:solidFill>
              <a:latin typeface="Arial"/>
            </a:endParaRPr>
          </a:p>
        </p:txBody>
      </p:sp>
      <p:sp>
        <p:nvSpPr>
          <p:cNvPr id="181" name="TextShape 2"/>
          <p:cNvSpPr txBox="1"/>
          <p:nvPr/>
        </p:nvSpPr>
        <p:spPr>
          <a:xfrm>
            <a:off x="4897440" y="1758600"/>
            <a:ext cx="3665880" cy="1578960"/>
          </a:xfrm>
          <a:prstGeom prst="rect">
            <a:avLst/>
          </a:prstGeom>
          <a:noFill/>
          <a:ln>
            <a:noFill/>
          </a:ln>
        </p:spPr>
        <p:txBody>
          <a:bodyPr tIns="91440" bIns="91440"/>
          <a:p>
            <a:pPr marL="285840" indent="-285480">
              <a:lnSpc>
                <a:spcPct val="115000"/>
              </a:lnSpc>
              <a:spcAft>
                <a:spcPts val="1599"/>
              </a:spcAft>
              <a:buBlip>
                <a:blip r:embed="rId1"/>
              </a:buBlip>
            </a:pPr>
            <a:r>
              <a:rPr b="0" lang="en-GB" sz="1800" spc="-1" strike="noStrike">
                <a:solidFill>
                  <a:srgbClr val="595959"/>
                </a:solidFill>
                <a:latin typeface="Arial"/>
                <a:ea typeface="Arial"/>
              </a:rPr>
              <a:t> </a:t>
            </a:r>
            <a:r>
              <a:rPr b="0" lang="en-GB" sz="1800" spc="-1" strike="noStrike">
                <a:solidFill>
                  <a:srgbClr val="595959"/>
                </a:solidFill>
                <a:latin typeface="Arial"/>
                <a:ea typeface="Arial"/>
              </a:rPr>
              <a:t>Using the code and user IDs (seed and root), experiments were conducted to understand the protection.</a:t>
            </a:r>
            <a:endParaRPr b="0" lang="en-GB" sz="1800" spc="-1" strike="noStrike">
              <a:solidFill>
                <a:srgbClr val="000000"/>
              </a:solidFill>
              <a:latin typeface="Arial"/>
            </a:endParaRPr>
          </a:p>
          <a:p>
            <a:pPr>
              <a:lnSpc>
                <a:spcPct val="115000"/>
              </a:lnSpc>
              <a:spcAft>
                <a:spcPts val="1599"/>
              </a:spcAft>
            </a:pPr>
            <a:endParaRPr b="0" lang="en-GB" sz="1800" spc="-1" strike="noStrike">
              <a:solidFill>
                <a:srgbClr val="000000"/>
              </a:solidFill>
              <a:latin typeface="Arial"/>
            </a:endParaRPr>
          </a:p>
        </p:txBody>
      </p:sp>
      <p:pic>
        <p:nvPicPr>
          <p:cNvPr id="182" name="Shape 239" descr=""/>
          <p:cNvPicPr/>
          <p:nvPr/>
        </p:nvPicPr>
        <p:blipFill>
          <a:blip r:embed="rId2"/>
          <a:stretch/>
        </p:blipFill>
        <p:spPr>
          <a:xfrm>
            <a:off x="609120" y="1467000"/>
            <a:ext cx="4129560" cy="2786760"/>
          </a:xfrm>
          <a:prstGeom prst="rect">
            <a:avLst/>
          </a:prstGeom>
          <a:ln>
            <a:noFill/>
          </a:ln>
        </p:spPr>
      </p:pic>
    </p:spTree>
  </p:cSld>
  <p:timing>
    <p:tnLst>
      <p:par>
        <p:cTn id="47" dur="indefinite" restart="never" nodeType="tmRoot">
          <p:childTnLst>
            <p:seq>
              <p:cTn id="48" dur="indefinite" nodeType="mainSeq"/>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3" name="TextShape 1"/>
          <p:cNvSpPr txBox="1"/>
          <p:nvPr/>
        </p:nvSpPr>
        <p:spPr>
          <a:xfrm>
            <a:off x="311760" y="444960"/>
            <a:ext cx="8520120" cy="572400"/>
          </a:xfrm>
          <a:prstGeom prst="rect">
            <a:avLst/>
          </a:prstGeom>
          <a:noFill/>
          <a:ln>
            <a:noFill/>
          </a:ln>
        </p:spPr>
        <p:txBody>
          <a:bodyPr tIns="91440" bIns="91440"/>
          <a:p>
            <a:pPr>
              <a:lnSpc>
                <a:spcPct val="100000"/>
              </a:lnSpc>
            </a:pPr>
            <a:r>
              <a:rPr b="0" lang="en-GB" sz="2800" spc="-1" strike="noStrike">
                <a:solidFill>
                  <a:srgbClr val="000000"/>
                </a:solidFill>
                <a:latin typeface="Arial"/>
                <a:ea typeface="Arial"/>
              </a:rPr>
              <a:t>Sticky Symlink Protection</a:t>
            </a:r>
            <a:endParaRPr b="0" lang="en-GB" sz="2800" spc="-1" strike="noStrike">
              <a:solidFill>
                <a:srgbClr val="000000"/>
              </a:solidFill>
              <a:latin typeface="Arial"/>
            </a:endParaRPr>
          </a:p>
        </p:txBody>
      </p:sp>
      <p:pic>
        <p:nvPicPr>
          <p:cNvPr id="184" name="Shape 248" descr=""/>
          <p:cNvPicPr/>
          <p:nvPr/>
        </p:nvPicPr>
        <p:blipFill>
          <a:blip r:embed="rId1"/>
          <a:stretch/>
        </p:blipFill>
        <p:spPr>
          <a:xfrm>
            <a:off x="417960" y="1077840"/>
            <a:ext cx="5697720" cy="2057400"/>
          </a:xfrm>
          <a:prstGeom prst="rect">
            <a:avLst/>
          </a:prstGeom>
          <a:ln>
            <a:noFill/>
          </a:ln>
        </p:spPr>
      </p:pic>
      <p:sp>
        <p:nvSpPr>
          <p:cNvPr id="185" name="CustomShape 2"/>
          <p:cNvSpPr/>
          <p:nvPr/>
        </p:nvSpPr>
        <p:spPr>
          <a:xfrm>
            <a:off x="6115680" y="1059120"/>
            <a:ext cx="2833200" cy="2169360"/>
          </a:xfrm>
          <a:prstGeom prst="rect">
            <a:avLst/>
          </a:prstGeom>
          <a:noFill/>
          <a:ln>
            <a:noFill/>
          </a:ln>
        </p:spPr>
        <p:style>
          <a:lnRef idx="0"/>
          <a:fillRef idx="0"/>
          <a:effectRef idx="0"/>
          <a:fontRef idx="minor"/>
        </p:style>
        <p:txBody>
          <a:bodyPr tIns="91440" bIns="91440"/>
          <a:p>
            <a:pPr marL="457200" indent="-342720">
              <a:lnSpc>
                <a:spcPct val="100000"/>
              </a:lnSpc>
              <a:buClr>
                <a:srgbClr val="000000"/>
              </a:buClr>
              <a:buFont typeface="Wingdings" charset="2"/>
              <a:buChar char=""/>
            </a:pPr>
            <a:r>
              <a:rPr b="0" lang="en-GB" sz="1800" spc="-1" strike="noStrike">
                <a:solidFill>
                  <a:srgbClr val="000000"/>
                </a:solidFill>
                <a:latin typeface="Arial"/>
                <a:ea typeface="Arial"/>
              </a:rPr>
              <a:t>Symlink protection allows fopen() when the owner of the symlink match either the follower (EID of the process) or the directory owner.</a:t>
            </a:r>
            <a:endParaRPr b="0" lang="en-GB" sz="1800" spc="-1" strike="noStrike">
              <a:latin typeface="Arial"/>
            </a:endParaRPr>
          </a:p>
          <a:p>
            <a:pPr>
              <a:lnSpc>
                <a:spcPct val="100000"/>
              </a:lnSpc>
            </a:pPr>
            <a:endParaRPr b="0" lang="en-GB" sz="1800" spc="-1" strike="noStrike">
              <a:latin typeface="Arial"/>
            </a:endParaRPr>
          </a:p>
          <a:p>
            <a:pPr>
              <a:lnSpc>
                <a:spcPct val="100000"/>
              </a:lnSpc>
            </a:pPr>
            <a:endParaRPr b="0" lang="en-GB" sz="1800" spc="-1" strike="noStrike">
              <a:latin typeface="Arial"/>
            </a:endParaRPr>
          </a:p>
        </p:txBody>
      </p:sp>
      <p:sp>
        <p:nvSpPr>
          <p:cNvPr id="186" name="CustomShape 3"/>
          <p:cNvSpPr/>
          <p:nvPr/>
        </p:nvSpPr>
        <p:spPr>
          <a:xfrm>
            <a:off x="311760" y="3228840"/>
            <a:ext cx="5697720" cy="1633320"/>
          </a:xfrm>
          <a:prstGeom prst="rect">
            <a:avLst/>
          </a:prstGeom>
          <a:noFill/>
          <a:ln>
            <a:noFill/>
          </a:ln>
        </p:spPr>
        <p:style>
          <a:lnRef idx="0"/>
          <a:fillRef idx="0"/>
          <a:effectRef idx="0"/>
          <a:fontRef idx="minor"/>
        </p:style>
        <p:txBody>
          <a:bodyPr tIns="91440" bIns="91440"/>
          <a:p>
            <a:pPr marL="457200" indent="-342720">
              <a:lnSpc>
                <a:spcPct val="100000"/>
              </a:lnSpc>
              <a:buClr>
                <a:srgbClr val="000000"/>
              </a:buClr>
              <a:buFont typeface="Wingdings" charset="2"/>
              <a:buChar char=""/>
            </a:pPr>
            <a:r>
              <a:rPr b="0" lang="en-GB" sz="1800" spc="-1" strike="noStrike">
                <a:solidFill>
                  <a:srgbClr val="000000"/>
                </a:solidFill>
                <a:latin typeface="Arial"/>
                <a:ea typeface="Arial"/>
              </a:rPr>
              <a:t>In our vulnerable program (EID is root), /tmp directory is also owned by the root, the program will not allowed to follow the symbolic link unless the link is created by the root.</a:t>
            </a:r>
            <a:endParaRPr b="0" lang="en-GB" sz="1800" spc="-1" strike="noStrike">
              <a:latin typeface="Arial"/>
            </a:endParaRPr>
          </a:p>
        </p:txBody>
      </p:sp>
    </p:spTree>
  </p:cSld>
  <p:timing>
    <p:tnLst>
      <p:par>
        <p:cTn id="49" dur="indefinite" restart="never" nodeType="tmRoot">
          <p:childTnLst>
            <p:seq>
              <p:cTn id="50" dur="indefinite" nodeType="mainSeq"/>
              <p:prevCondLst>
                <p:cond delay="0" evt="onPrev">
                  <p:tgtEl>
                    <p:sldTgt/>
                  </p:tgtEl>
                </p:cond>
              </p:prevCondLst>
              <p:nextCondLst>
                <p:cond delay="0"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7" name="TextShape 1"/>
          <p:cNvSpPr txBox="1"/>
          <p:nvPr/>
        </p:nvSpPr>
        <p:spPr>
          <a:xfrm>
            <a:off x="311760" y="444960"/>
            <a:ext cx="8520120" cy="572400"/>
          </a:xfrm>
          <a:prstGeom prst="rect">
            <a:avLst/>
          </a:prstGeom>
          <a:noFill/>
          <a:ln>
            <a:noFill/>
          </a:ln>
        </p:spPr>
        <p:txBody>
          <a:bodyPr tIns="91440" bIns="91440"/>
          <a:p>
            <a:pPr>
              <a:lnSpc>
                <a:spcPct val="100000"/>
              </a:lnSpc>
            </a:pPr>
            <a:r>
              <a:rPr b="0" lang="en-GB" sz="2800" spc="-1" strike="noStrike">
                <a:solidFill>
                  <a:srgbClr val="000000"/>
                </a:solidFill>
                <a:latin typeface="Arial"/>
                <a:ea typeface="Arial"/>
              </a:rPr>
              <a:t>Principle of Least Privilege</a:t>
            </a:r>
            <a:endParaRPr b="0" lang="en-GB" sz="2800" spc="-1" strike="noStrike">
              <a:solidFill>
                <a:srgbClr val="000000"/>
              </a:solidFill>
              <a:latin typeface="Arial"/>
            </a:endParaRPr>
          </a:p>
        </p:txBody>
      </p:sp>
      <p:sp>
        <p:nvSpPr>
          <p:cNvPr id="188" name="TextShape 2"/>
          <p:cNvSpPr txBox="1"/>
          <p:nvPr/>
        </p:nvSpPr>
        <p:spPr>
          <a:xfrm>
            <a:off x="461160" y="1372320"/>
            <a:ext cx="7741800" cy="3269520"/>
          </a:xfrm>
          <a:prstGeom prst="rect">
            <a:avLst/>
          </a:prstGeom>
          <a:noFill/>
          <a:ln>
            <a:noFill/>
          </a:ln>
        </p:spPr>
        <p:txBody>
          <a:bodyPr tIns="91440" bIns="91440"/>
          <a:p>
            <a:pPr>
              <a:lnSpc>
                <a:spcPct val="115000"/>
              </a:lnSpc>
              <a:spcAft>
                <a:spcPts val="1599"/>
              </a:spcAft>
            </a:pPr>
            <a:r>
              <a:rPr b="1" lang="en-GB" sz="1800" spc="-1" strike="noStrike">
                <a:solidFill>
                  <a:srgbClr val="000000"/>
                </a:solidFill>
                <a:latin typeface="Arial"/>
                <a:ea typeface="Arial"/>
              </a:rPr>
              <a:t>Principle of Least Privilege:</a:t>
            </a:r>
            <a:endParaRPr b="0" lang="en-GB" sz="1800" spc="-1" strike="noStrike">
              <a:solidFill>
                <a:srgbClr val="000000"/>
              </a:solidFill>
              <a:latin typeface="Arial"/>
            </a:endParaRPr>
          </a:p>
          <a:p>
            <a:pPr marL="747720">
              <a:lnSpc>
                <a:spcPct val="115000"/>
              </a:lnSpc>
              <a:spcAft>
                <a:spcPts val="1599"/>
              </a:spcAft>
            </a:pPr>
            <a:r>
              <a:rPr b="1" lang="en-GB" sz="1800" spc="-1" strike="noStrike">
                <a:solidFill>
                  <a:srgbClr val="ff0000"/>
                </a:solidFill>
                <a:latin typeface="Arial"/>
                <a:ea typeface="Arial"/>
              </a:rPr>
              <a:t>A program should not use more privilege than what is needed by the task.</a:t>
            </a:r>
            <a:endParaRPr b="0" lang="en-GB" sz="1800" spc="-1" strike="noStrike">
              <a:solidFill>
                <a:srgbClr val="000000"/>
              </a:solidFill>
              <a:latin typeface="Arial"/>
            </a:endParaRPr>
          </a:p>
          <a:p>
            <a:pPr marL="285840" indent="-285480">
              <a:lnSpc>
                <a:spcPct val="115000"/>
              </a:lnSpc>
              <a:spcAft>
                <a:spcPts val="1599"/>
              </a:spcAft>
              <a:buClr>
                <a:srgbClr val="595959"/>
              </a:buClr>
              <a:buFont typeface="Wingdings" charset="2"/>
              <a:buChar char=""/>
            </a:pPr>
            <a:r>
              <a:rPr b="0" lang="en-GB" sz="1800" spc="-1" strike="noStrike">
                <a:solidFill>
                  <a:srgbClr val="000000"/>
                </a:solidFill>
                <a:latin typeface="Arial"/>
                <a:ea typeface="Arial"/>
              </a:rPr>
              <a:t>Our vulnerable program has more privileges than required while opening the file.</a:t>
            </a:r>
            <a:endParaRPr b="0" lang="en-GB" sz="1800" spc="-1" strike="noStrike">
              <a:solidFill>
                <a:srgbClr val="000000"/>
              </a:solidFill>
              <a:latin typeface="Arial"/>
            </a:endParaRPr>
          </a:p>
          <a:p>
            <a:pPr marL="285840" indent="-285480">
              <a:lnSpc>
                <a:spcPct val="115000"/>
              </a:lnSpc>
              <a:spcAft>
                <a:spcPts val="1599"/>
              </a:spcAft>
              <a:buClr>
                <a:srgbClr val="595959"/>
              </a:buClr>
              <a:buFont typeface="Wingdings" charset="2"/>
              <a:buChar char=""/>
            </a:pPr>
            <a:r>
              <a:rPr b="0" lang="en-GB" sz="1800" spc="-1" strike="noStrike">
                <a:solidFill>
                  <a:srgbClr val="000000"/>
                </a:solidFill>
                <a:latin typeface="Arial"/>
                <a:ea typeface="Arial"/>
              </a:rPr>
              <a:t>seteuid() and setuid() can be used to discard or temporarily disable privileges.</a:t>
            </a:r>
            <a:endParaRPr b="0" lang="en-GB" sz="1800" spc="-1" strike="noStrike">
              <a:solidFill>
                <a:srgbClr val="000000"/>
              </a:solidFill>
              <a:latin typeface="Arial"/>
            </a:endParaRPr>
          </a:p>
          <a:p>
            <a:pPr>
              <a:lnSpc>
                <a:spcPct val="115000"/>
              </a:lnSpc>
              <a:spcAft>
                <a:spcPts val="1599"/>
              </a:spcAft>
            </a:pPr>
            <a:endParaRPr b="0" lang="en-GB" sz="1800" spc="-1" strike="noStrike">
              <a:solidFill>
                <a:srgbClr val="000000"/>
              </a:solidFill>
              <a:latin typeface="Arial"/>
            </a:endParaRPr>
          </a:p>
        </p:txBody>
      </p:sp>
    </p:spTree>
  </p:cSld>
  <p:timing>
    <p:tnLst>
      <p:par>
        <p:cTn id="51" dur="indefinite" restart="never" nodeType="tmRoot">
          <p:childTnLst>
            <p:seq>
              <p:cTn id="52" dur="indefinite" nodeType="mainSeq"/>
              <p:prevCondLst>
                <p:cond delay="0" evt="onPrev">
                  <p:tgtEl>
                    <p:sldTgt/>
                  </p:tgtEl>
                </p:cond>
              </p:prevCondLst>
              <p:nextCondLst>
                <p:cond delay="0"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9" name="TextShape 1"/>
          <p:cNvSpPr txBox="1"/>
          <p:nvPr/>
        </p:nvSpPr>
        <p:spPr>
          <a:xfrm>
            <a:off x="311760" y="444960"/>
            <a:ext cx="8520120" cy="572400"/>
          </a:xfrm>
          <a:prstGeom prst="rect">
            <a:avLst/>
          </a:prstGeom>
          <a:noFill/>
          <a:ln>
            <a:noFill/>
          </a:ln>
        </p:spPr>
        <p:txBody>
          <a:bodyPr tIns="91440" bIns="91440"/>
          <a:p>
            <a:pPr>
              <a:lnSpc>
                <a:spcPct val="100000"/>
              </a:lnSpc>
            </a:pPr>
            <a:r>
              <a:rPr b="0" lang="en-GB" sz="2800" spc="-1" strike="noStrike">
                <a:solidFill>
                  <a:srgbClr val="000000"/>
                </a:solidFill>
                <a:latin typeface="Arial"/>
                <a:ea typeface="Arial"/>
              </a:rPr>
              <a:t>Principle of Least Privilege</a:t>
            </a:r>
            <a:endParaRPr b="0" lang="en-GB" sz="2800" spc="-1" strike="noStrike">
              <a:solidFill>
                <a:srgbClr val="000000"/>
              </a:solidFill>
              <a:latin typeface="Arial"/>
            </a:endParaRPr>
          </a:p>
        </p:txBody>
      </p:sp>
      <p:sp>
        <p:nvSpPr>
          <p:cNvPr id="190" name="TextShape 2"/>
          <p:cNvSpPr txBox="1"/>
          <p:nvPr/>
        </p:nvSpPr>
        <p:spPr>
          <a:xfrm>
            <a:off x="5922000" y="1133640"/>
            <a:ext cx="2909880" cy="1297440"/>
          </a:xfrm>
          <a:prstGeom prst="rect">
            <a:avLst/>
          </a:prstGeom>
          <a:noFill/>
          <a:ln>
            <a:noFill/>
          </a:ln>
        </p:spPr>
        <p:txBody>
          <a:bodyPr tIns="91440" bIns="91440"/>
          <a:p>
            <a:pPr>
              <a:lnSpc>
                <a:spcPct val="100000"/>
              </a:lnSpc>
            </a:pPr>
            <a:r>
              <a:rPr b="0" lang="en-GB" sz="1800" spc="-1" strike="noStrike">
                <a:solidFill>
                  <a:srgbClr val="000000"/>
                </a:solidFill>
                <a:latin typeface="Arial"/>
                <a:ea typeface="Arial"/>
              </a:rPr>
              <a:t>Right before opening the file, the program should drop its privilege by setting EID = RID</a:t>
            </a:r>
            <a:endParaRPr b="0" lang="en-GB" sz="1800" spc="-1" strike="noStrike">
              <a:solidFill>
                <a:srgbClr val="000000"/>
              </a:solidFill>
              <a:latin typeface="Arial"/>
            </a:endParaRPr>
          </a:p>
        </p:txBody>
      </p:sp>
      <p:pic>
        <p:nvPicPr>
          <p:cNvPr id="191" name="Shape 263" descr=""/>
          <p:cNvPicPr/>
          <p:nvPr/>
        </p:nvPicPr>
        <p:blipFill>
          <a:blip r:embed="rId1"/>
          <a:stretch/>
        </p:blipFill>
        <p:spPr>
          <a:xfrm>
            <a:off x="311760" y="1152360"/>
            <a:ext cx="5482440" cy="1982880"/>
          </a:xfrm>
          <a:prstGeom prst="rect">
            <a:avLst/>
          </a:prstGeom>
          <a:ln>
            <a:noFill/>
          </a:ln>
        </p:spPr>
      </p:pic>
      <p:pic>
        <p:nvPicPr>
          <p:cNvPr id="192" name="Shape 264" descr=""/>
          <p:cNvPicPr/>
          <p:nvPr/>
        </p:nvPicPr>
        <p:blipFill>
          <a:blip r:embed="rId2"/>
          <a:stretch/>
        </p:blipFill>
        <p:spPr>
          <a:xfrm>
            <a:off x="311760" y="3058920"/>
            <a:ext cx="5482440" cy="269640"/>
          </a:xfrm>
          <a:prstGeom prst="rect">
            <a:avLst/>
          </a:prstGeom>
          <a:ln>
            <a:noFill/>
          </a:ln>
        </p:spPr>
      </p:pic>
      <p:sp>
        <p:nvSpPr>
          <p:cNvPr id="193" name="CustomShape 3"/>
          <p:cNvSpPr/>
          <p:nvPr/>
        </p:nvSpPr>
        <p:spPr>
          <a:xfrm rot="10800000">
            <a:off x="5922000" y="1782720"/>
            <a:ext cx="1097280" cy="360"/>
          </a:xfrm>
          <a:custGeom>
            <a:avLst/>
            <a:gdLst/>
            <a:ahLst/>
            <a:rect l="l" t="t" r="r" b="b"/>
            <a:pathLst>
              <a:path w="21600" h="21600">
                <a:moveTo>
                  <a:pt x="0" y="0"/>
                </a:moveTo>
                <a:lnTo>
                  <a:pt x="21600" y="21600"/>
                </a:lnTo>
              </a:path>
            </a:pathLst>
          </a:custGeom>
          <a:noFill/>
          <a:ln w="19080">
            <a:solidFill>
              <a:srgbClr val="000000"/>
            </a:solidFill>
            <a:round/>
            <a:tailEnd len="lg" type="triangle" w="lg"/>
          </a:ln>
        </p:spPr>
        <p:style>
          <a:lnRef idx="0"/>
          <a:fillRef idx="0"/>
          <a:effectRef idx="0"/>
          <a:fontRef idx="minor"/>
        </p:style>
      </p:sp>
      <p:sp>
        <p:nvSpPr>
          <p:cNvPr id="194" name="TextShape 4"/>
          <p:cNvSpPr txBox="1"/>
          <p:nvPr/>
        </p:nvSpPr>
        <p:spPr>
          <a:xfrm>
            <a:off x="5922000" y="3135600"/>
            <a:ext cx="2817000" cy="1297440"/>
          </a:xfrm>
          <a:prstGeom prst="rect">
            <a:avLst/>
          </a:prstGeom>
          <a:noFill/>
          <a:ln>
            <a:noFill/>
          </a:ln>
        </p:spPr>
        <p:txBody>
          <a:bodyPr tIns="91440" bIns="91440"/>
          <a:p>
            <a:pPr>
              <a:lnSpc>
                <a:spcPct val="100000"/>
              </a:lnSpc>
            </a:pPr>
            <a:r>
              <a:rPr b="0" lang="en-GB" sz="1800" spc="-1" strike="noStrike">
                <a:solidFill>
                  <a:srgbClr val="000000"/>
                </a:solidFill>
                <a:latin typeface="Arial"/>
                <a:ea typeface="Arial"/>
              </a:rPr>
              <a:t>After writing, privileges are restored by setting EUID = root</a:t>
            </a:r>
            <a:endParaRPr b="0" lang="en-GB" sz="1800" spc="-1" strike="noStrike">
              <a:solidFill>
                <a:srgbClr val="000000"/>
              </a:solidFill>
              <a:latin typeface="Arial"/>
            </a:endParaRPr>
          </a:p>
        </p:txBody>
      </p:sp>
      <p:sp>
        <p:nvSpPr>
          <p:cNvPr id="195" name="CustomShape 5"/>
          <p:cNvSpPr/>
          <p:nvPr/>
        </p:nvSpPr>
        <p:spPr>
          <a:xfrm flipH="1">
            <a:off x="3012120" y="3784680"/>
            <a:ext cx="2909520" cy="14040"/>
          </a:xfrm>
          <a:custGeom>
            <a:avLst/>
            <a:gdLst/>
            <a:ahLst/>
            <a:rect l="l" t="t" r="r" b="b"/>
            <a:pathLst>
              <a:path w="21600" h="21600">
                <a:moveTo>
                  <a:pt x="0" y="0"/>
                </a:moveTo>
                <a:lnTo>
                  <a:pt x="21600" y="21600"/>
                </a:lnTo>
              </a:path>
            </a:pathLst>
          </a:custGeom>
          <a:noFill/>
          <a:ln w="19080">
            <a:solidFill>
              <a:srgbClr val="000000"/>
            </a:solidFill>
            <a:round/>
          </a:ln>
        </p:spPr>
        <p:style>
          <a:lnRef idx="0"/>
          <a:fillRef idx="0"/>
          <a:effectRef idx="0"/>
          <a:fontRef idx="minor"/>
        </p:style>
      </p:sp>
      <p:sp>
        <p:nvSpPr>
          <p:cNvPr id="196" name="CustomShape 6"/>
          <p:cNvSpPr/>
          <p:nvPr/>
        </p:nvSpPr>
        <p:spPr>
          <a:xfrm rot="10800000">
            <a:off x="3037680" y="3799080"/>
            <a:ext cx="2160" cy="470160"/>
          </a:xfrm>
          <a:custGeom>
            <a:avLst/>
            <a:gdLst/>
            <a:ahLst/>
            <a:rect l="l" t="t" r="r" b="b"/>
            <a:pathLst>
              <a:path w="21600" h="21600">
                <a:moveTo>
                  <a:pt x="0" y="0"/>
                </a:moveTo>
                <a:lnTo>
                  <a:pt x="21600" y="21600"/>
                </a:lnTo>
              </a:path>
            </a:pathLst>
          </a:custGeom>
          <a:noFill/>
          <a:ln w="19080">
            <a:solidFill>
              <a:srgbClr val="000000"/>
            </a:solidFill>
            <a:round/>
            <a:tailEnd len="lg" type="triangle" w="lg"/>
          </a:ln>
        </p:spPr>
        <p:style>
          <a:lnRef idx="0"/>
          <a:fillRef idx="0"/>
          <a:effectRef idx="0"/>
          <a:fontRef idx="minor"/>
        </p:style>
      </p:sp>
    </p:spTree>
  </p:cSld>
  <p:timing>
    <p:tnLst>
      <p:par>
        <p:cTn id="53" dur="indefinite" restart="never" nodeType="tmRoot">
          <p:childTnLst>
            <p:seq>
              <p:cTn id="54" dur="indefinite" nodeType="mainSeq"/>
              <p:prevCondLst>
                <p:cond delay="0" evt="onPrev">
                  <p:tgtEl>
                    <p:sldTgt/>
                  </p:tgtEl>
                </p:cond>
              </p:prevCondLst>
              <p:nextCondLst>
                <p:cond delay="0" evt="onNext">
                  <p:tgtEl>
                    <p:sldTgt/>
                  </p:tgtEl>
                </p:cond>
              </p:nextCondLst>
            </p:seq>
          </p:childTnLst>
        </p:cTn>
      </p:par>
    </p:tnLst>
  </p:timing>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7" name="TextShape 1"/>
          <p:cNvSpPr txBox="1"/>
          <p:nvPr/>
        </p:nvSpPr>
        <p:spPr>
          <a:xfrm>
            <a:off x="311760" y="444960"/>
            <a:ext cx="8520120" cy="572400"/>
          </a:xfrm>
          <a:prstGeom prst="rect">
            <a:avLst/>
          </a:prstGeom>
          <a:noFill/>
          <a:ln>
            <a:noFill/>
          </a:ln>
        </p:spPr>
        <p:txBody>
          <a:bodyPr tIns="91440" bIns="91440"/>
          <a:p>
            <a:pPr>
              <a:lnSpc>
                <a:spcPct val="100000"/>
              </a:lnSpc>
            </a:pPr>
            <a:r>
              <a:rPr b="0" lang="en-GB" sz="2800" spc="-1" strike="noStrike">
                <a:solidFill>
                  <a:srgbClr val="000000"/>
                </a:solidFill>
                <a:latin typeface="Arial"/>
                <a:ea typeface="Arial"/>
              </a:rPr>
              <a:t>Question</a:t>
            </a:r>
            <a:endParaRPr b="0" lang="en-GB" sz="2800" spc="-1" strike="noStrike">
              <a:solidFill>
                <a:srgbClr val="000000"/>
              </a:solidFill>
              <a:latin typeface="Arial"/>
            </a:endParaRPr>
          </a:p>
        </p:txBody>
      </p:sp>
      <p:sp>
        <p:nvSpPr>
          <p:cNvPr id="198" name="TextShape 2"/>
          <p:cNvSpPr txBox="1"/>
          <p:nvPr/>
        </p:nvSpPr>
        <p:spPr>
          <a:xfrm>
            <a:off x="311760" y="1152360"/>
            <a:ext cx="8520120" cy="3416040"/>
          </a:xfrm>
          <a:prstGeom prst="rect">
            <a:avLst/>
          </a:prstGeom>
          <a:noFill/>
          <a:ln>
            <a:noFill/>
          </a:ln>
        </p:spPr>
        <p:txBody>
          <a:bodyPr tIns="91440" bIns="91440"/>
          <a:p>
            <a:pPr>
              <a:lnSpc>
                <a:spcPct val="115000"/>
              </a:lnSpc>
              <a:spcAft>
                <a:spcPts val="1599"/>
              </a:spcAft>
            </a:pPr>
            <a:r>
              <a:rPr b="1" lang="en-GB" sz="1800" spc="-1" strike="noStrike">
                <a:solidFill>
                  <a:srgbClr val="000000"/>
                </a:solidFill>
                <a:latin typeface="Arial"/>
                <a:ea typeface="Arial"/>
              </a:rPr>
              <a:t>Q: </a:t>
            </a:r>
            <a:r>
              <a:rPr b="0" lang="en-GB" sz="1800" spc="-1" strike="noStrike">
                <a:solidFill>
                  <a:srgbClr val="000000"/>
                </a:solidFill>
                <a:latin typeface="Arial"/>
                <a:ea typeface="Arial"/>
              </a:rPr>
              <a:t>The least-privilege principle can be used to effectively defend against the race condition attacks discussed in this chapter. Can we use the same principle to defeat buffer-overflow attacks? Why or why not? Namely, before executing the vulnerable function, we disable the root privilege; after the vulnerable function returns, we enable the privilege back. </a:t>
            </a:r>
            <a:endParaRPr b="0" lang="en-GB" sz="1800" spc="-1" strike="noStrike">
              <a:solidFill>
                <a:srgbClr val="000000"/>
              </a:solidFill>
              <a:latin typeface="Arial"/>
            </a:endParaRPr>
          </a:p>
          <a:p>
            <a:pPr>
              <a:lnSpc>
                <a:spcPct val="115000"/>
              </a:lnSpc>
              <a:spcAft>
                <a:spcPts val="1599"/>
              </a:spcAft>
            </a:pPr>
            <a:endParaRPr b="0" lang="en-GB" sz="1800" spc="-1" strike="noStrike">
              <a:solidFill>
                <a:srgbClr val="000000"/>
              </a:solidFill>
              <a:latin typeface="Arial"/>
            </a:endParaRPr>
          </a:p>
          <a:p>
            <a:pPr>
              <a:lnSpc>
                <a:spcPct val="115000"/>
              </a:lnSpc>
              <a:spcAft>
                <a:spcPts val="1599"/>
              </a:spcAft>
            </a:pPr>
            <a:r>
              <a:rPr b="0" lang="en-GB" sz="1800" spc="-1" strike="noStrike">
                <a:solidFill>
                  <a:srgbClr val="000000"/>
                </a:solidFill>
                <a:latin typeface="Arial"/>
                <a:ea typeface="Arial"/>
              </a:rPr>
              <a:t>This is Problem 7.4 from the book website. Answers will not be given in this slide. Instructors who have adopt this book can get the answer from the author.</a:t>
            </a:r>
            <a:endParaRPr b="0" lang="en-GB" sz="1800" spc="-1" strike="noStrike">
              <a:solidFill>
                <a:srgbClr val="000000"/>
              </a:solidFill>
              <a:latin typeface="Arial"/>
            </a:endParaRPr>
          </a:p>
        </p:txBody>
      </p:sp>
    </p:spTree>
  </p:cSld>
  <p:timing>
    <p:tnLst>
      <p:par>
        <p:cTn id="55" dur="indefinite" restart="never" nodeType="tmRoot">
          <p:childTnLst>
            <p:seq>
              <p:cTn id="56" dur="indefinite" nodeType="mainSeq"/>
              <p:prevCondLst>
                <p:cond delay="0" evt="onPrev">
                  <p:tgtEl>
                    <p:sldTgt/>
                  </p:tgtEl>
                </p:cond>
              </p:prevCondLst>
              <p:nextCondLst>
                <p:cond delay="0" evt="onNext">
                  <p:tgtEl>
                    <p:sldTgt/>
                  </p:tgtEl>
                </p:cond>
              </p:nextCondLst>
            </p:seq>
          </p:childTnLst>
        </p:cTn>
      </p:par>
    </p:tnLst>
  </p:timing>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9" name="TextShape 1"/>
          <p:cNvSpPr txBox="1"/>
          <p:nvPr/>
        </p:nvSpPr>
        <p:spPr>
          <a:xfrm>
            <a:off x="311760" y="444960"/>
            <a:ext cx="8520120" cy="572400"/>
          </a:xfrm>
          <a:prstGeom prst="rect">
            <a:avLst/>
          </a:prstGeom>
          <a:noFill/>
          <a:ln>
            <a:noFill/>
          </a:ln>
        </p:spPr>
        <p:txBody>
          <a:bodyPr tIns="91440" bIns="91440"/>
          <a:p>
            <a:pPr>
              <a:lnSpc>
                <a:spcPct val="100000"/>
              </a:lnSpc>
            </a:pPr>
            <a:r>
              <a:rPr b="0" lang="en-GB" sz="2800" spc="-1" strike="noStrike">
                <a:solidFill>
                  <a:srgbClr val="000000"/>
                </a:solidFill>
                <a:latin typeface="Arial"/>
                <a:ea typeface="Arial"/>
              </a:rPr>
              <a:t>Summary</a:t>
            </a:r>
            <a:endParaRPr b="0" lang="en-GB" sz="2800" spc="-1" strike="noStrike">
              <a:solidFill>
                <a:srgbClr val="000000"/>
              </a:solidFill>
              <a:latin typeface="Arial"/>
            </a:endParaRPr>
          </a:p>
        </p:txBody>
      </p:sp>
      <p:sp>
        <p:nvSpPr>
          <p:cNvPr id="200" name="TextShape 2"/>
          <p:cNvSpPr txBox="1"/>
          <p:nvPr/>
        </p:nvSpPr>
        <p:spPr>
          <a:xfrm>
            <a:off x="311760" y="1152360"/>
            <a:ext cx="8520120" cy="3416040"/>
          </a:xfrm>
          <a:prstGeom prst="rect">
            <a:avLst/>
          </a:prstGeom>
          <a:noFill/>
          <a:ln>
            <a:noFill/>
          </a:ln>
        </p:spPr>
        <p:txBody>
          <a:bodyPr tIns="91440" bIns="91440"/>
          <a:p>
            <a:pPr marL="290520" indent="-290160">
              <a:lnSpc>
                <a:spcPct val="115000"/>
              </a:lnSpc>
              <a:spcAft>
                <a:spcPts val="1599"/>
              </a:spcAft>
              <a:buClr>
                <a:srgbClr val="595959"/>
              </a:buClr>
              <a:buFont typeface="Wingdings" charset="2"/>
              <a:buChar char=""/>
            </a:pPr>
            <a:r>
              <a:rPr b="0" lang="en-GB" sz="1800" spc="-1" strike="noStrike">
                <a:solidFill>
                  <a:srgbClr val="000000"/>
                </a:solidFill>
                <a:latin typeface="Arial"/>
                <a:ea typeface="Arial"/>
              </a:rPr>
              <a:t>What is race condition</a:t>
            </a:r>
            <a:endParaRPr b="0" lang="en-GB" sz="1800" spc="-1" strike="noStrike">
              <a:solidFill>
                <a:srgbClr val="000000"/>
              </a:solidFill>
              <a:latin typeface="Arial"/>
            </a:endParaRPr>
          </a:p>
          <a:p>
            <a:pPr marL="290520" indent="-290160">
              <a:lnSpc>
                <a:spcPct val="115000"/>
              </a:lnSpc>
              <a:spcAft>
                <a:spcPts val="1599"/>
              </a:spcAft>
              <a:buClr>
                <a:srgbClr val="595959"/>
              </a:buClr>
              <a:buFont typeface="Wingdings" charset="2"/>
              <a:buChar char=""/>
            </a:pPr>
            <a:r>
              <a:rPr b="0" lang="en-GB" sz="1800" spc="-1" strike="noStrike">
                <a:solidFill>
                  <a:srgbClr val="000000"/>
                </a:solidFill>
                <a:latin typeface="Arial"/>
                <a:ea typeface="Arial"/>
              </a:rPr>
              <a:t>How to exploit the TOCTTOU type of race condition vulnerability</a:t>
            </a:r>
            <a:endParaRPr b="0" lang="en-GB" sz="1800" spc="-1" strike="noStrike">
              <a:solidFill>
                <a:srgbClr val="000000"/>
              </a:solidFill>
              <a:latin typeface="Arial"/>
            </a:endParaRPr>
          </a:p>
          <a:p>
            <a:pPr marL="290520" indent="-290160">
              <a:lnSpc>
                <a:spcPct val="115000"/>
              </a:lnSpc>
              <a:spcAft>
                <a:spcPts val="1599"/>
              </a:spcAft>
              <a:buClr>
                <a:srgbClr val="595959"/>
              </a:buClr>
              <a:buFont typeface="Wingdings" charset="2"/>
              <a:buChar char=""/>
            </a:pPr>
            <a:r>
              <a:rPr b="0" lang="en-GB" sz="1800" spc="-1" strike="noStrike">
                <a:solidFill>
                  <a:srgbClr val="000000"/>
                </a:solidFill>
                <a:latin typeface="Arial"/>
                <a:ea typeface="Arial"/>
              </a:rPr>
              <a:t>How to avoid having race condition problems</a:t>
            </a:r>
            <a:endParaRPr b="0" lang="en-GB" sz="1800" spc="-1" strike="noStrike">
              <a:solidFill>
                <a:srgbClr val="000000"/>
              </a:solidFill>
              <a:latin typeface="Arial"/>
            </a:endParaRPr>
          </a:p>
        </p:txBody>
      </p:sp>
    </p:spTree>
  </p:cSld>
  <p:timing>
    <p:tnLst>
      <p:par>
        <p:cTn id="57" dur="indefinite" restart="never" nodeType="tmRoot">
          <p:childTnLst>
            <p:seq>
              <p:cTn id="58"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TextShape 1"/>
          <p:cNvSpPr txBox="1"/>
          <p:nvPr/>
        </p:nvSpPr>
        <p:spPr>
          <a:xfrm>
            <a:off x="311760" y="444960"/>
            <a:ext cx="8520120" cy="572400"/>
          </a:xfrm>
          <a:prstGeom prst="rect">
            <a:avLst/>
          </a:prstGeom>
          <a:noFill/>
          <a:ln>
            <a:noFill/>
          </a:ln>
        </p:spPr>
        <p:txBody>
          <a:bodyPr tIns="91440" bIns="91440"/>
          <a:p>
            <a:pPr>
              <a:lnSpc>
                <a:spcPct val="100000"/>
              </a:lnSpc>
            </a:pPr>
            <a:r>
              <a:rPr b="0" lang="en-GB" sz="2800" spc="-1" strike="noStrike">
                <a:solidFill>
                  <a:srgbClr val="000000"/>
                </a:solidFill>
                <a:latin typeface="Arial"/>
                <a:ea typeface="Arial"/>
              </a:rPr>
              <a:t>Race Condition</a:t>
            </a:r>
            <a:endParaRPr b="0" lang="en-GB" sz="2800" spc="-1" strike="noStrike">
              <a:solidFill>
                <a:srgbClr val="000000"/>
              </a:solidFill>
              <a:latin typeface="Arial"/>
            </a:endParaRPr>
          </a:p>
        </p:txBody>
      </p:sp>
      <p:sp>
        <p:nvSpPr>
          <p:cNvPr id="88" name="TextShape 2"/>
          <p:cNvSpPr txBox="1"/>
          <p:nvPr/>
        </p:nvSpPr>
        <p:spPr>
          <a:xfrm>
            <a:off x="311760" y="1152360"/>
            <a:ext cx="8520120" cy="3416040"/>
          </a:xfrm>
          <a:prstGeom prst="rect">
            <a:avLst/>
          </a:prstGeom>
          <a:noFill/>
          <a:ln>
            <a:noFill/>
          </a:ln>
        </p:spPr>
        <p:txBody>
          <a:bodyPr tIns="91440" bIns="91440"/>
          <a:p>
            <a:pPr marL="457200" indent="-342720">
              <a:lnSpc>
                <a:spcPct val="115000"/>
              </a:lnSpc>
              <a:buClr>
                <a:srgbClr val="595959"/>
              </a:buClr>
              <a:buFont typeface="Wingdings" charset="2"/>
              <a:buChar char=""/>
            </a:pPr>
            <a:r>
              <a:rPr b="0" lang="en-GB" sz="1800" spc="-1" strike="noStrike">
                <a:solidFill>
                  <a:srgbClr val="000000"/>
                </a:solidFill>
                <a:latin typeface="Arial"/>
                <a:ea typeface="Arial"/>
              </a:rPr>
              <a:t>Happens when:</a:t>
            </a:r>
            <a:endParaRPr b="0" lang="en-GB" sz="1800" spc="-1" strike="noStrike">
              <a:solidFill>
                <a:srgbClr val="000000"/>
              </a:solidFill>
              <a:latin typeface="Arial"/>
            </a:endParaRPr>
          </a:p>
          <a:p>
            <a:pPr lvl="1" marL="914400" indent="-317160">
              <a:lnSpc>
                <a:spcPct val="115000"/>
              </a:lnSpc>
              <a:buClr>
                <a:srgbClr val="595959"/>
              </a:buClr>
              <a:buFont typeface="Wingdings 2" charset="2"/>
              <a:buChar char=""/>
            </a:pPr>
            <a:r>
              <a:rPr b="0" lang="en-GB" sz="1800" spc="-1" strike="noStrike">
                <a:solidFill>
                  <a:srgbClr val="000000"/>
                </a:solidFill>
                <a:latin typeface="Arial"/>
                <a:ea typeface="Arial"/>
              </a:rPr>
              <a:t>Multiple processes access and manipulate the same data concurrently.</a:t>
            </a:r>
            <a:endParaRPr b="0" lang="en-GB" sz="1800" spc="-1" strike="noStrike">
              <a:solidFill>
                <a:srgbClr val="000000"/>
              </a:solidFill>
              <a:latin typeface="Arial"/>
            </a:endParaRPr>
          </a:p>
          <a:p>
            <a:pPr lvl="1" marL="914400" indent="-317160">
              <a:lnSpc>
                <a:spcPct val="115000"/>
              </a:lnSpc>
              <a:buClr>
                <a:srgbClr val="595959"/>
              </a:buClr>
              <a:buFont typeface="Wingdings 2" charset="2"/>
              <a:buChar char=""/>
            </a:pPr>
            <a:r>
              <a:rPr b="0" lang="en-GB" sz="1800" spc="-1" strike="noStrike">
                <a:solidFill>
                  <a:srgbClr val="000000"/>
                </a:solidFill>
                <a:latin typeface="Arial"/>
                <a:ea typeface="Arial"/>
              </a:rPr>
              <a:t>The outcome of execution depends on a particular order.</a:t>
            </a:r>
            <a:endParaRPr b="0" lang="en-GB" sz="1800" spc="-1" strike="noStrike">
              <a:solidFill>
                <a:srgbClr val="000000"/>
              </a:solidFill>
              <a:latin typeface="Arial"/>
            </a:endParaRPr>
          </a:p>
          <a:p>
            <a:pPr>
              <a:lnSpc>
                <a:spcPct val="115000"/>
              </a:lnSpc>
            </a:pPr>
            <a:endParaRPr b="0" lang="en-GB" sz="1800" spc="-1" strike="noStrike">
              <a:solidFill>
                <a:srgbClr val="000000"/>
              </a:solidFill>
              <a:latin typeface="Arial"/>
            </a:endParaRPr>
          </a:p>
          <a:p>
            <a:pPr>
              <a:lnSpc>
                <a:spcPct val="115000"/>
              </a:lnSpc>
            </a:pPr>
            <a:endParaRPr b="0" lang="en-GB" sz="1800" spc="-1" strike="noStrike">
              <a:solidFill>
                <a:srgbClr val="000000"/>
              </a:solidFill>
              <a:latin typeface="Arial"/>
            </a:endParaRPr>
          </a:p>
          <a:p>
            <a:pPr marL="457200" indent="-342720">
              <a:lnSpc>
                <a:spcPct val="115000"/>
              </a:lnSpc>
              <a:spcAft>
                <a:spcPts val="1599"/>
              </a:spcAft>
              <a:buClr>
                <a:srgbClr val="000000"/>
              </a:buClr>
              <a:buFont typeface="Wingdings" charset="2"/>
              <a:buChar char=""/>
            </a:pPr>
            <a:r>
              <a:rPr b="0" lang="en-GB" sz="1800" spc="-1" strike="noStrike">
                <a:solidFill>
                  <a:srgbClr val="000000"/>
                </a:solidFill>
                <a:latin typeface="Arial"/>
                <a:ea typeface="Arial"/>
              </a:rPr>
              <a:t>If a privileged program has a race condition, the attackers may be able to affect the output of the privileged program by putting influences on the uncontrollable events.</a:t>
            </a:r>
            <a:endParaRPr b="0" lang="en-GB" sz="1800" spc="-1" strike="noStrike">
              <a:solidFill>
                <a:srgbClr val="000000"/>
              </a:solidFill>
              <a:latin typeface="Arial"/>
            </a:endParaRPr>
          </a:p>
          <a:p>
            <a:pPr>
              <a:lnSpc>
                <a:spcPct val="115000"/>
              </a:lnSpc>
              <a:spcAft>
                <a:spcPts val="1599"/>
              </a:spcAft>
            </a:pPr>
            <a:endParaRPr b="0" lang="en-GB" sz="1800" spc="-1" strike="noStrike">
              <a:solidFill>
                <a:srgbClr val="000000"/>
              </a:solidFill>
              <a:latin typeface="Arial"/>
            </a:endParaRPr>
          </a:p>
        </p:txBody>
      </p:sp>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TextShape 1"/>
          <p:cNvSpPr txBox="1"/>
          <p:nvPr/>
        </p:nvSpPr>
        <p:spPr>
          <a:xfrm>
            <a:off x="311760" y="444960"/>
            <a:ext cx="8520120" cy="572400"/>
          </a:xfrm>
          <a:prstGeom prst="rect">
            <a:avLst/>
          </a:prstGeom>
          <a:noFill/>
          <a:ln>
            <a:noFill/>
          </a:ln>
        </p:spPr>
        <p:txBody>
          <a:bodyPr tIns="91440" bIns="91440"/>
          <a:p>
            <a:pPr>
              <a:lnSpc>
                <a:spcPct val="100000"/>
              </a:lnSpc>
            </a:pPr>
            <a:r>
              <a:rPr b="0" lang="en-GB" sz="2800" spc="-1" strike="noStrike">
                <a:solidFill>
                  <a:srgbClr val="000000"/>
                </a:solidFill>
                <a:latin typeface="Arial"/>
                <a:ea typeface="Arial"/>
              </a:rPr>
              <a:t>Race Condition Problem</a:t>
            </a:r>
            <a:endParaRPr b="0" lang="en-GB" sz="2800" spc="-1" strike="noStrike">
              <a:solidFill>
                <a:srgbClr val="000000"/>
              </a:solidFill>
              <a:latin typeface="Arial"/>
            </a:endParaRPr>
          </a:p>
        </p:txBody>
      </p:sp>
      <p:sp>
        <p:nvSpPr>
          <p:cNvPr id="90" name="TextShape 2"/>
          <p:cNvSpPr txBox="1"/>
          <p:nvPr/>
        </p:nvSpPr>
        <p:spPr>
          <a:xfrm>
            <a:off x="311760" y="1017720"/>
            <a:ext cx="8520120" cy="1053360"/>
          </a:xfrm>
          <a:prstGeom prst="rect">
            <a:avLst/>
          </a:prstGeom>
          <a:noFill/>
          <a:ln>
            <a:noFill/>
          </a:ln>
        </p:spPr>
        <p:txBody>
          <a:bodyPr tIns="91440" bIns="91440"/>
          <a:p>
            <a:pPr>
              <a:lnSpc>
                <a:spcPct val="115000"/>
              </a:lnSpc>
              <a:spcAft>
                <a:spcPts val="1599"/>
              </a:spcAft>
            </a:pPr>
            <a:r>
              <a:rPr b="0" lang="en-GB" sz="1800" spc="-1" strike="noStrike">
                <a:solidFill>
                  <a:srgbClr val="000000"/>
                </a:solidFill>
                <a:latin typeface="Arial"/>
                <a:ea typeface="Arial"/>
              </a:rPr>
              <a:t>When two concurrent threads of execution access a shared resource in a way that unintentionally produces different results depending on the timing of the threads or processes.</a:t>
            </a:r>
            <a:endParaRPr b="0" lang="en-GB" sz="1800" spc="-1" strike="noStrike">
              <a:solidFill>
                <a:srgbClr val="000000"/>
              </a:solidFill>
              <a:latin typeface="Arial"/>
            </a:endParaRPr>
          </a:p>
        </p:txBody>
      </p:sp>
      <p:pic>
        <p:nvPicPr>
          <p:cNvPr id="91" name="Shape 73" descr=""/>
          <p:cNvPicPr/>
          <p:nvPr/>
        </p:nvPicPr>
        <p:blipFill>
          <a:blip r:embed="rId1"/>
          <a:stretch/>
        </p:blipFill>
        <p:spPr>
          <a:xfrm>
            <a:off x="311760" y="2071440"/>
            <a:ext cx="5694120" cy="2825640"/>
          </a:xfrm>
          <a:prstGeom prst="rect">
            <a:avLst/>
          </a:prstGeom>
          <a:ln>
            <a:noFill/>
          </a:ln>
        </p:spPr>
      </p:pic>
      <p:sp>
        <p:nvSpPr>
          <p:cNvPr id="92" name="CustomShape 3"/>
          <p:cNvSpPr/>
          <p:nvPr/>
        </p:nvSpPr>
        <p:spPr>
          <a:xfrm flipH="1">
            <a:off x="3418200" y="2167200"/>
            <a:ext cx="2459520" cy="31320"/>
          </a:xfrm>
          <a:custGeom>
            <a:avLst/>
            <a:gdLst/>
            <a:ahLst/>
            <a:rect l="l" t="t" r="r" b="b"/>
            <a:pathLst>
              <a:path w="21600" h="21600">
                <a:moveTo>
                  <a:pt x="0" y="0"/>
                </a:moveTo>
                <a:lnTo>
                  <a:pt x="21600" y="21600"/>
                </a:lnTo>
              </a:path>
            </a:pathLst>
          </a:custGeom>
          <a:noFill/>
          <a:ln w="9360">
            <a:solidFill>
              <a:srgbClr val="ff0000"/>
            </a:solidFill>
            <a:round/>
            <a:tailEnd len="lg" type="triangle" w="lg"/>
          </a:ln>
        </p:spPr>
        <p:style>
          <a:lnRef idx="0"/>
          <a:fillRef idx="0"/>
          <a:effectRef idx="0"/>
          <a:fontRef idx="minor"/>
        </p:style>
      </p:sp>
      <p:sp>
        <p:nvSpPr>
          <p:cNvPr id="93" name="CustomShape 4"/>
          <p:cNvSpPr/>
          <p:nvPr/>
        </p:nvSpPr>
        <p:spPr>
          <a:xfrm>
            <a:off x="6006240" y="2007360"/>
            <a:ext cx="3002760" cy="1368360"/>
          </a:xfrm>
          <a:prstGeom prst="rect">
            <a:avLst/>
          </a:prstGeom>
          <a:noFill/>
          <a:ln>
            <a:noFill/>
          </a:ln>
        </p:spPr>
        <p:style>
          <a:lnRef idx="0"/>
          <a:fillRef idx="0"/>
          <a:effectRef idx="0"/>
          <a:fontRef idx="minor"/>
        </p:style>
        <p:txBody>
          <a:bodyPr tIns="91440" bIns="91440"/>
          <a:p>
            <a:pPr>
              <a:lnSpc>
                <a:spcPct val="100000"/>
              </a:lnSpc>
            </a:pPr>
            <a:r>
              <a:rPr b="0" lang="en-GB" sz="1800" spc="-1" strike="noStrike">
                <a:solidFill>
                  <a:srgbClr val="000000"/>
                </a:solidFill>
                <a:latin typeface="Arial"/>
                <a:ea typeface="Arial"/>
              </a:rPr>
              <a:t>Race Condition can occur here if there are two simultaneous withdraw requests. </a:t>
            </a:r>
            <a:endParaRPr b="0" lang="en-GB" sz="1800" spc="-1" strike="noStrike">
              <a:latin typeface="Arial"/>
            </a:endParaRPr>
          </a:p>
        </p:txBody>
      </p:sp>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TextShape 1"/>
          <p:cNvSpPr txBox="1"/>
          <p:nvPr/>
        </p:nvSpPr>
        <p:spPr>
          <a:xfrm>
            <a:off x="311760" y="444960"/>
            <a:ext cx="8520120" cy="572400"/>
          </a:xfrm>
          <a:prstGeom prst="rect">
            <a:avLst/>
          </a:prstGeom>
          <a:noFill/>
          <a:ln>
            <a:noFill/>
          </a:ln>
        </p:spPr>
        <p:txBody>
          <a:bodyPr tIns="91440" bIns="91440"/>
          <a:p>
            <a:pPr>
              <a:lnSpc>
                <a:spcPct val="100000"/>
              </a:lnSpc>
            </a:pPr>
            <a:r>
              <a:rPr b="0" lang="en-GB" sz="2800" spc="-1" strike="noStrike">
                <a:solidFill>
                  <a:srgbClr val="000000"/>
                </a:solidFill>
                <a:latin typeface="Arial"/>
                <a:ea typeface="Arial"/>
              </a:rPr>
              <a:t>A Special Type of Race Condition</a:t>
            </a:r>
            <a:endParaRPr b="0" lang="en-GB" sz="2800" spc="-1" strike="noStrike">
              <a:solidFill>
                <a:srgbClr val="000000"/>
              </a:solidFill>
              <a:latin typeface="Arial"/>
            </a:endParaRPr>
          </a:p>
        </p:txBody>
      </p:sp>
      <p:sp>
        <p:nvSpPr>
          <p:cNvPr id="95" name="TextShape 2"/>
          <p:cNvSpPr txBox="1"/>
          <p:nvPr/>
        </p:nvSpPr>
        <p:spPr>
          <a:xfrm>
            <a:off x="311760" y="1152360"/>
            <a:ext cx="8520120" cy="3416040"/>
          </a:xfrm>
          <a:prstGeom prst="rect">
            <a:avLst/>
          </a:prstGeom>
          <a:noFill/>
          <a:ln>
            <a:noFill/>
          </a:ln>
        </p:spPr>
        <p:txBody>
          <a:bodyPr tIns="91440" bIns="91440"/>
          <a:p>
            <a:pPr marL="285840" indent="-285480">
              <a:lnSpc>
                <a:spcPct val="115000"/>
              </a:lnSpc>
              <a:spcAft>
                <a:spcPts val="1599"/>
              </a:spcAft>
              <a:buClr>
                <a:srgbClr val="595959"/>
              </a:buClr>
              <a:buFont typeface="Wingdings" charset="2"/>
              <a:buChar char=""/>
            </a:pPr>
            <a:r>
              <a:rPr b="0" lang="en-GB" sz="1800" spc="-1" strike="noStrike">
                <a:solidFill>
                  <a:srgbClr val="000000"/>
                </a:solidFill>
                <a:latin typeface="Arial"/>
                <a:ea typeface="Arial"/>
              </a:rPr>
              <a:t>Time-Of-Check To Time-Of-Use (TOCTTOU) </a:t>
            </a:r>
            <a:endParaRPr b="0" lang="en-GB" sz="1800" spc="-1" strike="noStrike">
              <a:solidFill>
                <a:srgbClr val="000000"/>
              </a:solidFill>
              <a:latin typeface="Arial"/>
            </a:endParaRPr>
          </a:p>
          <a:p>
            <a:pPr marL="285840" indent="-285480">
              <a:lnSpc>
                <a:spcPct val="115000"/>
              </a:lnSpc>
              <a:spcAft>
                <a:spcPts val="1599"/>
              </a:spcAft>
              <a:buClr>
                <a:srgbClr val="595959"/>
              </a:buClr>
              <a:buFont typeface="Wingdings" charset="2"/>
              <a:buChar char=""/>
            </a:pPr>
            <a:r>
              <a:rPr b="0" lang="en-GB" sz="1800" spc="-1" strike="noStrike">
                <a:solidFill>
                  <a:srgbClr val="000000"/>
                </a:solidFill>
                <a:latin typeface="Arial"/>
                <a:ea typeface="Arial"/>
              </a:rPr>
              <a:t>Occurs when checking for a condition before using a resource.</a:t>
            </a:r>
            <a:endParaRPr b="0" lang="en-GB" sz="1800" spc="-1" strike="noStrike">
              <a:solidFill>
                <a:srgbClr val="000000"/>
              </a:solidFill>
              <a:latin typeface="Arial"/>
            </a:endParaRPr>
          </a:p>
        </p:txBody>
      </p:sp>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TextShape 1"/>
          <p:cNvSpPr txBox="1"/>
          <p:nvPr/>
        </p:nvSpPr>
        <p:spPr>
          <a:xfrm>
            <a:off x="311760" y="444960"/>
            <a:ext cx="8520120" cy="572400"/>
          </a:xfrm>
          <a:prstGeom prst="rect">
            <a:avLst/>
          </a:prstGeom>
          <a:noFill/>
          <a:ln>
            <a:noFill/>
          </a:ln>
        </p:spPr>
        <p:txBody>
          <a:bodyPr tIns="91440" bIns="91440"/>
          <a:p>
            <a:pPr>
              <a:lnSpc>
                <a:spcPct val="100000"/>
              </a:lnSpc>
            </a:pPr>
            <a:r>
              <a:rPr b="0" lang="en-GB" sz="2800" spc="-1" strike="noStrike">
                <a:solidFill>
                  <a:srgbClr val="000000"/>
                </a:solidFill>
                <a:latin typeface="Arial"/>
                <a:ea typeface="Arial"/>
              </a:rPr>
              <a:t>Race Condition Vulnerability</a:t>
            </a:r>
            <a:endParaRPr b="0" lang="en-GB" sz="2800" spc="-1" strike="noStrike">
              <a:solidFill>
                <a:srgbClr val="000000"/>
              </a:solidFill>
              <a:latin typeface="Arial"/>
            </a:endParaRPr>
          </a:p>
        </p:txBody>
      </p:sp>
      <p:sp>
        <p:nvSpPr>
          <p:cNvPr id="97" name="TextShape 2"/>
          <p:cNvSpPr txBox="1"/>
          <p:nvPr/>
        </p:nvSpPr>
        <p:spPr>
          <a:xfrm>
            <a:off x="5844600" y="1086480"/>
            <a:ext cx="2987280" cy="1810440"/>
          </a:xfrm>
          <a:prstGeom prst="rect">
            <a:avLst/>
          </a:prstGeom>
          <a:noFill/>
          <a:ln>
            <a:noFill/>
          </a:ln>
        </p:spPr>
        <p:txBody>
          <a:bodyPr tIns="91440" bIns="91440"/>
          <a:p>
            <a:pPr marL="457200" indent="-342720">
              <a:lnSpc>
                <a:spcPct val="115000"/>
              </a:lnSpc>
              <a:buClr>
                <a:srgbClr val="000000"/>
              </a:buClr>
              <a:buFont typeface="Wingdings" charset="2"/>
              <a:buChar char=""/>
            </a:pPr>
            <a:r>
              <a:rPr b="0" lang="en-GB" sz="1800" spc="-1" strike="noStrike">
                <a:solidFill>
                  <a:srgbClr val="000000"/>
                </a:solidFill>
                <a:latin typeface="Arial"/>
                <a:ea typeface="Arial"/>
              </a:rPr>
              <a:t>Root-owned Set-UID program.</a:t>
            </a:r>
            <a:endParaRPr b="0" lang="en-GB" sz="1800" spc="-1" strike="noStrike">
              <a:solidFill>
                <a:srgbClr val="000000"/>
              </a:solidFill>
              <a:latin typeface="Arial"/>
            </a:endParaRPr>
          </a:p>
          <a:p>
            <a:pPr marL="457200" indent="-342720">
              <a:lnSpc>
                <a:spcPct val="115000"/>
              </a:lnSpc>
              <a:buClr>
                <a:srgbClr val="000000"/>
              </a:buClr>
              <a:buFont typeface="Wingdings" charset="2"/>
              <a:buChar char=""/>
            </a:pPr>
            <a:r>
              <a:rPr b="0" lang="en-GB" sz="1800" spc="-1" strike="noStrike">
                <a:solidFill>
                  <a:srgbClr val="000000"/>
                </a:solidFill>
                <a:latin typeface="Arial"/>
                <a:ea typeface="Arial"/>
              </a:rPr>
              <a:t>Effective UID : root</a:t>
            </a:r>
            <a:endParaRPr b="0" lang="en-GB" sz="1800" spc="-1" strike="noStrike">
              <a:solidFill>
                <a:srgbClr val="000000"/>
              </a:solidFill>
              <a:latin typeface="Arial"/>
            </a:endParaRPr>
          </a:p>
          <a:p>
            <a:pPr marL="457200" indent="-342720">
              <a:lnSpc>
                <a:spcPct val="115000"/>
              </a:lnSpc>
              <a:spcAft>
                <a:spcPts val="1599"/>
              </a:spcAft>
              <a:buClr>
                <a:srgbClr val="000000"/>
              </a:buClr>
              <a:buFont typeface="Wingdings" charset="2"/>
              <a:buChar char=""/>
            </a:pPr>
            <a:r>
              <a:rPr b="0" lang="en-GB" sz="1800" spc="-1" strike="noStrike">
                <a:solidFill>
                  <a:srgbClr val="000000"/>
                </a:solidFill>
                <a:latin typeface="Arial"/>
                <a:ea typeface="Arial"/>
              </a:rPr>
              <a:t>Real User ID : seed</a:t>
            </a:r>
            <a:endParaRPr b="0" lang="en-GB" sz="1800" spc="-1" strike="noStrike">
              <a:solidFill>
                <a:srgbClr val="000000"/>
              </a:solidFill>
              <a:latin typeface="Arial"/>
            </a:endParaRPr>
          </a:p>
          <a:p>
            <a:pPr>
              <a:lnSpc>
                <a:spcPct val="115000"/>
              </a:lnSpc>
              <a:spcAft>
                <a:spcPts val="1599"/>
              </a:spcAft>
            </a:pPr>
            <a:endParaRPr b="0" lang="en-GB" sz="1800" spc="-1" strike="noStrike">
              <a:solidFill>
                <a:srgbClr val="000000"/>
              </a:solidFill>
              <a:latin typeface="Arial"/>
            </a:endParaRPr>
          </a:p>
        </p:txBody>
      </p:sp>
      <p:pic>
        <p:nvPicPr>
          <p:cNvPr id="98" name="Shape 88" descr=""/>
          <p:cNvPicPr/>
          <p:nvPr/>
        </p:nvPicPr>
        <p:blipFill>
          <a:blip r:embed="rId1"/>
          <a:stretch/>
        </p:blipFill>
        <p:spPr>
          <a:xfrm>
            <a:off x="311760" y="1155240"/>
            <a:ext cx="5532480" cy="1741680"/>
          </a:xfrm>
          <a:prstGeom prst="rect">
            <a:avLst/>
          </a:prstGeom>
          <a:ln>
            <a:noFill/>
          </a:ln>
        </p:spPr>
      </p:pic>
      <p:sp>
        <p:nvSpPr>
          <p:cNvPr id="99" name="CustomShape 3"/>
          <p:cNvSpPr/>
          <p:nvPr/>
        </p:nvSpPr>
        <p:spPr>
          <a:xfrm>
            <a:off x="316440" y="2993400"/>
            <a:ext cx="8581320" cy="2035080"/>
          </a:xfrm>
          <a:prstGeom prst="rect">
            <a:avLst/>
          </a:prstGeom>
          <a:noFill/>
          <a:ln>
            <a:noFill/>
          </a:ln>
        </p:spPr>
        <p:style>
          <a:lnRef idx="0"/>
          <a:fillRef idx="0"/>
          <a:effectRef idx="0"/>
          <a:fontRef idx="minor"/>
        </p:style>
        <p:txBody>
          <a:bodyPr tIns="91440" bIns="91440"/>
          <a:p>
            <a:pPr marL="457200" indent="-342720">
              <a:lnSpc>
                <a:spcPct val="100000"/>
              </a:lnSpc>
              <a:buClr>
                <a:srgbClr val="000000"/>
              </a:buClr>
              <a:buFont typeface="Wingdings" charset="2"/>
              <a:buChar char=""/>
            </a:pPr>
            <a:r>
              <a:rPr b="0" lang="en-GB" sz="1800" spc="-1" strike="noStrike">
                <a:solidFill>
                  <a:srgbClr val="000000"/>
                </a:solidFill>
                <a:latin typeface="Arial"/>
                <a:ea typeface="Arial"/>
              </a:rPr>
              <a:t>The above program writes to a file in the </a:t>
            </a:r>
            <a:r>
              <a:rPr b="0" lang="en-GB" sz="1800" spc="-1" strike="noStrike">
                <a:solidFill>
                  <a:srgbClr val="000000"/>
                </a:solidFill>
                <a:latin typeface="Courier New"/>
                <a:ea typeface="Arial"/>
              </a:rPr>
              <a:t>/tmp </a:t>
            </a:r>
            <a:r>
              <a:rPr b="0" lang="en-GB" sz="1800" spc="-1" strike="noStrike">
                <a:solidFill>
                  <a:srgbClr val="000000"/>
                </a:solidFill>
                <a:latin typeface="Arial"/>
                <a:ea typeface="Arial"/>
              </a:rPr>
              <a:t>directory (world-writable)</a:t>
            </a:r>
            <a:endParaRPr b="0" lang="en-GB" sz="1800" spc="-1" strike="noStrike">
              <a:latin typeface="Arial"/>
            </a:endParaRPr>
          </a:p>
          <a:p>
            <a:pPr marL="457200" indent="-342720">
              <a:lnSpc>
                <a:spcPct val="100000"/>
              </a:lnSpc>
              <a:buClr>
                <a:srgbClr val="000000"/>
              </a:buClr>
              <a:buFont typeface="Wingdings" charset="2"/>
              <a:buChar char=""/>
            </a:pPr>
            <a:r>
              <a:rPr b="0" lang="en-GB" sz="1800" spc="-1" strike="noStrike">
                <a:solidFill>
                  <a:srgbClr val="000000"/>
                </a:solidFill>
                <a:latin typeface="Arial"/>
                <a:ea typeface="Arial"/>
              </a:rPr>
              <a:t>As the root can write to any file, The program ensures that the real user has permissions to write to the target file.</a:t>
            </a:r>
            <a:endParaRPr b="0" lang="en-GB" sz="1800" spc="-1" strike="noStrike">
              <a:latin typeface="Arial"/>
            </a:endParaRPr>
          </a:p>
          <a:p>
            <a:pPr marL="457200" indent="-342720">
              <a:lnSpc>
                <a:spcPct val="100000"/>
              </a:lnSpc>
              <a:buClr>
                <a:srgbClr val="000000"/>
              </a:buClr>
              <a:buFont typeface="Wingdings" charset="2"/>
              <a:buChar char=""/>
            </a:pPr>
            <a:r>
              <a:rPr b="0" lang="en-GB" sz="1800" spc="-1" strike="noStrike">
                <a:solidFill>
                  <a:srgbClr val="000000"/>
                </a:solidFill>
                <a:latin typeface="Courier New"/>
                <a:ea typeface="Arial"/>
              </a:rPr>
              <a:t>access() </a:t>
            </a:r>
            <a:r>
              <a:rPr b="0" lang="en-GB" sz="1800" spc="-1" strike="noStrike">
                <a:solidFill>
                  <a:srgbClr val="000000"/>
                </a:solidFill>
                <a:latin typeface="Arial"/>
                <a:ea typeface="Arial"/>
              </a:rPr>
              <a:t>system call checks if the Real User ID has write access to /tmp/X.</a:t>
            </a:r>
            <a:endParaRPr b="0" lang="en-GB" sz="1800" spc="-1" strike="noStrike">
              <a:latin typeface="Arial"/>
            </a:endParaRPr>
          </a:p>
          <a:p>
            <a:pPr marL="457200" indent="-342720">
              <a:lnSpc>
                <a:spcPct val="100000"/>
              </a:lnSpc>
              <a:buClr>
                <a:srgbClr val="000000"/>
              </a:buClr>
              <a:buFont typeface="Wingdings" charset="2"/>
              <a:buChar char=""/>
            </a:pPr>
            <a:r>
              <a:rPr b="0" lang="en-GB" sz="1800" spc="-1" strike="noStrike">
                <a:solidFill>
                  <a:srgbClr val="000000"/>
                </a:solidFill>
                <a:latin typeface="Arial"/>
                <a:ea typeface="Arial"/>
              </a:rPr>
              <a:t>After the check, the file is opened for writing.</a:t>
            </a:r>
            <a:endParaRPr b="0" lang="en-GB" sz="1800" spc="-1" strike="noStrike">
              <a:latin typeface="Arial"/>
            </a:endParaRPr>
          </a:p>
          <a:p>
            <a:pPr marL="457200" indent="-342720">
              <a:lnSpc>
                <a:spcPct val="100000"/>
              </a:lnSpc>
              <a:buClr>
                <a:srgbClr val="000000"/>
              </a:buClr>
              <a:buFont typeface="Wingdings" charset="2"/>
              <a:buChar char=""/>
            </a:pPr>
            <a:r>
              <a:rPr b="0" lang="en-GB" sz="1800" spc="-1" strike="noStrike">
                <a:solidFill>
                  <a:srgbClr val="000000"/>
                </a:solidFill>
                <a:latin typeface="Courier New"/>
                <a:ea typeface="Arial"/>
              </a:rPr>
              <a:t>open() </a:t>
            </a:r>
            <a:r>
              <a:rPr b="0" lang="en-GB" sz="1800" spc="-1" strike="noStrike">
                <a:solidFill>
                  <a:srgbClr val="000000"/>
                </a:solidFill>
                <a:latin typeface="Arial"/>
                <a:ea typeface="Arial"/>
              </a:rPr>
              <a:t>checks the effective user id which is 0 and hence file will be opened.</a:t>
            </a:r>
            <a:endParaRPr b="0" lang="en-GB" sz="1800" spc="-1" strike="noStrike">
              <a:latin typeface="Arial"/>
            </a:endParaRPr>
          </a:p>
        </p:txBody>
      </p:sp>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TextShape 1"/>
          <p:cNvSpPr txBox="1"/>
          <p:nvPr/>
        </p:nvSpPr>
        <p:spPr>
          <a:xfrm>
            <a:off x="311760" y="444960"/>
            <a:ext cx="8520120" cy="572400"/>
          </a:xfrm>
          <a:prstGeom prst="rect">
            <a:avLst/>
          </a:prstGeom>
          <a:noFill/>
          <a:ln>
            <a:noFill/>
          </a:ln>
        </p:spPr>
        <p:txBody>
          <a:bodyPr tIns="91440" bIns="91440"/>
          <a:p>
            <a:pPr>
              <a:lnSpc>
                <a:spcPct val="100000"/>
              </a:lnSpc>
            </a:pPr>
            <a:r>
              <a:rPr b="0" lang="en-GB" sz="2800" spc="-1" strike="noStrike">
                <a:solidFill>
                  <a:srgbClr val="000000"/>
                </a:solidFill>
                <a:latin typeface="Arial"/>
                <a:ea typeface="Arial"/>
              </a:rPr>
              <a:t>Race Condition Vulnerability</a:t>
            </a:r>
            <a:endParaRPr b="0" lang="en-GB" sz="2800" spc="-1" strike="noStrike">
              <a:solidFill>
                <a:srgbClr val="000000"/>
              </a:solidFill>
              <a:latin typeface="Arial"/>
            </a:endParaRPr>
          </a:p>
        </p:txBody>
      </p:sp>
      <p:sp>
        <p:nvSpPr>
          <p:cNvPr id="101" name="TextShape 2"/>
          <p:cNvSpPr txBox="1"/>
          <p:nvPr/>
        </p:nvSpPr>
        <p:spPr>
          <a:xfrm>
            <a:off x="311760" y="1152360"/>
            <a:ext cx="8520120" cy="3416040"/>
          </a:xfrm>
          <a:prstGeom prst="rect">
            <a:avLst/>
          </a:prstGeom>
          <a:noFill/>
          <a:ln>
            <a:noFill/>
          </a:ln>
        </p:spPr>
        <p:txBody>
          <a:bodyPr tIns="91440" bIns="91440"/>
          <a:p>
            <a:pPr>
              <a:lnSpc>
                <a:spcPct val="115000"/>
              </a:lnSpc>
              <a:spcAft>
                <a:spcPts val="1599"/>
              </a:spcAft>
            </a:pPr>
            <a:r>
              <a:rPr b="1" lang="en-GB" sz="1800" spc="-1" strike="noStrike">
                <a:solidFill>
                  <a:srgbClr val="ff0000"/>
                </a:solidFill>
                <a:latin typeface="Arial"/>
                <a:ea typeface="Arial"/>
              </a:rPr>
              <a:t>Goal : </a:t>
            </a:r>
            <a:r>
              <a:rPr b="0" lang="en-GB" sz="1800" spc="-1" strike="noStrike">
                <a:solidFill>
                  <a:srgbClr val="ff0000"/>
                </a:solidFill>
                <a:latin typeface="Arial"/>
                <a:ea typeface="Arial"/>
              </a:rPr>
              <a:t>To write to a protected file like </a:t>
            </a:r>
            <a:r>
              <a:rPr b="0" lang="en-GB" sz="1800" spc="-1" strike="noStrike">
                <a:solidFill>
                  <a:srgbClr val="ff0000"/>
                </a:solidFill>
                <a:latin typeface="Courier New"/>
                <a:ea typeface="Arial"/>
              </a:rPr>
              <a:t>/etc/passwd</a:t>
            </a:r>
            <a:r>
              <a:rPr b="0" lang="en-GB" sz="1800" spc="-1" strike="noStrike">
                <a:solidFill>
                  <a:srgbClr val="ff0000"/>
                </a:solidFill>
                <a:latin typeface="Arial"/>
                <a:ea typeface="Arial"/>
              </a:rPr>
              <a:t>. </a:t>
            </a:r>
            <a:endParaRPr b="0" lang="en-GB" sz="1800" spc="-1" strike="noStrike">
              <a:solidFill>
                <a:srgbClr val="000000"/>
              </a:solidFill>
              <a:latin typeface="Arial"/>
            </a:endParaRPr>
          </a:p>
          <a:p>
            <a:pPr>
              <a:lnSpc>
                <a:spcPct val="115000"/>
              </a:lnSpc>
              <a:spcAft>
                <a:spcPts val="1599"/>
              </a:spcAft>
            </a:pPr>
            <a:r>
              <a:rPr b="0" lang="en-GB" sz="1800" spc="-1" strike="noStrike">
                <a:solidFill>
                  <a:srgbClr val="000000"/>
                </a:solidFill>
                <a:latin typeface="Arial"/>
                <a:ea typeface="Arial"/>
              </a:rPr>
              <a:t>To achieve this goal we need to make </a:t>
            </a:r>
            <a:r>
              <a:rPr b="0" lang="en-GB" sz="1800" spc="-1" strike="noStrike">
                <a:solidFill>
                  <a:srgbClr val="000000"/>
                </a:solidFill>
                <a:latin typeface="Courier New"/>
                <a:ea typeface="Arial"/>
              </a:rPr>
              <a:t>/etc/passwd </a:t>
            </a:r>
            <a:r>
              <a:rPr b="0" lang="en-GB" sz="1800" spc="-1" strike="noStrike">
                <a:solidFill>
                  <a:srgbClr val="000000"/>
                </a:solidFill>
                <a:latin typeface="Arial"/>
                <a:ea typeface="Arial"/>
              </a:rPr>
              <a:t>as our target file without changing the file name in the program.</a:t>
            </a:r>
            <a:endParaRPr b="0" lang="en-GB" sz="1800" spc="-1" strike="noStrike">
              <a:solidFill>
                <a:srgbClr val="000000"/>
              </a:solidFill>
              <a:latin typeface="Arial"/>
            </a:endParaRPr>
          </a:p>
          <a:p>
            <a:pPr marL="457200" indent="-342720">
              <a:lnSpc>
                <a:spcPct val="115000"/>
              </a:lnSpc>
              <a:buClr>
                <a:srgbClr val="000000"/>
              </a:buClr>
              <a:buFont typeface="Wingdings" charset="2"/>
              <a:buChar char=""/>
            </a:pPr>
            <a:r>
              <a:rPr b="0" lang="en-GB" sz="1800" spc="-1" strike="noStrike">
                <a:solidFill>
                  <a:srgbClr val="000000"/>
                </a:solidFill>
                <a:latin typeface="Arial"/>
                <a:ea typeface="Arial"/>
              </a:rPr>
              <a:t>Symbolic link (soft link) helps us to achieve it.</a:t>
            </a:r>
            <a:endParaRPr b="0" lang="en-GB" sz="1800" spc="-1" strike="noStrike">
              <a:solidFill>
                <a:srgbClr val="000000"/>
              </a:solidFill>
              <a:latin typeface="Arial"/>
            </a:endParaRPr>
          </a:p>
          <a:p>
            <a:pPr marL="457200" indent="-342720">
              <a:lnSpc>
                <a:spcPct val="115000"/>
              </a:lnSpc>
              <a:spcAft>
                <a:spcPts val="1599"/>
              </a:spcAft>
              <a:buClr>
                <a:srgbClr val="000000"/>
              </a:buClr>
              <a:buFont typeface="Wingdings" charset="2"/>
              <a:buChar char=""/>
            </a:pPr>
            <a:r>
              <a:rPr b="0" lang="en-GB" sz="1800" spc="-1" strike="noStrike">
                <a:solidFill>
                  <a:srgbClr val="000000"/>
                </a:solidFill>
                <a:latin typeface="Arial"/>
                <a:ea typeface="Arial"/>
              </a:rPr>
              <a:t>It is a special kind of file that points to another file.</a:t>
            </a:r>
            <a:endParaRPr b="0" lang="en-GB" sz="1800" spc="-1" strike="noStrike">
              <a:solidFill>
                <a:srgbClr val="000000"/>
              </a:solidFill>
              <a:latin typeface="Arial"/>
            </a:endParaRPr>
          </a:p>
          <a:p>
            <a:pPr>
              <a:lnSpc>
                <a:spcPct val="115000"/>
              </a:lnSpc>
              <a:spcAft>
                <a:spcPts val="1599"/>
              </a:spcAft>
            </a:pPr>
            <a:endParaRPr b="0" lang="en-GB" sz="1800" spc="-1" strike="noStrike">
              <a:solidFill>
                <a:srgbClr val="000000"/>
              </a:solidFill>
              <a:latin typeface="Arial"/>
            </a:endParaRPr>
          </a:p>
        </p:txBody>
      </p:sp>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TextShape 1"/>
          <p:cNvSpPr txBox="1"/>
          <p:nvPr/>
        </p:nvSpPr>
        <p:spPr>
          <a:xfrm>
            <a:off x="311760" y="444960"/>
            <a:ext cx="8520120" cy="572400"/>
          </a:xfrm>
          <a:prstGeom prst="rect">
            <a:avLst/>
          </a:prstGeom>
          <a:noFill/>
          <a:ln>
            <a:noFill/>
          </a:ln>
        </p:spPr>
        <p:txBody>
          <a:bodyPr tIns="91440" bIns="91440"/>
          <a:p>
            <a:pPr>
              <a:lnSpc>
                <a:spcPct val="100000"/>
              </a:lnSpc>
            </a:pPr>
            <a:r>
              <a:rPr b="0" lang="en-GB" sz="2800" spc="-1" strike="noStrike">
                <a:solidFill>
                  <a:srgbClr val="000000"/>
                </a:solidFill>
                <a:latin typeface="Arial"/>
                <a:ea typeface="Arial"/>
              </a:rPr>
              <a:t>Race Condition Vulnerability</a:t>
            </a:r>
            <a:endParaRPr b="0" lang="en-GB" sz="2800" spc="-1" strike="noStrike">
              <a:solidFill>
                <a:srgbClr val="000000"/>
              </a:solidFill>
              <a:latin typeface="Arial"/>
            </a:endParaRPr>
          </a:p>
        </p:txBody>
      </p:sp>
      <p:sp>
        <p:nvSpPr>
          <p:cNvPr id="103" name="CustomShape 2"/>
          <p:cNvSpPr/>
          <p:nvPr/>
        </p:nvSpPr>
        <p:spPr>
          <a:xfrm>
            <a:off x="311760" y="1284840"/>
            <a:ext cx="3593520" cy="466200"/>
          </a:xfrm>
          <a:prstGeom prst="rect">
            <a:avLst/>
          </a:prstGeom>
          <a:solidFill>
            <a:schemeClr val="lt2"/>
          </a:solidFill>
          <a:ln w="9360">
            <a:solidFill>
              <a:schemeClr val="dk2"/>
            </a:solidFill>
            <a:round/>
          </a:ln>
        </p:spPr>
        <p:style>
          <a:lnRef idx="0"/>
          <a:fillRef idx="0"/>
          <a:effectRef idx="0"/>
          <a:fontRef idx="minor"/>
        </p:style>
        <p:txBody>
          <a:bodyPr tIns="91440" bIns="91440" anchor="ctr"/>
          <a:p>
            <a:pPr>
              <a:lnSpc>
                <a:spcPct val="100000"/>
              </a:lnSpc>
            </a:pPr>
            <a:r>
              <a:rPr b="0" lang="en-GB" sz="1400" spc="-1" strike="noStrike">
                <a:solidFill>
                  <a:srgbClr val="000000"/>
                </a:solidFill>
                <a:latin typeface="Arial"/>
                <a:ea typeface="Arial"/>
              </a:rPr>
              <a:t>Create a regular file X inside /tmp directory</a:t>
            </a:r>
            <a:endParaRPr b="0" lang="en-GB" sz="1400" spc="-1" strike="noStrike">
              <a:latin typeface="Arial"/>
            </a:endParaRPr>
          </a:p>
        </p:txBody>
      </p:sp>
      <p:sp>
        <p:nvSpPr>
          <p:cNvPr id="104" name="CustomShape 3"/>
          <p:cNvSpPr/>
          <p:nvPr/>
        </p:nvSpPr>
        <p:spPr>
          <a:xfrm flipH="1">
            <a:off x="3905280" y="1504440"/>
            <a:ext cx="977040" cy="13320"/>
          </a:xfrm>
          <a:custGeom>
            <a:avLst/>
            <a:gdLst/>
            <a:ahLst/>
            <a:rect l="l" t="t" r="r" b="b"/>
            <a:pathLst>
              <a:path w="21600" h="21600">
                <a:moveTo>
                  <a:pt x="0" y="0"/>
                </a:moveTo>
                <a:lnTo>
                  <a:pt x="21600" y="21600"/>
                </a:lnTo>
              </a:path>
            </a:pathLst>
          </a:custGeom>
          <a:noFill/>
          <a:ln w="9360">
            <a:solidFill>
              <a:srgbClr val="ff0000"/>
            </a:solidFill>
            <a:round/>
            <a:tailEnd len="lg" type="triangle" w="lg"/>
          </a:ln>
        </p:spPr>
        <p:style>
          <a:lnRef idx="0"/>
          <a:fillRef idx="0"/>
          <a:effectRef idx="0"/>
          <a:fontRef idx="minor"/>
        </p:style>
      </p:sp>
      <p:sp>
        <p:nvSpPr>
          <p:cNvPr id="105" name="CustomShape 4"/>
          <p:cNvSpPr/>
          <p:nvPr/>
        </p:nvSpPr>
        <p:spPr>
          <a:xfrm>
            <a:off x="4910400" y="1284840"/>
            <a:ext cx="2386080" cy="466200"/>
          </a:xfrm>
          <a:prstGeom prst="rect">
            <a:avLst/>
          </a:prstGeom>
          <a:noFill/>
          <a:ln>
            <a:noFill/>
          </a:ln>
        </p:spPr>
        <p:style>
          <a:lnRef idx="0"/>
          <a:fillRef idx="0"/>
          <a:effectRef idx="0"/>
          <a:fontRef idx="minor"/>
        </p:style>
        <p:txBody>
          <a:bodyPr tIns="91440" bIns="91440"/>
          <a:p>
            <a:pPr>
              <a:lnSpc>
                <a:spcPct val="100000"/>
              </a:lnSpc>
            </a:pPr>
            <a:r>
              <a:rPr b="0" lang="en-GB" sz="1600" spc="-1" strike="noStrike">
                <a:solidFill>
                  <a:srgbClr val="ff0000"/>
                </a:solidFill>
                <a:latin typeface="Arial"/>
                <a:ea typeface="Arial"/>
              </a:rPr>
              <a:t>Pass the access() check</a:t>
            </a:r>
            <a:endParaRPr b="0" lang="en-GB" sz="1600" spc="-1" strike="noStrike">
              <a:latin typeface="Arial"/>
            </a:endParaRPr>
          </a:p>
        </p:txBody>
      </p:sp>
      <p:sp>
        <p:nvSpPr>
          <p:cNvPr id="106" name="CustomShape 5"/>
          <p:cNvSpPr/>
          <p:nvPr/>
        </p:nvSpPr>
        <p:spPr>
          <a:xfrm>
            <a:off x="2108520" y="1751400"/>
            <a:ext cx="3240" cy="630720"/>
          </a:xfrm>
          <a:custGeom>
            <a:avLst/>
            <a:gdLst/>
            <a:ahLst/>
            <a:rect l="l" t="t" r="r" b="b"/>
            <a:pathLst>
              <a:path w="21600" h="21600">
                <a:moveTo>
                  <a:pt x="0" y="0"/>
                </a:moveTo>
                <a:lnTo>
                  <a:pt x="21600" y="21600"/>
                </a:lnTo>
              </a:path>
            </a:pathLst>
          </a:custGeom>
          <a:noFill/>
          <a:ln w="9360">
            <a:solidFill>
              <a:schemeClr val="dk2"/>
            </a:solidFill>
            <a:round/>
            <a:tailEnd len="lg" type="triangle" w="lg"/>
          </a:ln>
        </p:spPr>
        <p:style>
          <a:lnRef idx="0"/>
          <a:fillRef idx="0"/>
          <a:effectRef idx="0"/>
          <a:fontRef idx="minor"/>
        </p:style>
      </p:sp>
      <p:sp>
        <p:nvSpPr>
          <p:cNvPr id="107" name="CustomShape 6"/>
          <p:cNvSpPr/>
          <p:nvPr/>
        </p:nvSpPr>
        <p:spPr>
          <a:xfrm>
            <a:off x="313560" y="2382120"/>
            <a:ext cx="3593520" cy="466200"/>
          </a:xfrm>
          <a:prstGeom prst="rect">
            <a:avLst/>
          </a:prstGeom>
          <a:solidFill>
            <a:schemeClr val="lt2"/>
          </a:solidFill>
          <a:ln w="9360">
            <a:solidFill>
              <a:schemeClr val="dk2"/>
            </a:solidFill>
            <a:round/>
          </a:ln>
        </p:spPr>
        <p:style>
          <a:lnRef idx="0"/>
          <a:fillRef idx="0"/>
          <a:effectRef idx="0"/>
          <a:fontRef idx="minor"/>
        </p:style>
        <p:txBody>
          <a:bodyPr tIns="91440" bIns="91440" anchor="ctr"/>
          <a:p>
            <a:pPr>
              <a:lnSpc>
                <a:spcPct val="100000"/>
              </a:lnSpc>
            </a:pPr>
            <a:r>
              <a:rPr b="0" lang="en-GB" sz="1400" spc="-1" strike="noStrike">
                <a:solidFill>
                  <a:srgbClr val="000000"/>
                </a:solidFill>
                <a:latin typeface="Arial"/>
                <a:ea typeface="Arial"/>
              </a:rPr>
              <a:t> </a:t>
            </a:r>
            <a:r>
              <a:rPr b="0" lang="en-GB" sz="1400" spc="-1" strike="noStrike">
                <a:solidFill>
                  <a:srgbClr val="000000"/>
                </a:solidFill>
                <a:latin typeface="Arial"/>
                <a:ea typeface="Arial"/>
              </a:rPr>
              <a:t>Change “/tmp/X” to symbolic link, pointing to  “/etc/passwd”</a:t>
            </a:r>
            <a:endParaRPr b="0" lang="en-GB" sz="1400" spc="-1" strike="noStrike">
              <a:latin typeface="Arial"/>
            </a:endParaRPr>
          </a:p>
        </p:txBody>
      </p:sp>
      <p:sp>
        <p:nvSpPr>
          <p:cNvPr id="108" name="CustomShape 7"/>
          <p:cNvSpPr/>
          <p:nvPr/>
        </p:nvSpPr>
        <p:spPr>
          <a:xfrm>
            <a:off x="2110320" y="2848680"/>
            <a:ext cx="1440" cy="630360"/>
          </a:xfrm>
          <a:custGeom>
            <a:avLst/>
            <a:gdLst/>
            <a:ahLst/>
            <a:rect l="l" t="t" r="r" b="b"/>
            <a:pathLst>
              <a:path w="21600" h="21600">
                <a:moveTo>
                  <a:pt x="0" y="0"/>
                </a:moveTo>
                <a:lnTo>
                  <a:pt x="21600" y="21600"/>
                </a:lnTo>
              </a:path>
            </a:pathLst>
          </a:custGeom>
          <a:noFill/>
          <a:ln w="9360">
            <a:solidFill>
              <a:schemeClr val="dk2"/>
            </a:solidFill>
            <a:round/>
            <a:tailEnd len="lg" type="triangle" w="lg"/>
          </a:ln>
        </p:spPr>
        <p:style>
          <a:lnRef idx="0"/>
          <a:fillRef idx="0"/>
          <a:effectRef idx="0"/>
          <a:fontRef idx="minor"/>
        </p:style>
      </p:sp>
      <p:sp>
        <p:nvSpPr>
          <p:cNvPr id="109" name="CustomShape 8"/>
          <p:cNvSpPr/>
          <p:nvPr/>
        </p:nvSpPr>
        <p:spPr>
          <a:xfrm>
            <a:off x="311760" y="3479400"/>
            <a:ext cx="3593520" cy="466200"/>
          </a:xfrm>
          <a:prstGeom prst="rect">
            <a:avLst/>
          </a:prstGeom>
          <a:solidFill>
            <a:schemeClr val="lt2"/>
          </a:solidFill>
          <a:ln w="9360">
            <a:solidFill>
              <a:schemeClr val="dk2"/>
            </a:solidFill>
            <a:round/>
          </a:ln>
        </p:spPr>
        <p:style>
          <a:lnRef idx="0"/>
          <a:fillRef idx="0"/>
          <a:effectRef idx="0"/>
          <a:fontRef idx="minor"/>
        </p:style>
        <p:txBody>
          <a:bodyPr tIns="91440" bIns="91440" anchor="ctr"/>
          <a:p>
            <a:pPr>
              <a:lnSpc>
                <a:spcPct val="100000"/>
              </a:lnSpc>
            </a:pPr>
            <a:r>
              <a:rPr b="0" lang="en-GB" sz="1400" spc="-1" strike="noStrike">
                <a:solidFill>
                  <a:srgbClr val="000000"/>
                </a:solidFill>
                <a:latin typeface="Arial"/>
                <a:ea typeface="Arial"/>
              </a:rPr>
              <a:t>    </a:t>
            </a:r>
            <a:r>
              <a:rPr b="0" lang="en-GB" sz="1400" spc="-1" strike="noStrike">
                <a:solidFill>
                  <a:srgbClr val="000000"/>
                </a:solidFill>
                <a:latin typeface="Arial"/>
                <a:ea typeface="Arial"/>
              </a:rPr>
              <a:t>open() checks for the EID which is root.</a:t>
            </a:r>
            <a:endParaRPr b="0" lang="en-GB" sz="1400" spc="-1" strike="noStrike">
              <a:latin typeface="Arial"/>
            </a:endParaRPr>
          </a:p>
        </p:txBody>
      </p:sp>
      <p:sp>
        <p:nvSpPr>
          <p:cNvPr id="110" name="CustomShape 9"/>
          <p:cNvSpPr/>
          <p:nvPr/>
        </p:nvSpPr>
        <p:spPr>
          <a:xfrm>
            <a:off x="2107800" y="3945960"/>
            <a:ext cx="1440" cy="630360"/>
          </a:xfrm>
          <a:custGeom>
            <a:avLst/>
            <a:gdLst/>
            <a:ahLst/>
            <a:rect l="l" t="t" r="r" b="b"/>
            <a:pathLst>
              <a:path w="21600" h="21600">
                <a:moveTo>
                  <a:pt x="0" y="0"/>
                </a:moveTo>
                <a:lnTo>
                  <a:pt x="21600" y="21600"/>
                </a:lnTo>
              </a:path>
            </a:pathLst>
          </a:custGeom>
          <a:noFill/>
          <a:ln w="9360">
            <a:solidFill>
              <a:schemeClr val="dk2"/>
            </a:solidFill>
            <a:round/>
            <a:tailEnd len="lg" type="triangle" w="lg"/>
          </a:ln>
        </p:spPr>
        <p:style>
          <a:lnRef idx="0"/>
          <a:fillRef idx="0"/>
          <a:effectRef idx="0"/>
          <a:fontRef idx="minor"/>
        </p:style>
      </p:sp>
      <p:sp>
        <p:nvSpPr>
          <p:cNvPr id="111" name="CustomShape 10"/>
          <p:cNvSpPr/>
          <p:nvPr/>
        </p:nvSpPr>
        <p:spPr>
          <a:xfrm>
            <a:off x="381960" y="4577040"/>
            <a:ext cx="3593520" cy="466200"/>
          </a:xfrm>
          <a:prstGeom prst="rect">
            <a:avLst/>
          </a:prstGeom>
          <a:solidFill>
            <a:schemeClr val="lt2"/>
          </a:solidFill>
          <a:ln w="9360">
            <a:solidFill>
              <a:schemeClr val="dk2"/>
            </a:solidFill>
            <a:round/>
          </a:ln>
        </p:spPr>
        <p:style>
          <a:lnRef idx="0"/>
          <a:fillRef idx="0"/>
          <a:effectRef idx="0"/>
          <a:fontRef idx="minor"/>
        </p:style>
        <p:txBody>
          <a:bodyPr tIns="91440" bIns="91440" anchor="ctr"/>
          <a:p>
            <a:pPr>
              <a:lnSpc>
                <a:spcPct val="100000"/>
              </a:lnSpc>
            </a:pPr>
            <a:r>
              <a:rPr b="0" lang="en-GB" sz="1400" spc="-1" strike="noStrike">
                <a:solidFill>
                  <a:srgbClr val="000000"/>
                </a:solidFill>
                <a:latin typeface="Arial"/>
                <a:ea typeface="Arial"/>
              </a:rPr>
              <a:t>    </a:t>
            </a:r>
            <a:r>
              <a:rPr b="0" lang="en-GB" sz="1400" spc="-1" strike="noStrike">
                <a:solidFill>
                  <a:srgbClr val="000000"/>
                </a:solidFill>
                <a:latin typeface="Arial"/>
                <a:ea typeface="Arial"/>
              </a:rPr>
              <a:t>Open password file for write.</a:t>
            </a:r>
            <a:endParaRPr b="0" lang="en-GB" sz="1400" spc="-1" strike="noStrike">
              <a:latin typeface="Arial"/>
            </a:endParaRPr>
          </a:p>
        </p:txBody>
      </p:sp>
      <p:sp>
        <p:nvSpPr>
          <p:cNvPr id="112" name="CustomShape 11"/>
          <p:cNvSpPr/>
          <p:nvPr/>
        </p:nvSpPr>
        <p:spPr>
          <a:xfrm>
            <a:off x="4251960" y="1641240"/>
            <a:ext cx="4663080" cy="3346920"/>
          </a:xfrm>
          <a:prstGeom prst="rect">
            <a:avLst/>
          </a:prstGeom>
          <a:noFill/>
          <a:ln>
            <a:noFill/>
          </a:ln>
        </p:spPr>
        <p:style>
          <a:lnRef idx="0"/>
          <a:fillRef idx="0"/>
          <a:effectRef idx="0"/>
          <a:fontRef idx="minor"/>
        </p:style>
        <p:txBody>
          <a:bodyPr tIns="91440" bIns="91440"/>
          <a:p>
            <a:pPr>
              <a:lnSpc>
                <a:spcPct val="100000"/>
              </a:lnSpc>
            </a:pPr>
            <a:r>
              <a:rPr b="1" lang="en-GB" sz="1800" spc="-1" strike="noStrike">
                <a:solidFill>
                  <a:srgbClr val="000000"/>
                </a:solidFill>
                <a:latin typeface="Arial"/>
                <a:ea typeface="Arial"/>
              </a:rPr>
              <a:t>Issues :</a:t>
            </a:r>
            <a:endParaRPr b="0" lang="en-GB" sz="1800" spc="-1" strike="noStrike">
              <a:latin typeface="Arial"/>
            </a:endParaRPr>
          </a:p>
          <a:p>
            <a:pPr>
              <a:lnSpc>
                <a:spcPct val="100000"/>
              </a:lnSpc>
            </a:pPr>
            <a:endParaRPr b="0" lang="en-GB" sz="1800" spc="-1" strike="noStrike">
              <a:latin typeface="Arial"/>
            </a:endParaRPr>
          </a:p>
          <a:p>
            <a:pPr>
              <a:lnSpc>
                <a:spcPct val="100000"/>
              </a:lnSpc>
            </a:pPr>
            <a:r>
              <a:rPr b="0" lang="en-GB" sz="1800" spc="-1" strike="noStrike">
                <a:solidFill>
                  <a:srgbClr val="000000"/>
                </a:solidFill>
                <a:latin typeface="Arial"/>
                <a:ea typeface="Arial"/>
              </a:rPr>
              <a:t>As the program runs billions of instructions per second, the window between the time to check and time to use lasts for a very short period of time, making it impossible to change to a symbolic link</a:t>
            </a:r>
            <a:endParaRPr b="0" lang="en-GB" sz="1800" spc="-1" strike="noStrike">
              <a:latin typeface="Arial"/>
            </a:endParaRPr>
          </a:p>
          <a:p>
            <a:pPr marL="457200" indent="-342720">
              <a:lnSpc>
                <a:spcPct val="100000"/>
              </a:lnSpc>
              <a:buClr>
                <a:srgbClr val="000000"/>
              </a:buClr>
              <a:buFont typeface="Wingdings" charset="2"/>
              <a:buChar char=""/>
            </a:pPr>
            <a:r>
              <a:rPr b="0" lang="en-GB" sz="1800" spc="-1" strike="noStrike">
                <a:solidFill>
                  <a:srgbClr val="000000"/>
                </a:solidFill>
                <a:latin typeface="Arial"/>
                <a:ea typeface="Arial"/>
              </a:rPr>
              <a:t>If the change is too early, </a:t>
            </a:r>
            <a:r>
              <a:rPr b="0" lang="en-GB" sz="1800" spc="-1" strike="noStrike">
                <a:solidFill>
                  <a:srgbClr val="000000"/>
                </a:solidFill>
                <a:latin typeface="Courier New"/>
                <a:ea typeface="Arial"/>
              </a:rPr>
              <a:t>access() </a:t>
            </a:r>
            <a:r>
              <a:rPr b="0" lang="en-GB" sz="1800" spc="-1" strike="noStrike">
                <a:solidFill>
                  <a:srgbClr val="000000"/>
                </a:solidFill>
                <a:latin typeface="Arial"/>
                <a:ea typeface="Arial"/>
              </a:rPr>
              <a:t>will fail.</a:t>
            </a:r>
            <a:endParaRPr b="0" lang="en-GB" sz="1800" spc="-1" strike="noStrike">
              <a:latin typeface="Arial"/>
            </a:endParaRPr>
          </a:p>
          <a:p>
            <a:pPr marL="457200" indent="-342720">
              <a:lnSpc>
                <a:spcPct val="100000"/>
              </a:lnSpc>
              <a:buClr>
                <a:srgbClr val="000000"/>
              </a:buClr>
              <a:buFont typeface="Wingdings" charset="2"/>
              <a:buChar char=""/>
            </a:pPr>
            <a:r>
              <a:rPr b="0" lang="en-GB" sz="1800" spc="-1" strike="noStrike">
                <a:solidFill>
                  <a:srgbClr val="000000"/>
                </a:solidFill>
                <a:latin typeface="Arial"/>
                <a:ea typeface="Arial"/>
              </a:rPr>
              <a:t>If the change is little late, the program will finish using the file.</a:t>
            </a:r>
            <a:endParaRPr b="0" lang="en-GB" sz="1800" spc="-1" strike="noStrike">
              <a:latin typeface="Arial"/>
            </a:endParaRPr>
          </a:p>
        </p:txBody>
      </p:sp>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3" name="TextShape 1"/>
          <p:cNvSpPr txBox="1"/>
          <p:nvPr/>
        </p:nvSpPr>
        <p:spPr>
          <a:xfrm>
            <a:off x="311760" y="444960"/>
            <a:ext cx="8520120" cy="572400"/>
          </a:xfrm>
          <a:prstGeom prst="rect">
            <a:avLst/>
          </a:prstGeom>
          <a:noFill/>
          <a:ln>
            <a:noFill/>
          </a:ln>
        </p:spPr>
        <p:txBody>
          <a:bodyPr tIns="91440" bIns="91440"/>
          <a:p>
            <a:pPr>
              <a:lnSpc>
                <a:spcPct val="100000"/>
              </a:lnSpc>
            </a:pPr>
            <a:r>
              <a:rPr b="0" lang="en-GB" sz="2800" spc="-1" strike="noStrike">
                <a:solidFill>
                  <a:srgbClr val="000000"/>
                </a:solidFill>
                <a:latin typeface="Arial"/>
                <a:ea typeface="Arial"/>
              </a:rPr>
              <a:t>Race Condition Vulnerability</a:t>
            </a:r>
            <a:endParaRPr b="0" lang="en-GB" sz="2800" spc="-1" strike="noStrike">
              <a:solidFill>
                <a:srgbClr val="000000"/>
              </a:solidFill>
              <a:latin typeface="Arial"/>
            </a:endParaRPr>
          </a:p>
        </p:txBody>
      </p:sp>
      <p:pic>
        <p:nvPicPr>
          <p:cNvPr id="114" name="Shape 116" descr=""/>
          <p:cNvPicPr/>
          <p:nvPr/>
        </p:nvPicPr>
        <p:blipFill>
          <a:blip r:embed="rId1"/>
          <a:stretch/>
        </p:blipFill>
        <p:spPr>
          <a:xfrm>
            <a:off x="369720" y="1235880"/>
            <a:ext cx="5872320" cy="3362040"/>
          </a:xfrm>
          <a:prstGeom prst="rect">
            <a:avLst/>
          </a:prstGeom>
          <a:ln>
            <a:noFill/>
          </a:ln>
        </p:spPr>
      </p:pic>
      <p:sp>
        <p:nvSpPr>
          <p:cNvPr id="115" name="CustomShape 2"/>
          <p:cNvSpPr/>
          <p:nvPr/>
        </p:nvSpPr>
        <p:spPr>
          <a:xfrm>
            <a:off x="6242400" y="1235880"/>
            <a:ext cx="2700720" cy="3129120"/>
          </a:xfrm>
          <a:prstGeom prst="rect">
            <a:avLst/>
          </a:prstGeom>
          <a:noFill/>
          <a:ln>
            <a:noFill/>
          </a:ln>
        </p:spPr>
        <p:style>
          <a:lnRef idx="0"/>
          <a:fillRef idx="0"/>
          <a:effectRef idx="0"/>
          <a:fontRef idx="minor"/>
        </p:style>
        <p:txBody>
          <a:bodyPr tIns="91440" bIns="91440"/>
          <a:p>
            <a:pPr>
              <a:lnSpc>
                <a:spcPct val="100000"/>
              </a:lnSpc>
            </a:pPr>
            <a:r>
              <a:rPr b="0" lang="en-GB" sz="1800" spc="-1" strike="noStrike">
                <a:solidFill>
                  <a:srgbClr val="000000"/>
                </a:solidFill>
                <a:latin typeface="Arial"/>
                <a:ea typeface="Arial"/>
              </a:rPr>
              <a:t>To win the race condition (TOCTTOU window), we need two processes :</a:t>
            </a:r>
            <a:endParaRPr b="0" lang="en-GB" sz="1800" spc="-1" strike="noStrike">
              <a:latin typeface="Arial"/>
            </a:endParaRPr>
          </a:p>
          <a:p>
            <a:pPr>
              <a:lnSpc>
                <a:spcPct val="100000"/>
              </a:lnSpc>
            </a:pPr>
            <a:endParaRPr b="0" lang="en-GB" sz="1800" spc="-1" strike="noStrike">
              <a:latin typeface="Arial"/>
            </a:endParaRPr>
          </a:p>
          <a:p>
            <a:pPr marL="457200" indent="-342720">
              <a:lnSpc>
                <a:spcPct val="115000"/>
              </a:lnSpc>
              <a:spcAft>
                <a:spcPts val="1599"/>
              </a:spcAft>
              <a:buClr>
                <a:srgbClr val="000000"/>
              </a:buClr>
              <a:buFont typeface="Wingdings" charset="2"/>
              <a:buChar char=""/>
            </a:pPr>
            <a:r>
              <a:rPr b="0" lang="en-GB" sz="1800" spc="-1" strike="noStrike">
                <a:solidFill>
                  <a:srgbClr val="000000"/>
                </a:solidFill>
                <a:latin typeface="Arial"/>
                <a:ea typeface="Arial"/>
              </a:rPr>
              <a:t>Run vulnerable program in a loop</a:t>
            </a:r>
            <a:endParaRPr b="0" lang="en-GB" sz="1800" spc="-1" strike="noStrike">
              <a:latin typeface="Arial"/>
            </a:endParaRPr>
          </a:p>
          <a:p>
            <a:pPr marL="457200" indent="-342720">
              <a:lnSpc>
                <a:spcPct val="115000"/>
              </a:lnSpc>
              <a:spcAft>
                <a:spcPts val="1599"/>
              </a:spcAft>
              <a:buClr>
                <a:srgbClr val="000000"/>
              </a:buClr>
              <a:buFont typeface="Wingdings" charset="2"/>
              <a:buChar char=""/>
            </a:pPr>
            <a:r>
              <a:rPr b="0" lang="en-GB" sz="1800" spc="-1" strike="noStrike">
                <a:solidFill>
                  <a:srgbClr val="000000"/>
                </a:solidFill>
                <a:latin typeface="Arial"/>
                <a:ea typeface="Arial"/>
              </a:rPr>
              <a:t>Run the attack program</a:t>
            </a:r>
            <a:endParaRPr b="0" lang="en-GB" sz="1800" spc="-1" strike="noStrike">
              <a:latin typeface="Arial"/>
            </a:endParaRPr>
          </a:p>
          <a:p>
            <a:pPr>
              <a:lnSpc>
                <a:spcPct val="100000"/>
              </a:lnSpc>
            </a:pPr>
            <a:endParaRPr b="0" lang="en-GB" sz="1800" spc="-1" strike="noStrike">
              <a:latin typeface="Arial"/>
            </a:endParaRPr>
          </a:p>
        </p:txBody>
      </p:sp>
    </p:spTree>
  </p:cSld>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133</TotalTime>
  <Application>LibreOffice/6.0.7.3$Linux_X86_64 LibreOffice_project/00m0$Build-3</Application>
  <Words>1699</Words>
  <Paragraphs>159</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en-GB</dc:language>
  <cp:lastModifiedBy/>
  <dcterms:modified xsi:type="dcterms:W3CDTF">2019-03-21T21:33:50Z</dcterms:modified>
  <cp:revision>12</cp:revision>
  <dc:subject/>
  <dc:title>Race Condition Vulnerability</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26</vt:i4>
  </property>
  <property fmtid="{D5CDD505-2E9C-101B-9397-08002B2CF9AE}" pid="8" name="PresentationFormat">
    <vt:lpwstr>On-screen Show (16:9)</vt:lpwstr>
  </property>
  <property fmtid="{D5CDD505-2E9C-101B-9397-08002B2CF9AE}" pid="9" name="ScaleCrop">
    <vt:bool>0</vt:bool>
  </property>
  <property fmtid="{D5CDD505-2E9C-101B-9397-08002B2CF9AE}" pid="10" name="ShareDoc">
    <vt:bool>0</vt:bool>
  </property>
  <property fmtid="{D5CDD505-2E9C-101B-9397-08002B2CF9AE}" pid="11" name="Slides">
    <vt:i4>29</vt:i4>
  </property>
</Properties>
</file>