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37" r:id="rId3"/>
    <p:sldId id="353"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4AE3A-01CB-4140-B5D1-83C4B1ED0B84}" type="datetimeFigureOut">
              <a:rPr lang="en-US" smtClean="0"/>
              <a:t>12/23/2019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3527-D7D9-4E23-A89A-B2A1AD719270}" type="slidenum">
              <a:rPr lang="en-US" smtClean="0"/>
              <a:t>‹#›</a:t>
            </a:fld>
            <a:endParaRPr lang="en-US"/>
          </a:p>
        </p:txBody>
      </p:sp>
    </p:spTree>
    <p:extLst>
      <p:ext uri="{BB962C8B-B14F-4D97-AF65-F5344CB8AC3E}">
        <p14:creationId xmlns:p14="http://schemas.microsoft.com/office/powerpoint/2010/main" val="125537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2</a:t>
            </a:fld>
            <a:endParaRPr lang="en-US" dirty="0"/>
          </a:p>
        </p:txBody>
      </p:sp>
    </p:spTree>
    <p:extLst>
      <p:ext uri="{BB962C8B-B14F-4D97-AF65-F5344CB8AC3E}">
        <p14:creationId xmlns:p14="http://schemas.microsoft.com/office/powerpoint/2010/main" val="347477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11</a:t>
            </a:fld>
            <a:endParaRPr lang="en-US" dirty="0"/>
          </a:p>
        </p:txBody>
      </p:sp>
    </p:spTree>
    <p:extLst>
      <p:ext uri="{BB962C8B-B14F-4D97-AF65-F5344CB8AC3E}">
        <p14:creationId xmlns:p14="http://schemas.microsoft.com/office/powerpoint/2010/main" val="375026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12</a:t>
            </a:fld>
            <a:endParaRPr lang="en-US" dirty="0"/>
          </a:p>
        </p:txBody>
      </p:sp>
    </p:spTree>
    <p:extLst>
      <p:ext uri="{BB962C8B-B14F-4D97-AF65-F5344CB8AC3E}">
        <p14:creationId xmlns:p14="http://schemas.microsoft.com/office/powerpoint/2010/main" val="3143174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13</a:t>
            </a:fld>
            <a:endParaRPr lang="en-US" dirty="0"/>
          </a:p>
        </p:txBody>
      </p:sp>
    </p:spTree>
    <p:extLst>
      <p:ext uri="{BB962C8B-B14F-4D97-AF65-F5344CB8AC3E}">
        <p14:creationId xmlns:p14="http://schemas.microsoft.com/office/powerpoint/2010/main" val="353295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14</a:t>
            </a:fld>
            <a:endParaRPr lang="en-US" dirty="0"/>
          </a:p>
        </p:txBody>
      </p:sp>
    </p:spTree>
    <p:extLst>
      <p:ext uri="{BB962C8B-B14F-4D97-AF65-F5344CB8AC3E}">
        <p14:creationId xmlns:p14="http://schemas.microsoft.com/office/powerpoint/2010/main" val="530150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15</a:t>
            </a:fld>
            <a:endParaRPr lang="en-US" dirty="0"/>
          </a:p>
        </p:txBody>
      </p:sp>
    </p:spTree>
    <p:extLst>
      <p:ext uri="{BB962C8B-B14F-4D97-AF65-F5344CB8AC3E}">
        <p14:creationId xmlns:p14="http://schemas.microsoft.com/office/powerpoint/2010/main" val="362436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16</a:t>
            </a:fld>
            <a:endParaRPr lang="en-US" dirty="0"/>
          </a:p>
        </p:txBody>
      </p:sp>
    </p:spTree>
    <p:extLst>
      <p:ext uri="{BB962C8B-B14F-4D97-AF65-F5344CB8AC3E}">
        <p14:creationId xmlns:p14="http://schemas.microsoft.com/office/powerpoint/2010/main" val="294260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28: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3</a:t>
            </a:fld>
            <a:endParaRPr lang="en-US" dirty="0"/>
          </a:p>
        </p:txBody>
      </p:sp>
    </p:spTree>
    <p:extLst>
      <p:ext uri="{BB962C8B-B14F-4D97-AF65-F5344CB8AC3E}">
        <p14:creationId xmlns:p14="http://schemas.microsoft.com/office/powerpoint/2010/main" val="240082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4</a:t>
            </a:fld>
            <a:endParaRPr lang="en-US" dirty="0"/>
          </a:p>
        </p:txBody>
      </p:sp>
    </p:spTree>
    <p:extLst>
      <p:ext uri="{BB962C8B-B14F-4D97-AF65-F5344CB8AC3E}">
        <p14:creationId xmlns:p14="http://schemas.microsoft.com/office/powerpoint/2010/main" val="2470064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5</a:t>
            </a:fld>
            <a:endParaRPr lang="en-US" dirty="0"/>
          </a:p>
        </p:txBody>
      </p:sp>
    </p:spTree>
    <p:extLst>
      <p:ext uri="{BB962C8B-B14F-4D97-AF65-F5344CB8AC3E}">
        <p14:creationId xmlns:p14="http://schemas.microsoft.com/office/powerpoint/2010/main" val="7726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6</a:t>
            </a:fld>
            <a:endParaRPr lang="en-US" dirty="0"/>
          </a:p>
        </p:txBody>
      </p:sp>
    </p:spTree>
    <p:extLst>
      <p:ext uri="{BB962C8B-B14F-4D97-AF65-F5344CB8AC3E}">
        <p14:creationId xmlns:p14="http://schemas.microsoft.com/office/powerpoint/2010/main" val="367101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7</a:t>
            </a:fld>
            <a:endParaRPr lang="en-US" dirty="0"/>
          </a:p>
        </p:txBody>
      </p:sp>
    </p:spTree>
    <p:extLst>
      <p:ext uri="{BB962C8B-B14F-4D97-AF65-F5344CB8AC3E}">
        <p14:creationId xmlns:p14="http://schemas.microsoft.com/office/powerpoint/2010/main" val="224395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8</a:t>
            </a:fld>
            <a:endParaRPr lang="en-US" dirty="0"/>
          </a:p>
        </p:txBody>
      </p:sp>
    </p:spTree>
    <p:extLst>
      <p:ext uri="{BB962C8B-B14F-4D97-AF65-F5344CB8AC3E}">
        <p14:creationId xmlns:p14="http://schemas.microsoft.com/office/powerpoint/2010/main" val="169575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9</a:t>
            </a:fld>
            <a:endParaRPr lang="en-US" dirty="0"/>
          </a:p>
        </p:txBody>
      </p:sp>
    </p:spTree>
    <p:extLst>
      <p:ext uri="{BB962C8B-B14F-4D97-AF65-F5344CB8AC3E}">
        <p14:creationId xmlns:p14="http://schemas.microsoft.com/office/powerpoint/2010/main" val="1485822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10</a:t>
            </a:fld>
            <a:endParaRPr lang="en-US" dirty="0"/>
          </a:p>
        </p:txBody>
      </p:sp>
    </p:spTree>
    <p:extLst>
      <p:ext uri="{BB962C8B-B14F-4D97-AF65-F5344CB8AC3E}">
        <p14:creationId xmlns:p14="http://schemas.microsoft.com/office/powerpoint/2010/main" val="405833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A7D6-468C-4894-833C-CAB5106E8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668B44-466F-42CA-B407-992848C31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B4294C-99C9-417E-981B-CFE6050FAE03}"/>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A0C1AB47-211D-4671-8B0D-C7EC0198C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F4CBB-668E-4752-8884-EEDA8E3B6365}"/>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272194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6C4A-D2D2-4A1E-8B59-237416BE8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E84C5-7DB6-42C8-9FE1-2156D05F80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5D8C6-EC3A-4D0B-8DE2-3ED372630DAC}"/>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48744D72-016E-46CD-8218-FEA40E0E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D7259-02C5-464A-A9B3-F0802B37C400}"/>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50957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4C4E9-EED0-4F09-B12E-8E3F3068E2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2A276-8B0D-4A8C-8451-12A58E7CEE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74308-1205-4AEC-8F01-CE2A0C174307}"/>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0D7AAF15-E100-4205-B111-FEF8B6514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97945-8D2B-4CFC-A7A3-C840F39C5AED}"/>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355931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6" name="Group 5"/>
          <p:cNvGrpSpPr/>
          <p:nvPr userDrawn="1"/>
        </p:nvGrpSpPr>
        <p:grpSpPr>
          <a:xfrm>
            <a:off x="241432" y="157211"/>
            <a:ext cx="901568" cy="901568"/>
            <a:chOff x="313622" y="181274"/>
            <a:chExt cx="804515" cy="804515"/>
          </a:xfrm>
        </p:grpSpPr>
        <p:sp>
          <p:nvSpPr>
            <p:cNvPr id="7" name="Oval 6"/>
            <p:cNvSpPr/>
            <p:nvPr/>
          </p:nvSpPr>
          <p:spPr>
            <a:xfrm>
              <a:off x="313622" y="181274"/>
              <a:ext cx="804515" cy="804515"/>
            </a:xfrm>
            <a:prstGeom prst="ellipse">
              <a:avLst/>
            </a:prstGeom>
            <a:solidFill>
              <a:srgbClr val="FDC204"/>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 name="Oval 7"/>
            <p:cNvSpPr/>
            <p:nvPr/>
          </p:nvSpPr>
          <p:spPr>
            <a:xfrm>
              <a:off x="397873" y="265524"/>
              <a:ext cx="644832" cy="644832"/>
            </a:xfrm>
            <a:prstGeom prst="ellipse">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sp>
        <p:nvSpPr>
          <p:cNvPr id="9" name="Flowchart: Process 8"/>
          <p:cNvSpPr/>
          <p:nvPr userDrawn="1"/>
        </p:nvSpPr>
        <p:spPr>
          <a:xfrm>
            <a:off x="684489" y="252246"/>
            <a:ext cx="11180934" cy="719616"/>
          </a:xfrm>
          <a:prstGeom prst="flowChartProcess">
            <a:avLst/>
          </a:prstGeom>
          <a:gradFill flip="none" rotWithShape="1">
            <a:gsLst>
              <a:gs pos="3000">
                <a:schemeClr val="accent3">
                  <a:lumMod val="5000"/>
                  <a:lumOff val="95000"/>
                  <a:alpha val="4000"/>
                </a:schemeClr>
              </a:gs>
              <a:gs pos="27000">
                <a:srgbClr val="F6F6F6">
                  <a:alpha val="66000"/>
                </a:srgbClr>
              </a:gs>
              <a:gs pos="47000">
                <a:srgbClr val="F2F2F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Process 33"/>
          <p:cNvSpPr/>
          <p:nvPr userDrawn="1"/>
        </p:nvSpPr>
        <p:spPr>
          <a:xfrm flipV="1">
            <a:off x="2" y="6801897"/>
            <a:ext cx="12191998" cy="47137"/>
          </a:xfrm>
          <a:prstGeom prst="flowChartProces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Title 98"/>
          <p:cNvSpPr>
            <a:spLocks noGrp="1"/>
          </p:cNvSpPr>
          <p:nvPr>
            <p:ph type="title"/>
          </p:nvPr>
        </p:nvSpPr>
        <p:spPr>
          <a:xfrm>
            <a:off x="726039" y="247832"/>
            <a:ext cx="11139383" cy="724030"/>
          </a:xfrm>
        </p:spPr>
        <p:txBody>
          <a:bodyPr>
            <a:normAutofit/>
          </a:bodyPr>
          <a:lstStyle>
            <a:lvl1pPr>
              <a:defRPr sz="3600">
                <a:latin typeface="EYInterstate" panose="02000503020000020004" pitchFamily="2" charset="0"/>
              </a:defRPr>
            </a:lvl1pPr>
          </a:lstStyle>
          <a:p>
            <a:r>
              <a:rPr lang="en-US" dirty="0"/>
              <a:t>Click to edit Master title style</a:t>
            </a:r>
          </a:p>
        </p:txBody>
      </p:sp>
    </p:spTree>
    <p:extLst>
      <p:ext uri="{BB962C8B-B14F-4D97-AF65-F5344CB8AC3E}">
        <p14:creationId xmlns:p14="http://schemas.microsoft.com/office/powerpoint/2010/main" val="407084740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E1DA-91E2-4A09-9E07-10C162CF8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80E17-965D-4A9E-AD79-86423CA863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1AFFE-1A92-4F4A-BE56-11EC71DD437C}"/>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3AEE7830-E7E3-43EF-8515-2C638EDF7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AF3E8-0482-471E-B1AD-9DC7D5C56A63}"/>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23581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7A13-FABC-4033-AAE8-E1AC09D3D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8C202-7741-4924-9264-F2D76B4B1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41AB0-E3EB-4564-9EF5-08600B8D2407}"/>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45F04731-90B0-4BDE-B436-9A252873C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D728D-9C2A-45A9-82DE-09986A4FDD0C}"/>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10997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874E-1397-4EB1-8C1C-5553EA15C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6576D-AAA7-41C7-A19E-E3DE32BB6E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0BDBE8-5267-4A4B-B5A9-13D88492B5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9AD9A7-9ABD-4354-AB83-6C1E61E3DC9E}"/>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6" name="Footer Placeholder 5">
            <a:extLst>
              <a:ext uri="{FF2B5EF4-FFF2-40B4-BE49-F238E27FC236}">
                <a16:creationId xmlns:a16="http://schemas.microsoft.com/office/drawing/2014/main" id="{F12ED56C-D662-4D2F-A386-7AE39F4E5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5FB47-57D8-4DD6-B9C4-EDE7CFF9D7A7}"/>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114813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4747-D5CE-41B7-911C-3D5383B56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C6201-E8A3-498A-973C-648026766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BC8478-9034-4864-AC97-BEFB2BB47A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7C3BF7-B6D8-449A-811B-369E9F9D2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319CE5-61FC-46C7-87E5-EE50E7793A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6286DC-6DBB-49D8-BF3A-C6B66DB7E806}"/>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8" name="Footer Placeholder 7">
            <a:extLst>
              <a:ext uri="{FF2B5EF4-FFF2-40B4-BE49-F238E27FC236}">
                <a16:creationId xmlns:a16="http://schemas.microsoft.com/office/drawing/2014/main" id="{CAE7E7E2-4BD8-45E7-BB6C-069F55E58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30D20-4B2F-436F-A1AD-367DC62120D6}"/>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114569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B588-819D-482B-BA5E-76E3F922A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803A50-4D1D-4F95-B3CE-A9B469F9DAFE}"/>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4" name="Footer Placeholder 3">
            <a:extLst>
              <a:ext uri="{FF2B5EF4-FFF2-40B4-BE49-F238E27FC236}">
                <a16:creationId xmlns:a16="http://schemas.microsoft.com/office/drawing/2014/main" id="{418DD775-4CAB-4F00-B40D-19A109C8F1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779FE-3A68-469A-980A-D8F01D88C2CE}"/>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62705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A77AB-E02A-40A1-B802-A4B79CC5AF18}"/>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3" name="Footer Placeholder 2">
            <a:extLst>
              <a:ext uri="{FF2B5EF4-FFF2-40B4-BE49-F238E27FC236}">
                <a16:creationId xmlns:a16="http://schemas.microsoft.com/office/drawing/2014/main" id="{2F2F074D-050C-4F52-A966-25C76A346E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99267-9001-48E9-8025-24267EFE0568}"/>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227285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E3A-0F6E-4E33-A572-59810EC49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0F533E-9513-43D7-8ABE-265E3F179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901F64-3718-4282-AA07-751D61643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1E7E5B-4DF6-40AD-89E4-65B0AF52AE6D}"/>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6" name="Footer Placeholder 5">
            <a:extLst>
              <a:ext uri="{FF2B5EF4-FFF2-40B4-BE49-F238E27FC236}">
                <a16:creationId xmlns:a16="http://schemas.microsoft.com/office/drawing/2014/main" id="{3F295FB1-6B64-4725-916E-3E013A209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6DA17-D60C-471B-A850-A7F5A45F2E2D}"/>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412489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293B-F2C9-4529-87A2-838BC6AD5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78F5A3-B419-439B-BD4A-C3E2EB3AF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EB66AE-9DB8-473B-90A6-DC3155B31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78A51A-CC65-4368-89C8-FD0E5FCFBE25}"/>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6" name="Footer Placeholder 5">
            <a:extLst>
              <a:ext uri="{FF2B5EF4-FFF2-40B4-BE49-F238E27FC236}">
                <a16:creationId xmlns:a16="http://schemas.microsoft.com/office/drawing/2014/main" id="{1955C2CA-0F40-48C5-B9D3-D8DE679B6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17A98-99A9-40BB-BC7F-3665A10D05C0}"/>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386823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0000"/>
            <a:lum/>
          </a:blip>
          <a:srcRect/>
          <a:tile tx="-635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A8C5D-3187-4B9A-A8C0-B343F1D1F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B8791C-EA7D-4E0A-B7DB-82FF72BCB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2FEE3-65B5-4E79-B29A-6A421C537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89068F85-5528-4EBA-8545-93F2E18C0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5533D-61C0-47DB-96F0-D27FA6D61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6A72-468F-48BF-81ED-0B3BA9A325CA}" type="slidenum">
              <a:rPr lang="en-US" smtClean="0"/>
              <a:t>‹#›</a:t>
            </a:fld>
            <a:endParaRPr lang="en-US"/>
          </a:p>
        </p:txBody>
      </p:sp>
    </p:spTree>
    <p:extLst>
      <p:ext uri="{BB962C8B-B14F-4D97-AF65-F5344CB8AC3E}">
        <p14:creationId xmlns:p14="http://schemas.microsoft.com/office/powerpoint/2010/main" val="285577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3.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68A84A-EC2C-4A69-978A-6C6AF5F3DC4E}"/>
              </a:ext>
            </a:extLst>
          </p:cNvPr>
          <p:cNvPicPr>
            <a:picLocks noChangeAspect="1"/>
          </p:cNvPicPr>
          <p:nvPr/>
        </p:nvPicPr>
        <p:blipFill>
          <a:blip r:embed="rId2"/>
          <a:stretch>
            <a:fillRect/>
          </a:stretch>
        </p:blipFill>
        <p:spPr>
          <a:xfrm>
            <a:off x="0" y="4425"/>
            <a:ext cx="12192000" cy="6849149"/>
          </a:xfrm>
          <a:prstGeom prst="rect">
            <a:avLst/>
          </a:prstGeom>
        </p:spPr>
      </p:pic>
      <p:sp>
        <p:nvSpPr>
          <p:cNvPr id="5" name="Rectangle 4">
            <a:extLst>
              <a:ext uri="{FF2B5EF4-FFF2-40B4-BE49-F238E27FC236}">
                <a16:creationId xmlns:a16="http://schemas.microsoft.com/office/drawing/2014/main" id="{0749BE78-28A5-4522-A41F-8A2704D43773}"/>
              </a:ext>
            </a:extLst>
          </p:cNvPr>
          <p:cNvSpPr>
            <a:spLocks/>
          </p:cNvSpPr>
          <p:nvPr/>
        </p:nvSpPr>
        <p:spPr bwMode="gray">
          <a:xfrm>
            <a:off x="1757059" y="2292845"/>
            <a:ext cx="8141543" cy="1573020"/>
          </a:xfrm>
          <a:prstGeom prst="rect">
            <a:avLst/>
          </a:prstGeom>
          <a:noFill/>
          <a:ln w="12700" cap="flat" cmpd="sng" algn="ctr">
            <a:noFill/>
            <a:prstDash val="solid"/>
            <a:round/>
            <a:headEnd type="none" w="med" len="med"/>
            <a:tailEnd type="none" w="med" len="med"/>
          </a:ln>
          <a:effectLst/>
        </p:spPr>
        <p:txBody>
          <a:bodyPr vert="horz" wrap="square" lIns="35941" tIns="35941" rIns="35941" bIns="35941" numCol="1" rtlCol="0" anchor="ctr" anchorCtr="0" compatLnSpc="1">
            <a:prstTxWarp prst="textNoShape">
              <a:avLst/>
            </a:prstTxWarp>
          </a:bodyPr>
          <a:lstStyle/>
          <a:p>
            <a:pPr defTabSz="891445"/>
            <a:r>
              <a:rPr lang="en-US" sz="3600" b="1" dirty="0">
                <a:solidFill>
                  <a:srgbClr val="FFFFFF"/>
                </a:solidFill>
                <a:latin typeface="EYInterstate Light" panose="02000506000000020004" pitchFamily="2" charset="0"/>
              </a:rPr>
              <a:t>Data Protection and Privacy</a:t>
            </a:r>
          </a:p>
        </p:txBody>
      </p:sp>
      <p:sp>
        <p:nvSpPr>
          <p:cNvPr id="6" name="Rectangle 5">
            <a:extLst>
              <a:ext uri="{FF2B5EF4-FFF2-40B4-BE49-F238E27FC236}">
                <a16:creationId xmlns:a16="http://schemas.microsoft.com/office/drawing/2014/main" id="{CDF8BB54-F955-4034-AE5A-AACECF9923B3}"/>
              </a:ext>
            </a:extLst>
          </p:cNvPr>
          <p:cNvSpPr>
            <a:spLocks/>
          </p:cNvSpPr>
          <p:nvPr/>
        </p:nvSpPr>
        <p:spPr bwMode="gray">
          <a:xfrm>
            <a:off x="2765622" y="5554683"/>
            <a:ext cx="4206140" cy="389927"/>
          </a:xfrm>
          <a:prstGeom prst="rect">
            <a:avLst/>
          </a:prstGeom>
          <a:noFill/>
          <a:ln w="12700" cap="flat" cmpd="sng" algn="ctr">
            <a:noFill/>
            <a:prstDash val="solid"/>
            <a:round/>
            <a:headEnd type="none" w="med" len="med"/>
            <a:tailEnd type="none" w="med" len="med"/>
          </a:ln>
          <a:effectLst/>
        </p:spPr>
        <p:txBody>
          <a:bodyPr vert="horz" wrap="square" lIns="35941" tIns="35941" rIns="35941" bIns="35941" numCol="1" rtlCol="0" anchor="ctr" anchorCtr="0" compatLnSpc="1">
            <a:prstTxWarp prst="textNoShape">
              <a:avLst/>
            </a:prstTxWarp>
          </a:bodyPr>
          <a:lstStyle/>
          <a:p>
            <a:pPr defTabSz="891445"/>
            <a:endParaRPr lang="en-US" sz="2400" b="1" dirty="0">
              <a:solidFill>
                <a:srgbClr val="FFFFFF"/>
              </a:solidFill>
              <a:latin typeface="EYInterstate Light" panose="02000506000000020004" pitchFamily="2" charset="0"/>
            </a:endParaRPr>
          </a:p>
        </p:txBody>
      </p:sp>
      <p:sp>
        <p:nvSpPr>
          <p:cNvPr id="9" name="Rectangle 8">
            <a:extLst>
              <a:ext uri="{FF2B5EF4-FFF2-40B4-BE49-F238E27FC236}">
                <a16:creationId xmlns:a16="http://schemas.microsoft.com/office/drawing/2014/main" id="{81B3587A-E213-4346-8702-57F83474446D}"/>
              </a:ext>
            </a:extLst>
          </p:cNvPr>
          <p:cNvSpPr>
            <a:spLocks/>
          </p:cNvSpPr>
          <p:nvPr/>
        </p:nvSpPr>
        <p:spPr bwMode="gray">
          <a:xfrm>
            <a:off x="2765622" y="5164756"/>
            <a:ext cx="4206140" cy="389927"/>
          </a:xfrm>
          <a:prstGeom prst="rect">
            <a:avLst/>
          </a:prstGeom>
          <a:noFill/>
          <a:ln w="12700" cap="flat" cmpd="sng" algn="ctr">
            <a:noFill/>
            <a:prstDash val="solid"/>
            <a:round/>
            <a:headEnd type="none" w="med" len="med"/>
            <a:tailEnd type="none" w="med" len="med"/>
          </a:ln>
          <a:effectLst/>
        </p:spPr>
        <p:txBody>
          <a:bodyPr vert="horz" wrap="square" lIns="35941" tIns="35941" rIns="35941" bIns="35941" numCol="1" rtlCol="0" anchor="ctr" anchorCtr="0" compatLnSpc="1">
            <a:prstTxWarp prst="textNoShape">
              <a:avLst/>
            </a:prstTxWarp>
          </a:bodyPr>
          <a:lstStyle/>
          <a:p>
            <a:pPr defTabSz="891445"/>
            <a:r>
              <a:rPr lang="en-US" sz="2400" b="1" dirty="0">
                <a:solidFill>
                  <a:srgbClr val="FFFFFF"/>
                </a:solidFill>
                <a:latin typeface="+mj-lt"/>
              </a:rPr>
              <a:t>Shaikh Muhammad Siddique </a:t>
            </a:r>
          </a:p>
        </p:txBody>
      </p:sp>
      <p:sp>
        <p:nvSpPr>
          <p:cNvPr id="11" name="TextBox 10">
            <a:extLst>
              <a:ext uri="{FF2B5EF4-FFF2-40B4-BE49-F238E27FC236}">
                <a16:creationId xmlns:a16="http://schemas.microsoft.com/office/drawing/2014/main" id="{BC25FA51-7588-47E9-BE09-7BB2797E2C42}"/>
              </a:ext>
            </a:extLst>
          </p:cNvPr>
          <p:cNvSpPr txBox="1"/>
          <p:nvPr/>
        </p:nvSpPr>
        <p:spPr>
          <a:xfrm>
            <a:off x="2703478" y="5554683"/>
            <a:ext cx="3036164" cy="461665"/>
          </a:xfrm>
          <a:prstGeom prst="rect">
            <a:avLst/>
          </a:prstGeom>
          <a:noFill/>
        </p:spPr>
        <p:txBody>
          <a:bodyPr wrap="square" rtlCol="0">
            <a:spAutoFit/>
          </a:bodyPr>
          <a:lstStyle/>
          <a:p>
            <a:r>
              <a:rPr lang="en-US" sz="2400" dirty="0">
                <a:solidFill>
                  <a:schemeClr val="bg1"/>
                </a:solidFill>
              </a:rPr>
              <a:t>SCSP Community</a:t>
            </a:r>
          </a:p>
        </p:txBody>
      </p:sp>
      <p:pic>
        <p:nvPicPr>
          <p:cNvPr id="7" name="Google Shape;394;p1">
            <a:extLst>
              <a:ext uri="{FF2B5EF4-FFF2-40B4-BE49-F238E27FC236}">
                <a16:creationId xmlns:a16="http://schemas.microsoft.com/office/drawing/2014/main" id="{525E67F6-2C8F-4146-A955-22ACD9F700A7}"/>
              </a:ext>
            </a:extLst>
          </p:cNvPr>
          <p:cNvPicPr preferRelativeResize="0"/>
          <p:nvPr/>
        </p:nvPicPr>
        <p:blipFill rotWithShape="1">
          <a:blip r:embed="rId3">
            <a:alphaModFix/>
          </a:blip>
          <a:srcRect/>
          <a:stretch/>
        </p:blipFill>
        <p:spPr>
          <a:xfrm>
            <a:off x="10370139" y="64168"/>
            <a:ext cx="1789777" cy="513347"/>
          </a:xfrm>
          <a:prstGeom prst="rect">
            <a:avLst/>
          </a:prstGeom>
          <a:noFill/>
          <a:ln>
            <a:noFill/>
          </a:ln>
        </p:spPr>
      </p:pic>
    </p:spTree>
    <p:extLst>
      <p:ext uri="{BB962C8B-B14F-4D97-AF65-F5344CB8AC3E}">
        <p14:creationId xmlns:p14="http://schemas.microsoft.com/office/powerpoint/2010/main" val="199434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2" name="Picture 1">
            <a:extLst>
              <a:ext uri="{FF2B5EF4-FFF2-40B4-BE49-F238E27FC236}">
                <a16:creationId xmlns:a16="http://schemas.microsoft.com/office/drawing/2014/main" id="{1C581CE7-CC31-4D37-901A-1108E96936AB}"/>
              </a:ext>
            </a:extLst>
          </p:cNvPr>
          <p:cNvPicPr>
            <a:picLocks noChangeAspect="1"/>
          </p:cNvPicPr>
          <p:nvPr/>
        </p:nvPicPr>
        <p:blipFill>
          <a:blip r:embed="rId3"/>
          <a:stretch>
            <a:fillRect/>
          </a:stretch>
        </p:blipFill>
        <p:spPr>
          <a:xfrm>
            <a:off x="726039" y="1188478"/>
            <a:ext cx="7296150" cy="4684287"/>
          </a:xfrm>
          <a:prstGeom prst="rect">
            <a:avLst/>
          </a:prstGeom>
        </p:spPr>
      </p:pic>
      <p:pic>
        <p:nvPicPr>
          <p:cNvPr id="3" name="Picture 2">
            <a:extLst>
              <a:ext uri="{FF2B5EF4-FFF2-40B4-BE49-F238E27FC236}">
                <a16:creationId xmlns:a16="http://schemas.microsoft.com/office/drawing/2014/main" id="{FB30AF20-2177-43B8-8561-F9C0DFE77EF7}"/>
              </a:ext>
            </a:extLst>
          </p:cNvPr>
          <p:cNvPicPr>
            <a:picLocks noChangeAspect="1"/>
          </p:cNvPicPr>
          <p:nvPr/>
        </p:nvPicPr>
        <p:blipFill>
          <a:blip r:embed="rId4"/>
          <a:stretch>
            <a:fillRect/>
          </a:stretch>
        </p:blipFill>
        <p:spPr>
          <a:xfrm>
            <a:off x="9427611" y="3015265"/>
            <a:ext cx="2038350" cy="2857500"/>
          </a:xfrm>
          <a:prstGeom prst="rect">
            <a:avLst/>
          </a:prstGeom>
        </p:spPr>
      </p:pic>
      <p:cxnSp>
        <p:nvCxnSpPr>
          <p:cNvPr id="10" name="Straight Arrow Connector 9">
            <a:extLst>
              <a:ext uri="{FF2B5EF4-FFF2-40B4-BE49-F238E27FC236}">
                <a16:creationId xmlns:a16="http://schemas.microsoft.com/office/drawing/2014/main" id="{557BF77A-4DB8-4D63-8B92-7738A418B9E3}"/>
              </a:ext>
            </a:extLst>
          </p:cNvPr>
          <p:cNvCxnSpPr>
            <a:cxnSpLocks/>
          </p:cNvCxnSpPr>
          <p:nvPr/>
        </p:nvCxnSpPr>
        <p:spPr>
          <a:xfrm flipV="1">
            <a:off x="6851561" y="3015266"/>
            <a:ext cx="2576050" cy="87415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pic>
        <p:nvPicPr>
          <p:cNvPr id="16" name="Picture 15">
            <a:extLst>
              <a:ext uri="{FF2B5EF4-FFF2-40B4-BE49-F238E27FC236}">
                <a16:creationId xmlns:a16="http://schemas.microsoft.com/office/drawing/2014/main" id="{9857F153-9E31-4833-9847-97A84BB8C919}"/>
              </a:ext>
            </a:extLst>
          </p:cNvPr>
          <p:cNvPicPr>
            <a:picLocks noChangeAspect="1"/>
          </p:cNvPicPr>
          <p:nvPr/>
        </p:nvPicPr>
        <p:blipFill>
          <a:blip r:embed="rId5"/>
          <a:stretch>
            <a:fillRect/>
          </a:stretch>
        </p:blipFill>
        <p:spPr>
          <a:xfrm>
            <a:off x="9132336" y="1253073"/>
            <a:ext cx="2333625" cy="1571625"/>
          </a:xfrm>
          <a:prstGeom prst="rect">
            <a:avLst/>
          </a:prstGeom>
        </p:spPr>
      </p:pic>
      <p:cxnSp>
        <p:nvCxnSpPr>
          <p:cNvPr id="17" name="Straight Arrow Connector 16">
            <a:extLst>
              <a:ext uri="{FF2B5EF4-FFF2-40B4-BE49-F238E27FC236}">
                <a16:creationId xmlns:a16="http://schemas.microsoft.com/office/drawing/2014/main" id="{A7DF1422-D2E8-4844-8CD5-F92E8258AC7C}"/>
              </a:ext>
            </a:extLst>
          </p:cNvPr>
          <p:cNvCxnSpPr>
            <a:cxnSpLocks/>
          </p:cNvCxnSpPr>
          <p:nvPr/>
        </p:nvCxnSpPr>
        <p:spPr>
          <a:xfrm flipV="1">
            <a:off x="6864578" y="1253072"/>
            <a:ext cx="2267758" cy="87415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9459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4" name="Picture 3">
            <a:extLst>
              <a:ext uri="{FF2B5EF4-FFF2-40B4-BE49-F238E27FC236}">
                <a16:creationId xmlns:a16="http://schemas.microsoft.com/office/drawing/2014/main" id="{8C4A3746-AEE2-4A36-ACA3-53DB4B102D8C}"/>
              </a:ext>
            </a:extLst>
          </p:cNvPr>
          <p:cNvPicPr>
            <a:picLocks noChangeAspect="1"/>
          </p:cNvPicPr>
          <p:nvPr/>
        </p:nvPicPr>
        <p:blipFill>
          <a:blip r:embed="rId3"/>
          <a:stretch>
            <a:fillRect/>
          </a:stretch>
        </p:blipFill>
        <p:spPr>
          <a:xfrm>
            <a:off x="726038" y="1162184"/>
            <a:ext cx="8691993" cy="4671946"/>
          </a:xfrm>
          <a:prstGeom prst="rect">
            <a:avLst/>
          </a:prstGeom>
        </p:spPr>
      </p:pic>
    </p:spTree>
    <p:extLst>
      <p:ext uri="{BB962C8B-B14F-4D97-AF65-F5344CB8AC3E}">
        <p14:creationId xmlns:p14="http://schemas.microsoft.com/office/powerpoint/2010/main" val="33408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2" name="Picture 1">
            <a:extLst>
              <a:ext uri="{FF2B5EF4-FFF2-40B4-BE49-F238E27FC236}">
                <a16:creationId xmlns:a16="http://schemas.microsoft.com/office/drawing/2014/main" id="{7EDE4F5C-BDBD-4C77-8580-2DD062C0360D}"/>
              </a:ext>
            </a:extLst>
          </p:cNvPr>
          <p:cNvPicPr>
            <a:picLocks noChangeAspect="1"/>
          </p:cNvPicPr>
          <p:nvPr/>
        </p:nvPicPr>
        <p:blipFill rotWithShape="1">
          <a:blip r:embed="rId3"/>
          <a:srcRect t="845"/>
          <a:stretch/>
        </p:blipFill>
        <p:spPr>
          <a:xfrm>
            <a:off x="3902299" y="1133340"/>
            <a:ext cx="7963123" cy="5100033"/>
          </a:xfrm>
          <a:prstGeom prst="rect">
            <a:avLst/>
          </a:prstGeom>
        </p:spPr>
      </p:pic>
      <p:pic>
        <p:nvPicPr>
          <p:cNvPr id="3" name="Picture 2">
            <a:extLst>
              <a:ext uri="{FF2B5EF4-FFF2-40B4-BE49-F238E27FC236}">
                <a16:creationId xmlns:a16="http://schemas.microsoft.com/office/drawing/2014/main" id="{1AE991A4-9479-4DBF-A16B-B90CE18B630C}"/>
              </a:ext>
            </a:extLst>
          </p:cNvPr>
          <p:cNvPicPr>
            <a:picLocks noChangeAspect="1"/>
          </p:cNvPicPr>
          <p:nvPr/>
        </p:nvPicPr>
        <p:blipFill>
          <a:blip r:embed="rId4"/>
          <a:stretch>
            <a:fillRect/>
          </a:stretch>
        </p:blipFill>
        <p:spPr>
          <a:xfrm>
            <a:off x="511399" y="1806596"/>
            <a:ext cx="3390900" cy="3476625"/>
          </a:xfrm>
          <a:prstGeom prst="rect">
            <a:avLst/>
          </a:prstGeom>
        </p:spPr>
      </p:pic>
    </p:spTree>
    <p:extLst>
      <p:ext uri="{BB962C8B-B14F-4D97-AF65-F5344CB8AC3E}">
        <p14:creationId xmlns:p14="http://schemas.microsoft.com/office/powerpoint/2010/main" val="127318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4" name="Picture 3">
            <a:extLst>
              <a:ext uri="{FF2B5EF4-FFF2-40B4-BE49-F238E27FC236}">
                <a16:creationId xmlns:a16="http://schemas.microsoft.com/office/drawing/2014/main" id="{23F8F78A-D13F-44E0-ACE3-CA8742E77164}"/>
              </a:ext>
            </a:extLst>
          </p:cNvPr>
          <p:cNvPicPr>
            <a:picLocks noChangeAspect="1"/>
          </p:cNvPicPr>
          <p:nvPr/>
        </p:nvPicPr>
        <p:blipFill>
          <a:blip r:embed="rId3"/>
          <a:stretch>
            <a:fillRect/>
          </a:stretch>
        </p:blipFill>
        <p:spPr>
          <a:xfrm>
            <a:off x="1030310" y="1109874"/>
            <a:ext cx="8087932" cy="5500295"/>
          </a:xfrm>
          <a:prstGeom prst="rect">
            <a:avLst/>
          </a:prstGeom>
        </p:spPr>
      </p:pic>
      <p:sp>
        <p:nvSpPr>
          <p:cNvPr id="6" name="Title 1">
            <a:extLst>
              <a:ext uri="{FF2B5EF4-FFF2-40B4-BE49-F238E27FC236}">
                <a16:creationId xmlns:a16="http://schemas.microsoft.com/office/drawing/2014/main" id="{A0F5A61B-1060-4CD1-85BB-F1433F3F80CD}"/>
              </a:ext>
            </a:extLst>
          </p:cNvPr>
          <p:cNvSpPr txBox="1">
            <a:spLocks/>
          </p:cNvSpPr>
          <p:nvPr/>
        </p:nvSpPr>
        <p:spPr>
          <a:xfrm>
            <a:off x="8783392" y="1109874"/>
            <a:ext cx="2807594" cy="5424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Holistic view of data protection with a focus on aligning controls to the data that matters most to the business</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Data Governance aligns the data protection program to the business and drives control requirements</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Sets overall tone for how a company will handle Cybersecurity</a:t>
            </a: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Company will not have adequate controls identified to handle cyber threats – </a:t>
            </a:r>
            <a:r>
              <a:rPr lang="en-US" sz="1300" b="1" dirty="0">
                <a:latin typeface="EYInterstate Light" panose="02000506000000020004" pitchFamily="2" charset="0"/>
                <a:cs typeface="Times New Roman" pitchFamily="18" charset="0"/>
              </a:rPr>
              <a:t>Without strong Governance</a:t>
            </a: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endParaRPr lang="en-US" sz="1300" b="1"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Handle all the types of data </a:t>
            </a:r>
            <a:r>
              <a:rPr lang="en-US" sz="1200" b="1" dirty="0">
                <a:latin typeface="EYInterstate Light" panose="02000506000000020004" pitchFamily="2" charset="0"/>
                <a:cs typeface="Times New Roman" pitchFamily="18" charset="0"/>
              </a:rPr>
              <a:t>- via a strong governance</a:t>
            </a: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endParaRPr lang="en-US" sz="1200" b="1"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Controls linked with numerous IS processes must be effective to support CIA of data within organization</a:t>
            </a:r>
          </a:p>
        </p:txBody>
      </p:sp>
      <p:sp>
        <p:nvSpPr>
          <p:cNvPr id="7" name="Rectangle 6">
            <a:extLst>
              <a:ext uri="{FF2B5EF4-FFF2-40B4-BE49-F238E27FC236}">
                <a16:creationId xmlns:a16="http://schemas.microsoft.com/office/drawing/2014/main" id="{C9AA0F14-2371-4BE0-8B61-B0240E261CEF}"/>
              </a:ext>
            </a:extLst>
          </p:cNvPr>
          <p:cNvSpPr/>
          <p:nvPr/>
        </p:nvSpPr>
        <p:spPr>
          <a:xfrm>
            <a:off x="412125" y="1186001"/>
            <a:ext cx="623007" cy="5348039"/>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b="1" dirty="0">
                <a:solidFill>
                  <a:schemeClr val="tx1"/>
                </a:solidFill>
                <a:latin typeface="EYInterstate" panose="02000503020000020004" pitchFamily="2" charset="0"/>
              </a:rPr>
              <a:t>Holistic View</a:t>
            </a:r>
          </a:p>
        </p:txBody>
      </p:sp>
    </p:spTree>
    <p:extLst>
      <p:ext uri="{BB962C8B-B14F-4D97-AF65-F5344CB8AC3E}">
        <p14:creationId xmlns:p14="http://schemas.microsoft.com/office/powerpoint/2010/main" val="11729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sp>
        <p:nvSpPr>
          <p:cNvPr id="8" name="Title 1">
            <a:extLst>
              <a:ext uri="{FF2B5EF4-FFF2-40B4-BE49-F238E27FC236}">
                <a16:creationId xmlns:a16="http://schemas.microsoft.com/office/drawing/2014/main" id="{84ED0A02-82E3-4563-9EF7-84C2DB1DBCE9}"/>
              </a:ext>
            </a:extLst>
          </p:cNvPr>
          <p:cNvSpPr txBox="1">
            <a:spLocks/>
          </p:cNvSpPr>
          <p:nvPr/>
        </p:nvSpPr>
        <p:spPr>
          <a:xfrm>
            <a:off x="726038" y="1069933"/>
            <a:ext cx="11139383" cy="705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r>
              <a:rPr lang="en-US" sz="1800" b="1" dirty="0">
                <a:solidFill>
                  <a:schemeClr val="accent1">
                    <a:lumMod val="60000"/>
                    <a:lumOff val="40000"/>
                  </a:schemeClr>
                </a:solidFill>
              </a:rPr>
              <a:t>Data in motion</a:t>
            </a:r>
          </a:p>
        </p:txBody>
      </p:sp>
      <p:graphicFrame>
        <p:nvGraphicFramePr>
          <p:cNvPr id="5" name="Table 4">
            <a:extLst>
              <a:ext uri="{FF2B5EF4-FFF2-40B4-BE49-F238E27FC236}">
                <a16:creationId xmlns:a16="http://schemas.microsoft.com/office/drawing/2014/main" id="{AF1C00AD-88B7-4FE7-ADA2-44F16144DEAB}"/>
              </a:ext>
            </a:extLst>
          </p:cNvPr>
          <p:cNvGraphicFramePr>
            <a:graphicFrameLocks noGrp="1"/>
          </p:cNvGraphicFramePr>
          <p:nvPr>
            <p:extLst>
              <p:ext uri="{D42A27DB-BD31-4B8C-83A1-F6EECF244321}">
                <p14:modId xmlns:p14="http://schemas.microsoft.com/office/powerpoint/2010/main" val="2135942400"/>
              </p:ext>
            </p:extLst>
          </p:nvPr>
        </p:nvGraphicFramePr>
        <p:xfrm>
          <a:off x="821386" y="1636941"/>
          <a:ext cx="10460508" cy="4106177"/>
        </p:xfrm>
        <a:graphic>
          <a:graphicData uri="http://schemas.openxmlformats.org/drawingml/2006/table">
            <a:tbl>
              <a:tblPr firstRow="1" bandRow="1">
                <a:tableStyleId>{91EBBBCC-DAD2-459C-BE2E-F6DE35CF9A28}</a:tableStyleId>
              </a:tblPr>
              <a:tblGrid>
                <a:gridCol w="1780146">
                  <a:extLst>
                    <a:ext uri="{9D8B030D-6E8A-4147-A177-3AD203B41FA5}">
                      <a16:colId xmlns:a16="http://schemas.microsoft.com/office/drawing/2014/main" val="749935865"/>
                    </a:ext>
                  </a:extLst>
                </a:gridCol>
                <a:gridCol w="5193526">
                  <a:extLst>
                    <a:ext uri="{9D8B030D-6E8A-4147-A177-3AD203B41FA5}">
                      <a16:colId xmlns:a16="http://schemas.microsoft.com/office/drawing/2014/main" val="514172789"/>
                    </a:ext>
                  </a:extLst>
                </a:gridCol>
                <a:gridCol w="3486836">
                  <a:extLst>
                    <a:ext uri="{9D8B030D-6E8A-4147-A177-3AD203B41FA5}">
                      <a16:colId xmlns:a16="http://schemas.microsoft.com/office/drawing/2014/main" val="3028913891"/>
                    </a:ext>
                  </a:extLst>
                </a:gridCol>
              </a:tblGrid>
              <a:tr h="466840">
                <a:tc>
                  <a:txBody>
                    <a:bodyPr/>
                    <a:lstStyle/>
                    <a:p>
                      <a:r>
                        <a:rPr lang="en-US" sz="1600" dirty="0"/>
                        <a:t>Focus areas</a:t>
                      </a:r>
                      <a:endParaRPr lang="en-US" sz="1600" b="0" dirty="0">
                        <a:latin typeface="EYInterstate" panose="02000503020000020004" pitchFamily="2" charset="0"/>
                      </a:endParaRPr>
                    </a:p>
                  </a:txBody>
                  <a:tcPr anchor="ctr"/>
                </a:tc>
                <a:tc>
                  <a:txBody>
                    <a:bodyPr/>
                    <a:lstStyle/>
                    <a:p>
                      <a:r>
                        <a:rPr lang="en-US" sz="1600" dirty="0"/>
                        <a:t>Example control objectives</a:t>
                      </a:r>
                      <a:endParaRPr lang="en-US" sz="1600" b="0" dirty="0">
                        <a:latin typeface="EYInterstate" panose="02000503020000020004" pitchFamily="2" charset="0"/>
                      </a:endParaRPr>
                    </a:p>
                  </a:txBody>
                  <a:tcPr anchor="ctr">
                    <a:solidFill>
                      <a:schemeClr val="bg2">
                        <a:lumMod val="50000"/>
                      </a:schemeClr>
                    </a:solidFill>
                  </a:tcPr>
                </a:tc>
                <a:tc>
                  <a:txBody>
                    <a:bodyPr/>
                    <a:lstStyle/>
                    <a:p>
                      <a:r>
                        <a:rPr lang="en-US" sz="1600" dirty="0"/>
                        <a:t>Supporting technologies</a:t>
                      </a:r>
                      <a:endParaRPr lang="en-US" sz="1600" b="0" dirty="0">
                        <a:latin typeface="EYInterstate" panose="02000503020000020004" pitchFamily="2" charset="0"/>
                      </a:endParaRPr>
                    </a:p>
                  </a:txBody>
                  <a:tcPr anchor="ctr">
                    <a:solidFill>
                      <a:schemeClr val="bg2">
                        <a:lumMod val="50000"/>
                      </a:schemeClr>
                    </a:solidFill>
                  </a:tcPr>
                </a:tc>
                <a:extLst>
                  <a:ext uri="{0D108BD9-81ED-4DB2-BD59-A6C34878D82A}">
                    <a16:rowId xmlns:a16="http://schemas.microsoft.com/office/drawing/2014/main" val="743897026"/>
                  </a:ext>
                </a:extLst>
              </a:tr>
              <a:tr h="652297">
                <a:tc>
                  <a:txBody>
                    <a:bodyPr/>
                    <a:lstStyle/>
                    <a:p>
                      <a:r>
                        <a:rPr lang="en-US" sz="1400" dirty="0"/>
                        <a:t>Perimeter security</a:t>
                      </a:r>
                    </a:p>
                  </a:txBody>
                  <a:tcPr anchor="ctr"/>
                </a:tc>
                <a:tc>
                  <a:txBody>
                    <a:bodyPr/>
                    <a:lstStyle/>
                    <a:p>
                      <a:pPr marL="0" algn="just" defTabSz="914400" rtl="0" eaLnBrk="1" latinLnBrk="0" hangingPunct="1"/>
                      <a:r>
                        <a:rPr lang="en-US" sz="1200" kern="1200" dirty="0">
                          <a:solidFill>
                            <a:schemeClr val="dk1"/>
                          </a:solidFill>
                          <a:latin typeface="+mn-lt"/>
                          <a:ea typeface="+mn-ea"/>
                          <a:cs typeface="+mn-cs"/>
                        </a:rPr>
                        <a:t>Deter and detect unauthorized external users from compromising internal systems. Block inappropriate ingress &amp; egress channels</a:t>
                      </a:r>
                    </a:p>
                  </a:txBody>
                  <a:tcPr anchor="ctr"/>
                </a:tc>
                <a:tc>
                  <a:txBody>
                    <a:bodyPr/>
                    <a:lstStyle/>
                    <a:p>
                      <a:r>
                        <a:rPr lang="en-US" sz="1200" kern="1200" dirty="0">
                          <a:solidFill>
                            <a:schemeClr val="dk1"/>
                          </a:solidFill>
                          <a:latin typeface="+mn-lt"/>
                          <a:ea typeface="+mn-ea"/>
                          <a:cs typeface="+mn-cs"/>
                        </a:rPr>
                        <a:t>Firewalls, proxy servers, IDS/IPS, Advanced malware detection, packet capture tools, etc.</a:t>
                      </a:r>
                    </a:p>
                  </a:txBody>
                  <a:tcPr anchor="ctr"/>
                </a:tc>
                <a:extLst>
                  <a:ext uri="{0D108BD9-81ED-4DB2-BD59-A6C34878D82A}">
                    <a16:rowId xmlns:a16="http://schemas.microsoft.com/office/drawing/2014/main" val="2325971211"/>
                  </a:ext>
                </a:extLst>
              </a:tr>
              <a:tr h="0">
                <a:tc>
                  <a:txBody>
                    <a:bodyPr/>
                    <a:lstStyle/>
                    <a:p>
                      <a:pPr marL="0" algn="l" defTabSz="914400" rtl="0" eaLnBrk="1" latinLnBrk="0" hangingPunct="1"/>
                      <a:r>
                        <a:rPr lang="en-US" sz="1400" kern="1200" dirty="0">
                          <a:solidFill>
                            <a:schemeClr val="dk1"/>
                          </a:solidFill>
                          <a:latin typeface="+mn-lt"/>
                          <a:ea typeface="+mn-ea"/>
                          <a:cs typeface="+mn-cs"/>
                        </a:rPr>
                        <a:t>Network traffic monitoring/ blocking</a:t>
                      </a:r>
                    </a:p>
                  </a:txBody>
                  <a:tcPr anchor="ctr"/>
                </a:tc>
                <a:tc>
                  <a:txBody>
                    <a:bodyPr/>
                    <a:lstStyle/>
                    <a:p>
                      <a:pPr marL="0" algn="just" defTabSz="914400" rtl="0" eaLnBrk="1" latinLnBrk="0" hangingPunct="1"/>
                      <a:r>
                        <a:rPr lang="en-US" sz="1200" dirty="0"/>
                        <a:t>Log and monitor network traffic to identify, investigate and potentially block inappropriate sensitive data transfers based on content analysis.</a:t>
                      </a:r>
                      <a:endParaRPr lang="en-US" sz="1200" kern="1200" dirty="0">
                        <a:solidFill>
                          <a:schemeClr val="dk1"/>
                        </a:solidFill>
                        <a:latin typeface="+mn-lt"/>
                        <a:ea typeface="+mn-ea"/>
                        <a:cs typeface="+mn-cs"/>
                      </a:endParaRPr>
                    </a:p>
                  </a:txBody>
                  <a:tcPr anchor="ctr"/>
                </a:tc>
                <a:tc>
                  <a:txBody>
                    <a:bodyPr/>
                    <a:lstStyle/>
                    <a:p>
                      <a:r>
                        <a:rPr lang="en-US" sz="1200" dirty="0"/>
                        <a:t>DLP technology (Network Monitor/Prevent)</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4177287330"/>
                  </a:ext>
                </a:extLst>
              </a:tr>
              <a:tr h="0">
                <a:tc>
                  <a:txBody>
                    <a:bodyPr/>
                    <a:lstStyle/>
                    <a:p>
                      <a:pPr marL="0" algn="l" defTabSz="914400" rtl="0" eaLnBrk="1" latinLnBrk="0" hangingPunct="1"/>
                      <a:r>
                        <a:rPr lang="en-US" sz="1400" dirty="0"/>
                        <a:t>Web content filtering</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Prevent users from accessing unauthorized and malicious sites or uploading data through the web through personal webmail, social media, file sharing tools (i.e. Dropbox), online backup tools, etc. </a:t>
                      </a:r>
                      <a:endParaRPr lang="en-US" sz="1200" kern="1200" dirty="0">
                        <a:solidFill>
                          <a:schemeClr val="dk1"/>
                        </a:solidFill>
                        <a:latin typeface="+mn-lt"/>
                        <a:ea typeface="+mn-ea"/>
                        <a:cs typeface="+mn-cs"/>
                      </a:endParaRPr>
                    </a:p>
                  </a:txBody>
                  <a:tcPr anchor="ctr"/>
                </a:tc>
                <a:tc>
                  <a:txBody>
                    <a:bodyPr/>
                    <a:lstStyle/>
                    <a:p>
                      <a:r>
                        <a:rPr lang="en-US" sz="1200" dirty="0"/>
                        <a:t>Proxy servers, content filters, firewalls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59271577"/>
                  </a:ext>
                </a:extLst>
              </a:tr>
              <a:tr h="0">
                <a:tc>
                  <a:txBody>
                    <a:bodyPr/>
                    <a:lstStyle/>
                    <a:p>
                      <a:pPr marL="0" algn="l" defTabSz="914400" rtl="0" eaLnBrk="1" latinLnBrk="0" hangingPunct="1"/>
                      <a:r>
                        <a:rPr lang="en-US" sz="1400" dirty="0"/>
                        <a:t>Data collection and exchange with third parties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Data exchange with third parties only occurs through secure communications protocols.</a:t>
                      </a:r>
                      <a:endParaRPr lang="en-US" sz="1200" kern="1200" dirty="0">
                        <a:solidFill>
                          <a:schemeClr val="dk1"/>
                        </a:solidFill>
                        <a:latin typeface="+mn-lt"/>
                        <a:ea typeface="+mn-ea"/>
                        <a:cs typeface="+mn-cs"/>
                      </a:endParaRPr>
                    </a:p>
                  </a:txBody>
                  <a:tcPr anchor="ctr"/>
                </a:tc>
                <a:tc>
                  <a:txBody>
                    <a:bodyPr/>
                    <a:lstStyle/>
                    <a:p>
                      <a:r>
                        <a:rPr lang="en-US" sz="1200" dirty="0"/>
                        <a:t>DLP technology, secure email, secure FTP, secure APIs, encrypted physical media, secure portals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0800552"/>
                  </a:ext>
                </a:extLst>
              </a:tr>
              <a:tr h="0">
                <a:tc>
                  <a:txBody>
                    <a:bodyPr/>
                    <a:lstStyle/>
                    <a:p>
                      <a:pPr marL="0" algn="l" defTabSz="914400" rtl="0" eaLnBrk="1" latinLnBrk="0" hangingPunct="1"/>
                      <a:r>
                        <a:rPr lang="en-US" sz="1400" dirty="0"/>
                        <a:t>Messaging</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Detect and prevent sensitive file transfers to external parties through email, instant messaging and other applications.</a:t>
                      </a:r>
                      <a:endParaRPr lang="en-US" sz="1200" kern="1200" dirty="0">
                        <a:solidFill>
                          <a:schemeClr val="dk1"/>
                        </a:solidFill>
                        <a:latin typeface="+mn-lt"/>
                        <a:ea typeface="+mn-ea"/>
                        <a:cs typeface="+mn-cs"/>
                      </a:endParaRPr>
                    </a:p>
                  </a:txBody>
                  <a:tcPr anchor="ctr"/>
                </a:tc>
                <a:tc>
                  <a:txBody>
                    <a:bodyPr/>
                    <a:lstStyle/>
                    <a:p>
                      <a:r>
                        <a:rPr lang="en-US" sz="1200" dirty="0"/>
                        <a:t>DLP technology, firewalls, proxy servers, workstation restrictions, group policy, application whitelisting</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140159990"/>
                  </a:ext>
                </a:extLst>
              </a:tr>
              <a:tr h="0">
                <a:tc>
                  <a:txBody>
                    <a:bodyPr/>
                    <a:lstStyle/>
                    <a:p>
                      <a:pPr marL="0" algn="l" defTabSz="914400" rtl="0" eaLnBrk="1" latinLnBrk="0" hangingPunct="1"/>
                      <a:r>
                        <a:rPr lang="en-US" sz="1400" dirty="0"/>
                        <a:t>Remote access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Remote access to the organization’s systems is secured using strong authentication techniques. Controls restrict the data that can be saved through remote facilities such as Outlook Web Access.</a:t>
                      </a:r>
                      <a:endParaRPr lang="en-US" sz="1200" kern="1200" dirty="0">
                        <a:solidFill>
                          <a:schemeClr val="dk1"/>
                        </a:solidFill>
                        <a:latin typeface="+mn-lt"/>
                        <a:ea typeface="+mn-ea"/>
                        <a:cs typeface="+mn-cs"/>
                      </a:endParaRPr>
                    </a:p>
                  </a:txBody>
                  <a:tcPr anchor="ctr"/>
                </a:tc>
                <a:tc>
                  <a:txBody>
                    <a:bodyPr/>
                    <a:lstStyle/>
                    <a:p>
                      <a:r>
                        <a:rPr lang="en-US" sz="1200" dirty="0"/>
                        <a:t>VPN technology, restrictions on use of remote access tools to prevent data leakage to non-corporate assets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62339489"/>
                  </a:ext>
                </a:extLst>
              </a:tr>
            </a:tbl>
          </a:graphicData>
        </a:graphic>
      </p:graphicFrame>
    </p:spTree>
    <p:extLst>
      <p:ext uri="{BB962C8B-B14F-4D97-AF65-F5344CB8AC3E}">
        <p14:creationId xmlns:p14="http://schemas.microsoft.com/office/powerpoint/2010/main" val="60895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sp>
        <p:nvSpPr>
          <p:cNvPr id="8" name="Title 1">
            <a:extLst>
              <a:ext uri="{FF2B5EF4-FFF2-40B4-BE49-F238E27FC236}">
                <a16:creationId xmlns:a16="http://schemas.microsoft.com/office/drawing/2014/main" id="{84ED0A02-82E3-4563-9EF7-84C2DB1DBCE9}"/>
              </a:ext>
            </a:extLst>
          </p:cNvPr>
          <p:cNvSpPr txBox="1">
            <a:spLocks/>
          </p:cNvSpPr>
          <p:nvPr/>
        </p:nvSpPr>
        <p:spPr>
          <a:xfrm>
            <a:off x="726038" y="1069933"/>
            <a:ext cx="11139383" cy="705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r>
              <a:rPr lang="en-US" sz="1800" b="1" dirty="0">
                <a:solidFill>
                  <a:schemeClr val="accent1">
                    <a:lumMod val="60000"/>
                    <a:lumOff val="40000"/>
                  </a:schemeClr>
                </a:solidFill>
              </a:rPr>
              <a:t>Data in use</a:t>
            </a:r>
          </a:p>
        </p:txBody>
      </p:sp>
      <p:graphicFrame>
        <p:nvGraphicFramePr>
          <p:cNvPr id="5" name="Table 4">
            <a:extLst>
              <a:ext uri="{FF2B5EF4-FFF2-40B4-BE49-F238E27FC236}">
                <a16:creationId xmlns:a16="http://schemas.microsoft.com/office/drawing/2014/main" id="{AF1C00AD-88B7-4FE7-ADA2-44F16144DEAB}"/>
              </a:ext>
            </a:extLst>
          </p:cNvPr>
          <p:cNvGraphicFramePr>
            <a:graphicFrameLocks noGrp="1"/>
          </p:cNvGraphicFramePr>
          <p:nvPr>
            <p:extLst>
              <p:ext uri="{D42A27DB-BD31-4B8C-83A1-F6EECF244321}">
                <p14:modId xmlns:p14="http://schemas.microsoft.com/office/powerpoint/2010/main" val="3898820863"/>
              </p:ext>
            </p:extLst>
          </p:nvPr>
        </p:nvGraphicFramePr>
        <p:xfrm>
          <a:off x="821386" y="1636941"/>
          <a:ext cx="10460508" cy="4319537"/>
        </p:xfrm>
        <a:graphic>
          <a:graphicData uri="http://schemas.openxmlformats.org/drawingml/2006/table">
            <a:tbl>
              <a:tblPr firstRow="1" bandRow="1">
                <a:tableStyleId>{91EBBBCC-DAD2-459C-BE2E-F6DE35CF9A28}</a:tableStyleId>
              </a:tblPr>
              <a:tblGrid>
                <a:gridCol w="1780146">
                  <a:extLst>
                    <a:ext uri="{9D8B030D-6E8A-4147-A177-3AD203B41FA5}">
                      <a16:colId xmlns:a16="http://schemas.microsoft.com/office/drawing/2014/main" val="749935865"/>
                    </a:ext>
                  </a:extLst>
                </a:gridCol>
                <a:gridCol w="5193526">
                  <a:extLst>
                    <a:ext uri="{9D8B030D-6E8A-4147-A177-3AD203B41FA5}">
                      <a16:colId xmlns:a16="http://schemas.microsoft.com/office/drawing/2014/main" val="514172789"/>
                    </a:ext>
                  </a:extLst>
                </a:gridCol>
                <a:gridCol w="3486836">
                  <a:extLst>
                    <a:ext uri="{9D8B030D-6E8A-4147-A177-3AD203B41FA5}">
                      <a16:colId xmlns:a16="http://schemas.microsoft.com/office/drawing/2014/main" val="3028913891"/>
                    </a:ext>
                  </a:extLst>
                </a:gridCol>
              </a:tblGrid>
              <a:tr h="466840">
                <a:tc>
                  <a:txBody>
                    <a:bodyPr/>
                    <a:lstStyle/>
                    <a:p>
                      <a:r>
                        <a:rPr lang="en-US" sz="1600" dirty="0"/>
                        <a:t>Focus areas</a:t>
                      </a:r>
                      <a:endParaRPr lang="en-US" sz="1600" b="0" dirty="0">
                        <a:latin typeface="EYInterstate" panose="02000503020000020004" pitchFamily="2" charset="0"/>
                      </a:endParaRPr>
                    </a:p>
                  </a:txBody>
                  <a:tcPr anchor="ctr"/>
                </a:tc>
                <a:tc>
                  <a:txBody>
                    <a:bodyPr/>
                    <a:lstStyle/>
                    <a:p>
                      <a:r>
                        <a:rPr lang="en-US" sz="1600" dirty="0"/>
                        <a:t>Example control objectives</a:t>
                      </a:r>
                      <a:endParaRPr lang="en-US" sz="1600" b="0" dirty="0">
                        <a:latin typeface="EYInterstate" panose="02000503020000020004" pitchFamily="2" charset="0"/>
                      </a:endParaRPr>
                    </a:p>
                  </a:txBody>
                  <a:tcPr anchor="ctr">
                    <a:solidFill>
                      <a:schemeClr val="bg2">
                        <a:lumMod val="50000"/>
                      </a:schemeClr>
                    </a:solidFill>
                  </a:tcPr>
                </a:tc>
                <a:tc>
                  <a:txBody>
                    <a:bodyPr/>
                    <a:lstStyle/>
                    <a:p>
                      <a:r>
                        <a:rPr lang="en-US" sz="1600" dirty="0"/>
                        <a:t>Supporting technologies</a:t>
                      </a:r>
                      <a:endParaRPr lang="en-US" sz="1600" b="0" dirty="0">
                        <a:latin typeface="EYInterstate" panose="02000503020000020004" pitchFamily="2" charset="0"/>
                      </a:endParaRPr>
                    </a:p>
                  </a:txBody>
                  <a:tcPr anchor="ctr">
                    <a:solidFill>
                      <a:schemeClr val="bg2">
                        <a:lumMod val="50000"/>
                      </a:schemeClr>
                    </a:solidFill>
                  </a:tcPr>
                </a:tc>
                <a:extLst>
                  <a:ext uri="{0D108BD9-81ED-4DB2-BD59-A6C34878D82A}">
                    <a16:rowId xmlns:a16="http://schemas.microsoft.com/office/drawing/2014/main" val="743897026"/>
                  </a:ext>
                </a:extLst>
              </a:tr>
              <a:tr h="652297">
                <a:tc>
                  <a:txBody>
                    <a:bodyPr/>
                    <a:lstStyle/>
                    <a:p>
                      <a:r>
                        <a:rPr lang="en-US" sz="1400" dirty="0"/>
                        <a:t>Privileged user monitoring</a:t>
                      </a:r>
                    </a:p>
                  </a:txBody>
                  <a:tcPr anchor="ctr"/>
                </a:tc>
                <a:tc>
                  <a:txBody>
                    <a:bodyPr/>
                    <a:lstStyle/>
                    <a:p>
                      <a:pPr marL="0" algn="just" defTabSz="914400" rtl="0" eaLnBrk="1" latinLnBrk="0" hangingPunct="1"/>
                      <a:r>
                        <a:rPr lang="en-US" sz="1200" dirty="0"/>
                        <a:t>Monitor the actions of privileged users with the ability to override DLP controls, perform mass data extracts, etc.</a:t>
                      </a:r>
                      <a:endParaRPr lang="en-US" sz="1200" kern="1200" dirty="0">
                        <a:solidFill>
                          <a:schemeClr val="dk1"/>
                        </a:solidFill>
                        <a:latin typeface="+mn-lt"/>
                        <a:ea typeface="+mn-ea"/>
                        <a:cs typeface="+mn-cs"/>
                      </a:endParaRPr>
                    </a:p>
                  </a:txBody>
                  <a:tcPr anchor="ctr"/>
                </a:tc>
                <a:tc>
                  <a:txBody>
                    <a:bodyPr/>
                    <a:lstStyle/>
                    <a:p>
                      <a:r>
                        <a:rPr lang="en-US" sz="1200" dirty="0"/>
                        <a:t>Security information and event monitoring, operating database and application log files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2325971211"/>
                  </a:ext>
                </a:extLst>
              </a:tr>
              <a:tr h="0">
                <a:tc>
                  <a:txBody>
                    <a:bodyPr/>
                    <a:lstStyle/>
                    <a:p>
                      <a:pPr marL="0" algn="l" defTabSz="914400" rtl="0" eaLnBrk="1" latinLnBrk="0" hangingPunct="1"/>
                      <a:r>
                        <a:rPr lang="en-US" sz="1400" dirty="0"/>
                        <a:t>Workstation restrictions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Restrict access to local admin functions such as the ability to install software and modify security settings. Prevent malware, viruses, spyware, etc.</a:t>
                      </a:r>
                      <a:endParaRPr lang="en-US" sz="1200" kern="1200" dirty="0">
                        <a:solidFill>
                          <a:schemeClr val="dk1"/>
                        </a:solidFill>
                        <a:latin typeface="+mn-lt"/>
                        <a:ea typeface="+mn-ea"/>
                        <a:cs typeface="+mn-cs"/>
                      </a:endParaRPr>
                    </a:p>
                  </a:txBody>
                  <a:tcPr anchor="ctr"/>
                </a:tc>
                <a:tc>
                  <a:txBody>
                    <a:bodyPr/>
                    <a:lstStyle/>
                    <a:p>
                      <a:r>
                        <a:rPr lang="en-US" sz="1200" dirty="0"/>
                        <a:t>Operating system workstation restrictions, security software (A/V, personal firewall, etc.), endpoint DLP technology, application whitelisting </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4177287330"/>
                  </a:ext>
                </a:extLst>
              </a:tr>
              <a:tr h="0">
                <a:tc>
                  <a:txBody>
                    <a:bodyPr/>
                    <a:lstStyle/>
                    <a:p>
                      <a:pPr marL="0" algn="l" defTabSz="914400" rtl="0" eaLnBrk="1" latinLnBrk="0" hangingPunct="1"/>
                      <a:r>
                        <a:rPr lang="en-US" sz="1400" dirty="0"/>
                        <a:t>Application controls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Prevent unnecessary data extracts and copying and pasting from applications. Limit user access to sensitive data elements to only data they must view in order to perform job responsibilities.</a:t>
                      </a:r>
                      <a:endParaRPr lang="en-US" sz="1200" kern="1200" dirty="0">
                        <a:solidFill>
                          <a:schemeClr val="dk1"/>
                        </a:solidFill>
                        <a:latin typeface="+mn-lt"/>
                        <a:ea typeface="+mn-ea"/>
                        <a:cs typeface="+mn-cs"/>
                      </a:endParaRPr>
                    </a:p>
                  </a:txBody>
                  <a:tcPr anchor="ctr"/>
                </a:tc>
                <a:tc>
                  <a:txBody>
                    <a:bodyPr/>
                    <a:lstStyle/>
                    <a:p>
                      <a:r>
                        <a:rPr lang="en-US" sz="1200" dirty="0"/>
                        <a:t>Application functionality, Endpoint DLP technology, Digital Rights Management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59271577"/>
                  </a:ext>
                </a:extLst>
              </a:tr>
              <a:tr h="0">
                <a:tc>
                  <a:txBody>
                    <a:bodyPr/>
                    <a:lstStyle/>
                    <a:p>
                      <a:pPr marL="0" algn="l" defTabSz="914400" rtl="0" eaLnBrk="1" latinLnBrk="0" hangingPunct="1"/>
                      <a:r>
                        <a:rPr lang="en-US" sz="1400" dirty="0"/>
                        <a:t>Data labelling/ tagging</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Label sensitive unstructured data in accordance with data classification policies. Apply tags that move with files and can be used to trigger downstream controls such as data loss prevention. </a:t>
                      </a:r>
                      <a:endParaRPr lang="en-US" sz="1200" kern="1200" dirty="0">
                        <a:solidFill>
                          <a:schemeClr val="dk1"/>
                        </a:solidFill>
                        <a:latin typeface="+mn-lt"/>
                        <a:ea typeface="+mn-ea"/>
                        <a:cs typeface="+mn-cs"/>
                      </a:endParaRPr>
                    </a:p>
                  </a:txBody>
                  <a:tcPr anchor="ctr"/>
                </a:tc>
                <a:tc>
                  <a:txBody>
                    <a:bodyPr/>
                    <a:lstStyle/>
                    <a:p>
                      <a:r>
                        <a:rPr lang="en-US" sz="1200" dirty="0"/>
                        <a:t>Data labeling tools,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0800552"/>
                  </a:ext>
                </a:extLst>
              </a:tr>
              <a:tr h="0">
                <a:tc>
                  <a:txBody>
                    <a:bodyPr/>
                    <a:lstStyle/>
                    <a:p>
                      <a:pPr marL="0" algn="l" defTabSz="914400" rtl="0" eaLnBrk="1" latinLnBrk="0" hangingPunct="1"/>
                      <a:r>
                        <a:rPr lang="en-US" sz="1400" dirty="0"/>
                        <a:t>Removable/ external media control </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Prevent the copying of sensitive data to unapproved media. Ensure authorized data extraction only takes place on encrypted media.</a:t>
                      </a:r>
                      <a:endParaRPr lang="en-US" sz="1200" kern="1200" dirty="0">
                        <a:solidFill>
                          <a:schemeClr val="dk1"/>
                        </a:solidFill>
                        <a:latin typeface="+mn-lt"/>
                        <a:ea typeface="+mn-ea"/>
                        <a:cs typeface="+mn-cs"/>
                      </a:endParaRPr>
                    </a:p>
                  </a:txBody>
                  <a:tcPr anchor="ctr"/>
                </a:tc>
                <a:tc>
                  <a:txBody>
                    <a:bodyPr/>
                    <a:lstStyle/>
                    <a:p>
                      <a:r>
                        <a:rPr lang="en-US" sz="1200" dirty="0"/>
                        <a:t>Endpoint DLP technology, endpoint media encryption tools, operating system workstation restrictions, DRM</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140159990"/>
                  </a:ext>
                </a:extLst>
              </a:tr>
              <a:tr h="0">
                <a:tc>
                  <a:txBody>
                    <a:bodyPr/>
                    <a:lstStyle/>
                    <a:p>
                      <a:pPr marL="0" algn="l" defTabSz="914400" rtl="0" eaLnBrk="1" latinLnBrk="0" hangingPunct="1"/>
                      <a:r>
                        <a:rPr lang="en-US" sz="1400" dirty="0"/>
                        <a:t>Export/ clipboard/ print control</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Restrict user abilities to copy sensitive data into unapproved applications, such as e-mail, web browsers, etc., including controlling the ability to copy, paste and print sections of documents.</a:t>
                      </a:r>
                      <a:endParaRPr lang="en-US" sz="1200" kern="1200" dirty="0">
                        <a:solidFill>
                          <a:schemeClr val="dk1"/>
                        </a:solidFill>
                        <a:latin typeface="+mn-lt"/>
                        <a:ea typeface="+mn-ea"/>
                        <a:cs typeface="+mn-cs"/>
                      </a:endParaRPr>
                    </a:p>
                  </a:txBody>
                  <a:tcPr anchor="ctr"/>
                </a:tc>
                <a:tc>
                  <a:txBody>
                    <a:bodyPr/>
                    <a:lstStyle/>
                    <a:p>
                      <a:r>
                        <a:rPr lang="en-US" sz="1200" dirty="0"/>
                        <a:t>Endpoint DLP technology, application controls,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62339489"/>
                  </a:ext>
                </a:extLst>
              </a:tr>
            </a:tbl>
          </a:graphicData>
        </a:graphic>
      </p:graphicFrame>
    </p:spTree>
    <p:extLst>
      <p:ext uri="{BB962C8B-B14F-4D97-AF65-F5344CB8AC3E}">
        <p14:creationId xmlns:p14="http://schemas.microsoft.com/office/powerpoint/2010/main" val="96661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sp>
        <p:nvSpPr>
          <p:cNvPr id="8" name="Title 1">
            <a:extLst>
              <a:ext uri="{FF2B5EF4-FFF2-40B4-BE49-F238E27FC236}">
                <a16:creationId xmlns:a16="http://schemas.microsoft.com/office/drawing/2014/main" id="{84ED0A02-82E3-4563-9EF7-84C2DB1DBCE9}"/>
              </a:ext>
            </a:extLst>
          </p:cNvPr>
          <p:cNvSpPr txBox="1">
            <a:spLocks/>
          </p:cNvSpPr>
          <p:nvPr/>
        </p:nvSpPr>
        <p:spPr>
          <a:xfrm>
            <a:off x="726038" y="1069933"/>
            <a:ext cx="11139383" cy="705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r>
              <a:rPr lang="en-US" sz="1800" b="1" dirty="0">
                <a:solidFill>
                  <a:schemeClr val="accent1">
                    <a:lumMod val="60000"/>
                    <a:lumOff val="40000"/>
                  </a:schemeClr>
                </a:solidFill>
              </a:rPr>
              <a:t>Data at rest</a:t>
            </a:r>
          </a:p>
        </p:txBody>
      </p:sp>
      <p:graphicFrame>
        <p:nvGraphicFramePr>
          <p:cNvPr id="5" name="Table 4">
            <a:extLst>
              <a:ext uri="{FF2B5EF4-FFF2-40B4-BE49-F238E27FC236}">
                <a16:creationId xmlns:a16="http://schemas.microsoft.com/office/drawing/2014/main" id="{AF1C00AD-88B7-4FE7-ADA2-44F16144DEAB}"/>
              </a:ext>
            </a:extLst>
          </p:cNvPr>
          <p:cNvGraphicFramePr>
            <a:graphicFrameLocks noGrp="1"/>
          </p:cNvGraphicFramePr>
          <p:nvPr>
            <p:extLst>
              <p:ext uri="{D42A27DB-BD31-4B8C-83A1-F6EECF244321}">
                <p14:modId xmlns:p14="http://schemas.microsoft.com/office/powerpoint/2010/main" val="3363238055"/>
              </p:ext>
            </p:extLst>
          </p:nvPr>
        </p:nvGraphicFramePr>
        <p:xfrm>
          <a:off x="821386" y="1636941"/>
          <a:ext cx="10460508" cy="4685297"/>
        </p:xfrm>
        <a:graphic>
          <a:graphicData uri="http://schemas.openxmlformats.org/drawingml/2006/table">
            <a:tbl>
              <a:tblPr firstRow="1" bandRow="1">
                <a:tableStyleId>{91EBBBCC-DAD2-459C-BE2E-F6DE35CF9A28}</a:tableStyleId>
              </a:tblPr>
              <a:tblGrid>
                <a:gridCol w="1780146">
                  <a:extLst>
                    <a:ext uri="{9D8B030D-6E8A-4147-A177-3AD203B41FA5}">
                      <a16:colId xmlns:a16="http://schemas.microsoft.com/office/drawing/2014/main" val="749935865"/>
                    </a:ext>
                  </a:extLst>
                </a:gridCol>
                <a:gridCol w="5193526">
                  <a:extLst>
                    <a:ext uri="{9D8B030D-6E8A-4147-A177-3AD203B41FA5}">
                      <a16:colId xmlns:a16="http://schemas.microsoft.com/office/drawing/2014/main" val="514172789"/>
                    </a:ext>
                  </a:extLst>
                </a:gridCol>
                <a:gridCol w="3486836">
                  <a:extLst>
                    <a:ext uri="{9D8B030D-6E8A-4147-A177-3AD203B41FA5}">
                      <a16:colId xmlns:a16="http://schemas.microsoft.com/office/drawing/2014/main" val="3028913891"/>
                    </a:ext>
                  </a:extLst>
                </a:gridCol>
              </a:tblGrid>
              <a:tr h="466840">
                <a:tc>
                  <a:txBody>
                    <a:bodyPr/>
                    <a:lstStyle/>
                    <a:p>
                      <a:r>
                        <a:rPr lang="en-US" sz="1600" dirty="0"/>
                        <a:t>Focus areas</a:t>
                      </a:r>
                      <a:endParaRPr lang="en-US" sz="1600" b="0" dirty="0">
                        <a:latin typeface="EYInterstate" panose="02000503020000020004" pitchFamily="2" charset="0"/>
                      </a:endParaRPr>
                    </a:p>
                  </a:txBody>
                  <a:tcPr anchor="ctr"/>
                </a:tc>
                <a:tc>
                  <a:txBody>
                    <a:bodyPr/>
                    <a:lstStyle/>
                    <a:p>
                      <a:r>
                        <a:rPr lang="en-US" sz="1600" dirty="0"/>
                        <a:t>Example control objectives</a:t>
                      </a:r>
                      <a:endParaRPr lang="en-US" sz="1600" b="0" dirty="0">
                        <a:latin typeface="EYInterstate" panose="02000503020000020004" pitchFamily="2" charset="0"/>
                      </a:endParaRPr>
                    </a:p>
                  </a:txBody>
                  <a:tcPr anchor="ctr">
                    <a:solidFill>
                      <a:schemeClr val="bg2">
                        <a:lumMod val="50000"/>
                      </a:schemeClr>
                    </a:solidFill>
                  </a:tcPr>
                </a:tc>
                <a:tc>
                  <a:txBody>
                    <a:bodyPr/>
                    <a:lstStyle/>
                    <a:p>
                      <a:r>
                        <a:rPr lang="en-US" sz="1600" dirty="0"/>
                        <a:t>Supporting technologies</a:t>
                      </a:r>
                      <a:endParaRPr lang="en-US" sz="1600" b="0" dirty="0">
                        <a:latin typeface="EYInterstate" panose="02000503020000020004" pitchFamily="2" charset="0"/>
                      </a:endParaRPr>
                    </a:p>
                  </a:txBody>
                  <a:tcPr anchor="ctr">
                    <a:solidFill>
                      <a:schemeClr val="bg2">
                        <a:lumMod val="50000"/>
                      </a:schemeClr>
                    </a:solidFill>
                  </a:tcPr>
                </a:tc>
                <a:extLst>
                  <a:ext uri="{0D108BD9-81ED-4DB2-BD59-A6C34878D82A}">
                    <a16:rowId xmlns:a16="http://schemas.microsoft.com/office/drawing/2014/main" val="743897026"/>
                  </a:ext>
                </a:extLst>
              </a:tr>
              <a:tr h="652297">
                <a:tc>
                  <a:txBody>
                    <a:bodyPr/>
                    <a:lstStyle/>
                    <a:p>
                      <a:r>
                        <a:rPr lang="en-US" sz="1400" dirty="0"/>
                        <a:t>Encryption</a:t>
                      </a:r>
                      <a:endParaRPr lang="en-US" sz="1400" b="1" dirty="0"/>
                    </a:p>
                  </a:txBody>
                  <a:tcPr anchor="ctr"/>
                </a:tc>
                <a:tc>
                  <a:txBody>
                    <a:bodyPr/>
                    <a:lstStyle/>
                    <a:p>
                      <a:pPr marL="0" algn="just" defTabSz="914400" rtl="0" eaLnBrk="1" latinLnBrk="0" hangingPunct="1"/>
                      <a:r>
                        <a:rPr lang="en-US" sz="1200" dirty="0"/>
                        <a:t>Encrypt sensitive data at rest, whether it is stored in databases or unstructured repositories. Employ full disk encryption on workstations, laptops &amp; servers.</a:t>
                      </a:r>
                      <a:endParaRPr lang="en-US" sz="1200" kern="1200" dirty="0">
                        <a:solidFill>
                          <a:schemeClr val="dk1"/>
                        </a:solidFill>
                        <a:latin typeface="+mn-lt"/>
                        <a:ea typeface="+mn-ea"/>
                        <a:cs typeface="+mn-cs"/>
                      </a:endParaRPr>
                    </a:p>
                  </a:txBody>
                  <a:tcPr anchor="ctr"/>
                </a:tc>
                <a:tc>
                  <a:txBody>
                    <a:bodyPr/>
                    <a:lstStyle/>
                    <a:p>
                      <a:r>
                        <a:rPr lang="en-US" sz="1200" dirty="0"/>
                        <a:t>Security information and event monitoring, operating database and application log files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2325971211"/>
                  </a:ext>
                </a:extLst>
              </a:tr>
              <a:tr h="0">
                <a:tc>
                  <a:txBody>
                    <a:bodyPr/>
                    <a:lstStyle/>
                    <a:p>
                      <a:pPr marL="0" algn="l" defTabSz="914400" rtl="0" eaLnBrk="1" latinLnBrk="0" hangingPunct="1"/>
                      <a:r>
                        <a:rPr lang="en-US" sz="1400" dirty="0"/>
                        <a:t>Obfuscation/ tokenization</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Use obfuscation/tokenization techniques for storing and presenting sensitive data elements where the actual values are not required. </a:t>
                      </a:r>
                      <a:endParaRPr lang="en-US" sz="1200" kern="1200" dirty="0">
                        <a:solidFill>
                          <a:schemeClr val="dk1"/>
                        </a:solidFill>
                        <a:latin typeface="+mn-lt"/>
                        <a:ea typeface="+mn-ea"/>
                        <a:cs typeface="+mn-cs"/>
                      </a:endParaRPr>
                    </a:p>
                  </a:txBody>
                  <a:tcPr anchor="ctr"/>
                </a:tc>
                <a:tc>
                  <a:txBody>
                    <a:bodyPr/>
                    <a:lstStyle/>
                    <a:p>
                      <a:r>
                        <a:rPr lang="en-US" sz="1200" dirty="0"/>
                        <a:t>Operating system workstation restrictions, security software (A/V, personal firewall, etc.), endpoint DLP technology, application whitelisting</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4177287330"/>
                  </a:ext>
                </a:extLst>
              </a:tr>
              <a:tr h="0">
                <a:tc>
                  <a:txBody>
                    <a:bodyPr/>
                    <a:lstStyle/>
                    <a:p>
                      <a:pPr marL="0" algn="l" defTabSz="914400" rtl="0" eaLnBrk="1" latinLnBrk="0" hangingPunct="1"/>
                      <a:r>
                        <a:rPr lang="en-US" sz="1400" dirty="0"/>
                        <a:t>Mobile device protection </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Harden mobile device configurations and enable features such as password protection, remote wipe facilities, etc. Enable mobile device encryption. Store corporate data in a separate, encrypted container from the mobile device platform.</a:t>
                      </a:r>
                      <a:endParaRPr lang="en-US" sz="1200" kern="1200" dirty="0">
                        <a:solidFill>
                          <a:schemeClr val="dk1"/>
                        </a:solidFill>
                        <a:latin typeface="+mn-lt"/>
                        <a:ea typeface="+mn-ea"/>
                        <a:cs typeface="+mn-cs"/>
                      </a:endParaRPr>
                    </a:p>
                  </a:txBody>
                  <a:tcPr anchor="ctr"/>
                </a:tc>
                <a:tc>
                  <a:txBody>
                    <a:bodyPr/>
                    <a:lstStyle/>
                    <a:p>
                      <a:r>
                        <a:rPr lang="en-US" sz="1200" dirty="0"/>
                        <a:t>Application functionality, Endpoint DLP technology, Digital Rights Management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59271577"/>
                  </a:ext>
                </a:extLst>
              </a:tr>
              <a:tr h="0">
                <a:tc>
                  <a:txBody>
                    <a:bodyPr/>
                    <a:lstStyle/>
                    <a:p>
                      <a:pPr marL="0" algn="l" defTabSz="914400" rtl="0" eaLnBrk="1" latinLnBrk="0" hangingPunct="1"/>
                      <a:r>
                        <a:rPr lang="en-US" sz="1400" dirty="0"/>
                        <a:t>Network/server repository control</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Govern access to network-based repositories containing sensitive data on a least privilege basis. Scan public drives for sensitive content. Periodically review access and content stored in repositories for appropriateness. Inventory and carefully manage access to sensitive repositories.</a:t>
                      </a:r>
                      <a:endParaRPr lang="en-US" sz="1200" kern="1200" dirty="0">
                        <a:solidFill>
                          <a:schemeClr val="dk1"/>
                        </a:solidFill>
                        <a:latin typeface="+mn-lt"/>
                        <a:ea typeface="+mn-ea"/>
                        <a:cs typeface="+mn-cs"/>
                      </a:endParaRPr>
                    </a:p>
                  </a:txBody>
                  <a:tcPr anchor="ctr"/>
                </a:tc>
                <a:tc>
                  <a:txBody>
                    <a:bodyPr/>
                    <a:lstStyle/>
                    <a:p>
                      <a:r>
                        <a:rPr lang="en-US" sz="1200" dirty="0"/>
                        <a:t>Data labeling tools,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0800552"/>
                  </a:ext>
                </a:extLst>
              </a:tr>
              <a:tr h="0">
                <a:tc>
                  <a:txBody>
                    <a:bodyPr/>
                    <a:lstStyle/>
                    <a:p>
                      <a:pPr marL="0" algn="l" defTabSz="914400" rtl="0" eaLnBrk="1" latinLnBrk="0" hangingPunct="1"/>
                      <a:r>
                        <a:rPr lang="en-US" sz="1400" dirty="0"/>
                        <a:t>Physical media control</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Secure sensitive physical media, including hard copy records. Encrypt sensitive data at rest on physical media such as backup tapes.</a:t>
                      </a:r>
                      <a:endParaRPr lang="en-US" sz="1200" kern="1200" dirty="0">
                        <a:solidFill>
                          <a:schemeClr val="dk1"/>
                        </a:solidFill>
                        <a:latin typeface="+mn-lt"/>
                        <a:ea typeface="+mn-ea"/>
                        <a:cs typeface="+mn-cs"/>
                      </a:endParaRPr>
                    </a:p>
                  </a:txBody>
                  <a:tcPr anchor="ctr"/>
                </a:tc>
                <a:tc>
                  <a:txBody>
                    <a:bodyPr/>
                    <a:lstStyle/>
                    <a:p>
                      <a:r>
                        <a:rPr lang="en-US" sz="1200" dirty="0"/>
                        <a:t>Endpoint DLP technology, endpoint media encryption tools, operating system workstation restrictions, DRM</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140159990"/>
                  </a:ext>
                </a:extLst>
              </a:tr>
              <a:tr h="0">
                <a:tc>
                  <a:txBody>
                    <a:bodyPr/>
                    <a:lstStyle/>
                    <a:p>
                      <a:pPr marL="0" algn="l" defTabSz="914400" rtl="0" eaLnBrk="1" latinLnBrk="0" hangingPunct="1"/>
                      <a:r>
                        <a:rPr lang="en-US" sz="1400" dirty="0"/>
                        <a:t>Archive, disposal and destruction</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Ensure all equipment with data storage capabilities are cleansed or destroyed as part of the equipment disposal process. (Including devices such as digital copiers, fax machines, etc.) Shred bins are used to dispose of hard copy records.</a:t>
                      </a:r>
                      <a:endParaRPr lang="en-US" sz="1200" kern="1200" dirty="0">
                        <a:solidFill>
                          <a:schemeClr val="dk1"/>
                        </a:solidFill>
                        <a:latin typeface="+mn-lt"/>
                        <a:ea typeface="+mn-ea"/>
                        <a:cs typeface="+mn-cs"/>
                      </a:endParaRPr>
                    </a:p>
                  </a:txBody>
                  <a:tcPr anchor="ctr"/>
                </a:tc>
                <a:tc>
                  <a:txBody>
                    <a:bodyPr/>
                    <a:lstStyle/>
                    <a:p>
                      <a:r>
                        <a:rPr lang="en-US" sz="1200" dirty="0"/>
                        <a:t>Endpoint DLP technology, application controls,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62339489"/>
                  </a:ext>
                </a:extLst>
              </a:tr>
            </a:tbl>
          </a:graphicData>
        </a:graphic>
      </p:graphicFrame>
    </p:spTree>
    <p:extLst>
      <p:ext uri="{BB962C8B-B14F-4D97-AF65-F5344CB8AC3E}">
        <p14:creationId xmlns:p14="http://schemas.microsoft.com/office/powerpoint/2010/main" val="191098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8"/>
          <p:cNvSpPr txBox="1">
            <a:spLocks noGrp="1"/>
          </p:cNvSpPr>
          <p:nvPr>
            <p:ph type="title"/>
          </p:nvPr>
        </p:nvSpPr>
        <p:spPr>
          <a:xfrm>
            <a:off x="961572" y="402253"/>
            <a:ext cx="9601200" cy="114238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A43E27"/>
              </a:buClr>
              <a:buSzPts val="4800"/>
              <a:buFont typeface="Arial"/>
              <a:buNone/>
            </a:pPr>
            <a:r>
              <a:rPr lang="en-US" sz="4800" dirty="0"/>
              <a:t>Thank you for watching</a:t>
            </a:r>
            <a:endParaRPr sz="4800" dirty="0"/>
          </a:p>
        </p:txBody>
      </p:sp>
      <p:pic>
        <p:nvPicPr>
          <p:cNvPr id="586" name="Google Shape;586;p28"/>
          <p:cNvPicPr preferRelativeResize="0"/>
          <p:nvPr/>
        </p:nvPicPr>
        <p:blipFill rotWithShape="1">
          <a:blip r:embed="rId3">
            <a:alphaModFix/>
          </a:blip>
          <a:srcRect/>
          <a:stretch/>
        </p:blipFill>
        <p:spPr>
          <a:xfrm>
            <a:off x="2002095" y="2770200"/>
            <a:ext cx="513350" cy="513350"/>
          </a:xfrm>
          <a:prstGeom prst="rect">
            <a:avLst/>
          </a:prstGeom>
          <a:noFill/>
          <a:ln>
            <a:noFill/>
          </a:ln>
        </p:spPr>
      </p:pic>
      <p:pic>
        <p:nvPicPr>
          <p:cNvPr id="587" name="Google Shape;587;p28"/>
          <p:cNvPicPr preferRelativeResize="0"/>
          <p:nvPr/>
        </p:nvPicPr>
        <p:blipFill rotWithShape="1">
          <a:blip r:embed="rId4">
            <a:alphaModFix/>
          </a:blip>
          <a:srcRect t="-14839" b="14839"/>
          <a:stretch/>
        </p:blipFill>
        <p:spPr>
          <a:xfrm>
            <a:off x="2048552" y="3656980"/>
            <a:ext cx="513350" cy="513350"/>
          </a:xfrm>
          <a:prstGeom prst="rect">
            <a:avLst/>
          </a:prstGeom>
          <a:noFill/>
          <a:ln>
            <a:noFill/>
          </a:ln>
        </p:spPr>
      </p:pic>
      <p:sp>
        <p:nvSpPr>
          <p:cNvPr id="588" name="Google Shape;588;p28"/>
          <p:cNvSpPr txBox="1"/>
          <p:nvPr/>
        </p:nvSpPr>
        <p:spPr>
          <a:xfrm>
            <a:off x="2835649" y="2742358"/>
            <a:ext cx="8120700" cy="5133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A43E27"/>
              </a:buClr>
              <a:buSzPts val="2800"/>
              <a:buFont typeface="Arial"/>
              <a:buNone/>
            </a:pPr>
            <a:r>
              <a:rPr lang="en-US" sz="2500" b="1" dirty="0">
                <a:solidFill>
                  <a:srgbClr val="A43E27"/>
                </a:solidFill>
                <a:latin typeface="Arial"/>
                <a:ea typeface="Arial"/>
                <a:cs typeface="Arial"/>
                <a:sym typeface="Arial"/>
              </a:rPr>
              <a:t>scsp.community@gmail.com</a:t>
            </a:r>
            <a:endParaRPr sz="2500" b="1" dirty="0">
              <a:solidFill>
                <a:srgbClr val="A43E27"/>
              </a:solidFill>
              <a:latin typeface="Arial"/>
              <a:ea typeface="Arial"/>
              <a:cs typeface="Arial"/>
              <a:sym typeface="Arial"/>
            </a:endParaRPr>
          </a:p>
        </p:txBody>
      </p:sp>
      <p:sp>
        <p:nvSpPr>
          <p:cNvPr id="589" name="Google Shape;589;p28"/>
          <p:cNvSpPr txBox="1"/>
          <p:nvPr/>
        </p:nvSpPr>
        <p:spPr>
          <a:xfrm>
            <a:off x="2835649" y="3595530"/>
            <a:ext cx="9601200" cy="5748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A43E27"/>
              </a:buClr>
              <a:buSzPts val="2800"/>
              <a:buFont typeface="Arial"/>
              <a:buNone/>
            </a:pPr>
            <a:r>
              <a:rPr lang="en-US" sz="2500" b="1" dirty="0">
                <a:solidFill>
                  <a:srgbClr val="A43E27"/>
                </a:solidFill>
                <a:latin typeface="Arial"/>
                <a:ea typeface="Arial"/>
                <a:cs typeface="Arial"/>
                <a:sym typeface="Arial"/>
              </a:rPr>
              <a:t>facebook.com/</a:t>
            </a:r>
            <a:r>
              <a:rPr lang="en-US" sz="2500" b="1" dirty="0" err="1">
                <a:solidFill>
                  <a:srgbClr val="A43E27"/>
                </a:solidFill>
                <a:latin typeface="Arial"/>
                <a:ea typeface="Arial"/>
                <a:cs typeface="Arial"/>
                <a:sym typeface="Arial"/>
              </a:rPr>
              <a:t>scspcommunity</a:t>
            </a:r>
            <a:r>
              <a:rPr lang="en-US" sz="2500" b="1" dirty="0">
                <a:solidFill>
                  <a:srgbClr val="A43E27"/>
                </a:solidFill>
                <a:latin typeface="Arial"/>
                <a:ea typeface="Arial"/>
                <a:cs typeface="Arial"/>
                <a:sym typeface="Arial"/>
              </a:rPr>
              <a:t>/</a:t>
            </a:r>
            <a:endParaRPr sz="1100" dirty="0"/>
          </a:p>
        </p:txBody>
      </p:sp>
      <p:pic>
        <p:nvPicPr>
          <p:cNvPr id="590" name="Google Shape;590;p28"/>
          <p:cNvPicPr preferRelativeResize="0"/>
          <p:nvPr/>
        </p:nvPicPr>
        <p:blipFill rotWithShape="1">
          <a:blip r:embed="rId5">
            <a:alphaModFix/>
          </a:blip>
          <a:srcRect/>
          <a:stretch/>
        </p:blipFill>
        <p:spPr>
          <a:xfrm>
            <a:off x="10370139" y="64168"/>
            <a:ext cx="1789777" cy="513347"/>
          </a:xfrm>
          <a:prstGeom prst="rect">
            <a:avLst/>
          </a:prstGeom>
          <a:noFill/>
          <a:ln>
            <a:noFill/>
          </a:ln>
        </p:spPr>
      </p:pic>
      <p:pic>
        <p:nvPicPr>
          <p:cNvPr id="591" name="Google Shape;591;p28"/>
          <p:cNvPicPr preferRelativeResize="0"/>
          <p:nvPr/>
        </p:nvPicPr>
        <p:blipFill rotWithShape="1">
          <a:blip r:embed="rId6">
            <a:alphaModFix/>
          </a:blip>
          <a:srcRect l="65030"/>
          <a:stretch/>
        </p:blipFill>
        <p:spPr>
          <a:xfrm>
            <a:off x="2002095" y="5426694"/>
            <a:ext cx="606248" cy="574900"/>
          </a:xfrm>
          <a:prstGeom prst="rect">
            <a:avLst/>
          </a:prstGeom>
          <a:noFill/>
          <a:ln>
            <a:noFill/>
          </a:ln>
        </p:spPr>
      </p:pic>
      <p:pic>
        <p:nvPicPr>
          <p:cNvPr id="592" name="Google Shape;592;p28"/>
          <p:cNvPicPr preferRelativeResize="0"/>
          <p:nvPr/>
        </p:nvPicPr>
        <p:blipFill>
          <a:blip r:embed="rId7">
            <a:alphaModFix/>
          </a:blip>
          <a:stretch>
            <a:fillRect/>
          </a:stretch>
        </p:blipFill>
        <p:spPr>
          <a:xfrm>
            <a:off x="1941999" y="4541837"/>
            <a:ext cx="726439" cy="513350"/>
          </a:xfrm>
          <a:prstGeom prst="rect">
            <a:avLst/>
          </a:prstGeom>
          <a:noFill/>
          <a:ln>
            <a:noFill/>
          </a:ln>
        </p:spPr>
      </p:pic>
      <p:sp>
        <p:nvSpPr>
          <p:cNvPr id="593" name="Google Shape;593;p28"/>
          <p:cNvSpPr txBox="1"/>
          <p:nvPr/>
        </p:nvSpPr>
        <p:spPr>
          <a:xfrm>
            <a:off x="2835649" y="5535813"/>
            <a:ext cx="8120700" cy="513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A43E27"/>
              </a:buClr>
              <a:buSzPts val="2800"/>
              <a:buFont typeface="Arial"/>
              <a:buNone/>
            </a:pPr>
            <a:r>
              <a:rPr lang="en-US" sz="2500" b="1" dirty="0">
                <a:solidFill>
                  <a:srgbClr val="A43E27"/>
                </a:solidFill>
              </a:rPr>
              <a:t>github.com/</a:t>
            </a:r>
            <a:r>
              <a:rPr lang="en-US" sz="2500" b="1" dirty="0" err="1">
                <a:solidFill>
                  <a:srgbClr val="A43E27"/>
                </a:solidFill>
                <a:latin typeface="Arial"/>
                <a:ea typeface="Arial"/>
                <a:cs typeface="Arial"/>
                <a:sym typeface="Arial"/>
              </a:rPr>
              <a:t>scsp</a:t>
            </a:r>
            <a:r>
              <a:rPr lang="en-US" sz="2500" b="1" dirty="0">
                <a:solidFill>
                  <a:srgbClr val="A43E27"/>
                </a:solidFill>
              </a:rPr>
              <a:t>-</a:t>
            </a:r>
            <a:r>
              <a:rPr lang="en-US" sz="2500" b="1" dirty="0">
                <a:solidFill>
                  <a:srgbClr val="A43E27"/>
                </a:solidFill>
                <a:latin typeface="Arial"/>
                <a:ea typeface="Arial"/>
                <a:cs typeface="Arial"/>
                <a:sym typeface="Arial"/>
              </a:rPr>
              <a:t>communit</a:t>
            </a:r>
            <a:r>
              <a:rPr lang="en-US" sz="2500" b="1" dirty="0">
                <a:solidFill>
                  <a:srgbClr val="A43E27"/>
                </a:solidFill>
              </a:rPr>
              <a:t>y</a:t>
            </a:r>
            <a:endParaRPr sz="2500" b="1" dirty="0">
              <a:solidFill>
                <a:srgbClr val="A43E27"/>
              </a:solidFill>
              <a:latin typeface="Arial"/>
              <a:ea typeface="Arial"/>
              <a:cs typeface="Arial"/>
              <a:sym typeface="Arial"/>
            </a:endParaRPr>
          </a:p>
        </p:txBody>
      </p:sp>
      <p:sp>
        <p:nvSpPr>
          <p:cNvPr id="594" name="Google Shape;594;p28"/>
          <p:cNvSpPr txBox="1"/>
          <p:nvPr/>
        </p:nvSpPr>
        <p:spPr>
          <a:xfrm>
            <a:off x="2835649" y="4510202"/>
            <a:ext cx="8120700" cy="513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A43E27"/>
              </a:buClr>
              <a:buSzPts val="2800"/>
              <a:buFont typeface="Arial"/>
              <a:buNone/>
            </a:pPr>
            <a:r>
              <a:rPr lang="en-US" sz="2500" b="1" dirty="0">
                <a:solidFill>
                  <a:srgbClr val="A43E27"/>
                </a:solidFill>
              </a:rPr>
              <a:t>SCSP C</a:t>
            </a:r>
            <a:r>
              <a:rPr lang="en-US" sz="2500" b="1" dirty="0">
                <a:solidFill>
                  <a:srgbClr val="A43E27"/>
                </a:solidFill>
                <a:latin typeface="Arial"/>
                <a:ea typeface="Arial"/>
                <a:cs typeface="Arial"/>
                <a:sym typeface="Arial"/>
              </a:rPr>
              <a:t>ommunity Channel</a:t>
            </a:r>
            <a:endParaRPr sz="2500" b="1" dirty="0">
              <a:solidFill>
                <a:srgbClr val="A43E27"/>
              </a:solidFill>
              <a:latin typeface="Arial"/>
              <a:ea typeface="Arial"/>
              <a:cs typeface="Arial"/>
              <a:sym typeface="Arial"/>
            </a:endParaRPr>
          </a:p>
        </p:txBody>
      </p:sp>
      <p:sp>
        <p:nvSpPr>
          <p:cNvPr id="2" name="TextBox 1">
            <a:extLst>
              <a:ext uri="{FF2B5EF4-FFF2-40B4-BE49-F238E27FC236}">
                <a16:creationId xmlns:a16="http://schemas.microsoft.com/office/drawing/2014/main" id="{9AA6EDBA-3337-4E57-8CB3-095D62CAD547}"/>
              </a:ext>
            </a:extLst>
          </p:cNvPr>
          <p:cNvSpPr txBox="1"/>
          <p:nvPr/>
        </p:nvSpPr>
        <p:spPr>
          <a:xfrm>
            <a:off x="1250581" y="1893960"/>
            <a:ext cx="4170116" cy="646331"/>
          </a:xfrm>
          <a:prstGeom prst="rect">
            <a:avLst/>
          </a:prstGeom>
          <a:noFill/>
        </p:spPr>
        <p:txBody>
          <a:bodyPr wrap="none" rtlCol="0">
            <a:spAutoFit/>
          </a:bodyPr>
          <a:lstStyle/>
          <a:p>
            <a:r>
              <a:rPr lang="en-US" sz="3600" b="1" dirty="0"/>
              <a:t>Get in touch with us: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39" y="247832"/>
            <a:ext cx="11139383" cy="688632"/>
          </a:xfrm>
        </p:spPr>
        <p:txBody>
          <a:bodyPr>
            <a:normAutofit/>
          </a:bodyPr>
          <a:lstStyle/>
          <a:p>
            <a:r>
              <a:rPr lang="en-US" sz="2800" dirty="0"/>
              <a:t>Agenda</a:t>
            </a:r>
          </a:p>
        </p:txBody>
      </p:sp>
      <p:sp>
        <p:nvSpPr>
          <p:cNvPr id="23" name="Rectangle 22">
            <a:extLst>
              <a:ext uri="{FF2B5EF4-FFF2-40B4-BE49-F238E27FC236}">
                <a16:creationId xmlns:a16="http://schemas.microsoft.com/office/drawing/2014/main" id="{2E1F00F1-259F-4D8E-9F1C-A26A263B4C57}"/>
              </a:ext>
            </a:extLst>
          </p:cNvPr>
          <p:cNvSpPr/>
          <p:nvPr/>
        </p:nvSpPr>
        <p:spPr>
          <a:xfrm>
            <a:off x="1049836" y="1299127"/>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Definition</a:t>
            </a:r>
          </a:p>
        </p:txBody>
      </p:sp>
      <p:sp>
        <p:nvSpPr>
          <p:cNvPr id="24" name="Rectangle 23">
            <a:extLst>
              <a:ext uri="{FF2B5EF4-FFF2-40B4-BE49-F238E27FC236}">
                <a16:creationId xmlns:a16="http://schemas.microsoft.com/office/drawing/2014/main" id="{02C72AB2-4F6E-412A-A7D5-79AE4769920F}"/>
              </a:ext>
            </a:extLst>
          </p:cNvPr>
          <p:cNvSpPr/>
          <p:nvPr/>
        </p:nvSpPr>
        <p:spPr>
          <a:xfrm>
            <a:off x="1049836" y="2236815"/>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Linking the topics</a:t>
            </a:r>
          </a:p>
        </p:txBody>
      </p:sp>
      <p:sp>
        <p:nvSpPr>
          <p:cNvPr id="25" name="Rectangle 24">
            <a:extLst>
              <a:ext uri="{FF2B5EF4-FFF2-40B4-BE49-F238E27FC236}">
                <a16:creationId xmlns:a16="http://schemas.microsoft.com/office/drawing/2014/main" id="{49D068AA-C8B7-4B0F-B625-2C9994E90240}"/>
              </a:ext>
            </a:extLst>
          </p:cNvPr>
          <p:cNvSpPr/>
          <p:nvPr/>
        </p:nvSpPr>
        <p:spPr>
          <a:xfrm>
            <a:off x="1049835" y="3174503"/>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Question to ask ?</a:t>
            </a:r>
          </a:p>
        </p:txBody>
      </p:sp>
      <p:sp>
        <p:nvSpPr>
          <p:cNvPr id="26" name="Rectangle 25">
            <a:extLst>
              <a:ext uri="{FF2B5EF4-FFF2-40B4-BE49-F238E27FC236}">
                <a16:creationId xmlns:a16="http://schemas.microsoft.com/office/drawing/2014/main" id="{DCE3F4CA-0A88-434A-BCEB-18955079D081}"/>
              </a:ext>
            </a:extLst>
          </p:cNvPr>
          <p:cNvSpPr/>
          <p:nvPr/>
        </p:nvSpPr>
        <p:spPr>
          <a:xfrm>
            <a:off x="1049834" y="4112191"/>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Information Carriers</a:t>
            </a:r>
          </a:p>
        </p:txBody>
      </p:sp>
      <p:sp>
        <p:nvSpPr>
          <p:cNvPr id="27" name="Rectangle 26">
            <a:extLst>
              <a:ext uri="{FF2B5EF4-FFF2-40B4-BE49-F238E27FC236}">
                <a16:creationId xmlns:a16="http://schemas.microsoft.com/office/drawing/2014/main" id="{CF61817D-209B-4B98-A183-15924179DBC0}"/>
              </a:ext>
            </a:extLst>
          </p:cNvPr>
          <p:cNvSpPr/>
          <p:nvPr/>
        </p:nvSpPr>
        <p:spPr>
          <a:xfrm>
            <a:off x="1049834" y="5049879"/>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Challenges and Benefits</a:t>
            </a:r>
          </a:p>
        </p:txBody>
      </p:sp>
      <p:sp>
        <p:nvSpPr>
          <p:cNvPr id="28" name="Rectangle 27">
            <a:extLst>
              <a:ext uri="{FF2B5EF4-FFF2-40B4-BE49-F238E27FC236}">
                <a16:creationId xmlns:a16="http://schemas.microsoft.com/office/drawing/2014/main" id="{87857CCD-0AC4-4104-BA99-D1EB21EDED01}"/>
              </a:ext>
            </a:extLst>
          </p:cNvPr>
          <p:cNvSpPr/>
          <p:nvPr/>
        </p:nvSpPr>
        <p:spPr>
          <a:xfrm>
            <a:off x="6577609" y="1299126"/>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Common Data Loss Channels</a:t>
            </a:r>
          </a:p>
        </p:txBody>
      </p:sp>
      <p:sp>
        <p:nvSpPr>
          <p:cNvPr id="29" name="Rectangle 28">
            <a:extLst>
              <a:ext uri="{FF2B5EF4-FFF2-40B4-BE49-F238E27FC236}">
                <a16:creationId xmlns:a16="http://schemas.microsoft.com/office/drawing/2014/main" id="{41749375-3F65-4787-9246-227D60588C65}"/>
              </a:ext>
            </a:extLst>
          </p:cNvPr>
          <p:cNvSpPr/>
          <p:nvPr/>
        </p:nvSpPr>
        <p:spPr>
          <a:xfrm>
            <a:off x="6577608" y="2236815"/>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Data Protection Lifecyle</a:t>
            </a:r>
          </a:p>
        </p:txBody>
      </p:sp>
      <p:sp>
        <p:nvSpPr>
          <p:cNvPr id="30" name="Rectangle 29">
            <a:extLst>
              <a:ext uri="{FF2B5EF4-FFF2-40B4-BE49-F238E27FC236}">
                <a16:creationId xmlns:a16="http://schemas.microsoft.com/office/drawing/2014/main" id="{915845D2-E7E0-42D6-A779-69418F01258D}"/>
              </a:ext>
            </a:extLst>
          </p:cNvPr>
          <p:cNvSpPr/>
          <p:nvPr/>
        </p:nvSpPr>
        <p:spPr>
          <a:xfrm>
            <a:off x="6577608" y="3174502"/>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Data Protection Program Model</a:t>
            </a:r>
          </a:p>
        </p:txBody>
      </p:sp>
    </p:spTree>
    <p:extLst>
      <p:ext uri="{BB962C8B-B14F-4D97-AF65-F5344CB8AC3E}">
        <p14:creationId xmlns:p14="http://schemas.microsoft.com/office/powerpoint/2010/main" val="35583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39" y="247832"/>
            <a:ext cx="11139383" cy="688632"/>
          </a:xfrm>
        </p:spPr>
        <p:txBody>
          <a:bodyPr>
            <a:normAutofit/>
          </a:bodyPr>
          <a:lstStyle/>
          <a:p>
            <a:r>
              <a:rPr lang="en-US" sz="2800" dirty="0"/>
              <a:t>Data Protection and Privacy - Definition</a:t>
            </a:r>
          </a:p>
        </p:txBody>
      </p:sp>
      <p:grpSp>
        <p:nvGrpSpPr>
          <p:cNvPr id="5" name="Group 4">
            <a:extLst>
              <a:ext uri="{FF2B5EF4-FFF2-40B4-BE49-F238E27FC236}">
                <a16:creationId xmlns:a16="http://schemas.microsoft.com/office/drawing/2014/main" id="{D85BD63C-8A2E-4F67-8E9C-124E98CDCDD8}"/>
              </a:ext>
            </a:extLst>
          </p:cNvPr>
          <p:cNvGrpSpPr/>
          <p:nvPr/>
        </p:nvGrpSpPr>
        <p:grpSpPr>
          <a:xfrm>
            <a:off x="726039" y="1117775"/>
            <a:ext cx="11139383" cy="5092673"/>
            <a:chOff x="726039" y="1117775"/>
            <a:chExt cx="11139383" cy="5092673"/>
          </a:xfrm>
        </p:grpSpPr>
        <p:sp>
          <p:nvSpPr>
            <p:cNvPr id="52" name="Rectangle 51"/>
            <p:cNvSpPr/>
            <p:nvPr/>
          </p:nvSpPr>
          <p:spPr>
            <a:xfrm>
              <a:off x="726039" y="1117775"/>
              <a:ext cx="11139383" cy="5092673"/>
            </a:xfrm>
            <a:prstGeom prst="rect">
              <a:avLst/>
            </a:prstGeom>
            <a:solidFill>
              <a:srgbClr val="414042"/>
            </a:solidFill>
            <a:ln w="9525" cap="flat" cmpd="sng" algn="ctr">
              <a:noFill/>
              <a:prstDash val="solid"/>
            </a:ln>
            <a:effectLst/>
          </p:spPr>
          <p:txBody>
            <a:bodyPr rtlCol="0" anchor="t" anchorCtr="0"/>
            <a:lstStyle/>
            <a:p>
              <a:pPr marL="0" marR="0" lvl="0" indent="0" algn="ctr" defTabSz="104299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EYInterstate" panose="02000503020000020004" pitchFamily="2" charset="0"/>
                </a:rPr>
                <a:t>: </a:t>
              </a:r>
            </a:p>
          </p:txBody>
        </p:sp>
        <p:pic>
          <p:nvPicPr>
            <p:cNvPr id="3" name="Picture 2">
              <a:extLst>
                <a:ext uri="{FF2B5EF4-FFF2-40B4-BE49-F238E27FC236}">
                  <a16:creationId xmlns:a16="http://schemas.microsoft.com/office/drawing/2014/main" id="{217E822C-BCB1-4CCE-B1B0-5361880FEA68}"/>
                </a:ext>
              </a:extLst>
            </p:cNvPr>
            <p:cNvPicPr>
              <a:picLocks noChangeAspect="1"/>
            </p:cNvPicPr>
            <p:nvPr/>
          </p:nvPicPr>
          <p:blipFill>
            <a:blip r:embed="rId3"/>
            <a:stretch>
              <a:fillRect/>
            </a:stretch>
          </p:blipFill>
          <p:spPr>
            <a:xfrm>
              <a:off x="2357142" y="1406686"/>
              <a:ext cx="7877175" cy="4514850"/>
            </a:xfrm>
            <a:prstGeom prst="rect">
              <a:avLst/>
            </a:prstGeom>
          </p:spPr>
        </p:pic>
      </p:grpSp>
      <p:pic>
        <p:nvPicPr>
          <p:cNvPr id="4" name="Picture 3">
            <a:extLst>
              <a:ext uri="{FF2B5EF4-FFF2-40B4-BE49-F238E27FC236}">
                <a16:creationId xmlns:a16="http://schemas.microsoft.com/office/drawing/2014/main" id="{3DCD78C3-129F-4D5D-8ADD-3EA13F377138}"/>
              </a:ext>
            </a:extLst>
          </p:cNvPr>
          <p:cNvPicPr>
            <a:picLocks noChangeAspect="1"/>
          </p:cNvPicPr>
          <p:nvPr/>
        </p:nvPicPr>
        <p:blipFill>
          <a:blip r:embed="rId4"/>
          <a:stretch>
            <a:fillRect/>
          </a:stretch>
        </p:blipFill>
        <p:spPr>
          <a:xfrm>
            <a:off x="3661423" y="3048066"/>
            <a:ext cx="4276725" cy="1457325"/>
          </a:xfrm>
          <a:prstGeom prst="rect">
            <a:avLst/>
          </a:prstGeom>
        </p:spPr>
      </p:pic>
    </p:spTree>
    <p:extLst>
      <p:ext uri="{BB962C8B-B14F-4D97-AF65-F5344CB8AC3E}">
        <p14:creationId xmlns:p14="http://schemas.microsoft.com/office/powerpoint/2010/main" val="390442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a:t>
            </a:r>
          </a:p>
        </p:txBody>
      </p:sp>
      <p:pic>
        <p:nvPicPr>
          <p:cNvPr id="10" name="Picture 9">
            <a:extLst>
              <a:ext uri="{FF2B5EF4-FFF2-40B4-BE49-F238E27FC236}">
                <a16:creationId xmlns:a16="http://schemas.microsoft.com/office/drawing/2014/main" id="{6D5C5F0D-5D5F-4814-98B0-F3234474EB39}"/>
              </a:ext>
            </a:extLst>
          </p:cNvPr>
          <p:cNvPicPr>
            <a:picLocks noChangeAspect="1"/>
          </p:cNvPicPr>
          <p:nvPr/>
        </p:nvPicPr>
        <p:blipFill>
          <a:blip r:embed="rId3"/>
          <a:stretch>
            <a:fillRect/>
          </a:stretch>
        </p:blipFill>
        <p:spPr>
          <a:xfrm>
            <a:off x="726039" y="1156883"/>
            <a:ext cx="7140022" cy="5058806"/>
          </a:xfrm>
          <a:prstGeom prst="rect">
            <a:avLst/>
          </a:prstGeom>
        </p:spPr>
      </p:pic>
      <p:sp>
        <p:nvSpPr>
          <p:cNvPr id="12" name="Title 1">
            <a:extLst>
              <a:ext uri="{FF2B5EF4-FFF2-40B4-BE49-F238E27FC236}">
                <a16:creationId xmlns:a16="http://schemas.microsoft.com/office/drawing/2014/main" id="{C22274EB-7D8E-40B2-A956-23D07DFC60A0}"/>
              </a:ext>
            </a:extLst>
          </p:cNvPr>
          <p:cNvSpPr txBox="1">
            <a:spLocks/>
          </p:cNvSpPr>
          <p:nvPr/>
        </p:nvSpPr>
        <p:spPr>
          <a:xfrm>
            <a:off x="6980350" y="829681"/>
            <a:ext cx="4275786" cy="2591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Privacy and data protection are business risks that are multifaceted….</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Protection is a personal, social, legal and business issue</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“Data protection” refers to full suite of processes and controls in place to protect an organization’s data, both from internal and external threats</a:t>
            </a:r>
          </a:p>
        </p:txBody>
      </p:sp>
      <p:sp>
        <p:nvSpPr>
          <p:cNvPr id="13" name="Title 1">
            <a:extLst>
              <a:ext uri="{FF2B5EF4-FFF2-40B4-BE49-F238E27FC236}">
                <a16:creationId xmlns:a16="http://schemas.microsoft.com/office/drawing/2014/main" id="{57BD9C0C-383D-4D0B-9ECA-21A98C3C7DCE}"/>
              </a:ext>
            </a:extLst>
          </p:cNvPr>
          <p:cNvSpPr txBox="1">
            <a:spLocks/>
          </p:cNvSpPr>
          <p:nvPr/>
        </p:nvSpPr>
        <p:spPr>
          <a:xfrm>
            <a:off x="6980349" y="3624608"/>
            <a:ext cx="4275787" cy="2591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Data Loss Prevention or DLP : One component of an effective “Data Protection” program</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Protective measure to prevent prejudices and establishes processes and technology to help accomplish privacy and data protection goals</a:t>
            </a:r>
          </a:p>
        </p:txBody>
      </p:sp>
    </p:spTree>
    <p:extLst>
      <p:ext uri="{BB962C8B-B14F-4D97-AF65-F5344CB8AC3E}">
        <p14:creationId xmlns:p14="http://schemas.microsoft.com/office/powerpoint/2010/main" val="39462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Identification</a:t>
            </a:r>
          </a:p>
        </p:txBody>
      </p:sp>
      <p:sp>
        <p:nvSpPr>
          <p:cNvPr id="6" name="Rectangle 5">
            <a:extLst>
              <a:ext uri="{FF2B5EF4-FFF2-40B4-BE49-F238E27FC236}">
                <a16:creationId xmlns:a16="http://schemas.microsoft.com/office/drawing/2014/main" id="{8E8E765B-A458-477B-8A96-C6ED50C45B74}"/>
              </a:ext>
            </a:extLst>
          </p:cNvPr>
          <p:cNvSpPr/>
          <p:nvPr/>
        </p:nvSpPr>
        <p:spPr>
          <a:xfrm>
            <a:off x="726039" y="1125954"/>
            <a:ext cx="3742926" cy="52610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E65B6BB-A0AA-404A-AA36-D27712283426}"/>
              </a:ext>
            </a:extLst>
          </p:cNvPr>
          <p:cNvSpPr txBox="1">
            <a:spLocks/>
          </p:cNvSpPr>
          <p:nvPr/>
        </p:nvSpPr>
        <p:spPr>
          <a:xfrm>
            <a:off x="726039" y="1897945"/>
            <a:ext cx="3742928" cy="4489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Does the organization know what types of data they have that others would want?</a:t>
            </a:r>
          </a:p>
          <a:p>
            <a:pPr lvl="0" algn="just" defTabSz="1041783" eaLnBrk="0" fontAlgn="base" hangingPunct="0">
              <a:lnSpc>
                <a:spcPct val="100000"/>
              </a:lnSpc>
              <a:spcBef>
                <a:spcPct val="30000"/>
              </a:spcBef>
              <a:spcAft>
                <a:spcPct val="20000"/>
              </a:spcAft>
              <a:buClr>
                <a:schemeClr val="accent2"/>
              </a:buClr>
              <a:buSzPct val="80000"/>
              <a:defRPr/>
            </a:pPr>
            <a:endParaRPr lang="en-US" sz="1400" dirty="0">
              <a:latin typeface="EYInterstate Light" panose="02000506000000020004" pitchFamily="2" charset="0"/>
              <a:cs typeface="Times New Roman" pitchFamily="18" charset="0"/>
            </a:endParaRPr>
          </a:p>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Do key stakeholders understand business risks and regulatory requirements? </a:t>
            </a:r>
          </a:p>
          <a:p>
            <a:pPr lvl="0" algn="just" defTabSz="1041783" eaLnBrk="0" fontAlgn="base" hangingPunct="0">
              <a:lnSpc>
                <a:spcPct val="100000"/>
              </a:lnSpc>
              <a:spcBef>
                <a:spcPct val="30000"/>
              </a:spcBef>
              <a:spcAft>
                <a:spcPct val="20000"/>
              </a:spcAft>
              <a:buClr>
                <a:schemeClr val="accent2"/>
              </a:buClr>
              <a:buSzPct val="80000"/>
              <a:defRPr/>
            </a:pPr>
            <a:endParaRPr lang="en-US" sz="1400" dirty="0">
              <a:latin typeface="EYInterstate Light" panose="02000506000000020004" pitchFamily="2" charset="0"/>
              <a:cs typeface="Times New Roman" pitchFamily="18" charset="0"/>
            </a:endParaRPr>
          </a:p>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What has been done to validate, that the data protection program is properly aligned with business?</a:t>
            </a:r>
          </a:p>
          <a:p>
            <a:pPr lvl="0" algn="just" defTabSz="1041783" eaLnBrk="0" fontAlgn="base" hangingPunct="0">
              <a:lnSpc>
                <a:spcPct val="100000"/>
              </a:lnSpc>
              <a:spcBef>
                <a:spcPct val="30000"/>
              </a:spcBef>
              <a:spcAft>
                <a:spcPct val="20000"/>
              </a:spcAft>
              <a:buClr>
                <a:schemeClr val="accent2"/>
              </a:buClr>
              <a:buSzPct val="80000"/>
              <a:defRPr/>
            </a:pPr>
            <a:endParaRPr lang="en-US" sz="1400" dirty="0">
              <a:latin typeface="EYInterstate Light" panose="02000506000000020004" pitchFamily="2" charset="0"/>
              <a:cs typeface="Times New Roman" pitchFamily="18" charset="0"/>
            </a:endParaRPr>
          </a:p>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Does the organization have a plan to react when a data breach occurs to minimize the harm?</a:t>
            </a:r>
          </a:p>
        </p:txBody>
      </p:sp>
      <p:sp>
        <p:nvSpPr>
          <p:cNvPr id="7" name="Rectangle 6">
            <a:extLst>
              <a:ext uri="{FF2B5EF4-FFF2-40B4-BE49-F238E27FC236}">
                <a16:creationId xmlns:a16="http://schemas.microsoft.com/office/drawing/2014/main" id="{2D129BEE-39C0-49C8-9FBA-49034C9A58CB}"/>
              </a:ext>
            </a:extLst>
          </p:cNvPr>
          <p:cNvSpPr/>
          <p:nvPr/>
        </p:nvSpPr>
        <p:spPr>
          <a:xfrm>
            <a:off x="726038" y="1125954"/>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Questions</a:t>
            </a:r>
          </a:p>
        </p:txBody>
      </p:sp>
      <p:grpSp>
        <p:nvGrpSpPr>
          <p:cNvPr id="15" name="Group 14">
            <a:extLst>
              <a:ext uri="{FF2B5EF4-FFF2-40B4-BE49-F238E27FC236}">
                <a16:creationId xmlns:a16="http://schemas.microsoft.com/office/drawing/2014/main" id="{88D80122-7E4F-4F8D-92F2-C4D63C384F25}"/>
              </a:ext>
            </a:extLst>
          </p:cNvPr>
          <p:cNvGrpSpPr/>
          <p:nvPr/>
        </p:nvGrpSpPr>
        <p:grpSpPr>
          <a:xfrm>
            <a:off x="4868429" y="1125954"/>
            <a:ext cx="6996993" cy="4908416"/>
            <a:chOff x="4868429" y="1125954"/>
            <a:chExt cx="6996993" cy="4908416"/>
          </a:xfrm>
        </p:grpSpPr>
        <p:pic>
          <p:nvPicPr>
            <p:cNvPr id="2" name="Picture 1">
              <a:extLst>
                <a:ext uri="{FF2B5EF4-FFF2-40B4-BE49-F238E27FC236}">
                  <a16:creationId xmlns:a16="http://schemas.microsoft.com/office/drawing/2014/main" id="{81C0905B-3FD6-41FD-A23F-FF58C158910E}"/>
                </a:ext>
              </a:extLst>
            </p:cNvPr>
            <p:cNvPicPr>
              <a:picLocks noChangeAspect="1"/>
            </p:cNvPicPr>
            <p:nvPr/>
          </p:nvPicPr>
          <p:blipFill rotWithShape="1">
            <a:blip r:embed="rId3"/>
            <a:srcRect t="4478"/>
            <a:stretch/>
          </p:blipFill>
          <p:spPr>
            <a:xfrm>
              <a:off x="4868429" y="1125954"/>
              <a:ext cx="6996993" cy="4908416"/>
            </a:xfrm>
            <a:prstGeom prst="rect">
              <a:avLst/>
            </a:prstGeom>
          </p:spPr>
        </p:pic>
        <p:pic>
          <p:nvPicPr>
            <p:cNvPr id="8" name="Picture 7">
              <a:extLst>
                <a:ext uri="{FF2B5EF4-FFF2-40B4-BE49-F238E27FC236}">
                  <a16:creationId xmlns:a16="http://schemas.microsoft.com/office/drawing/2014/main" id="{66FD7613-6183-48A4-B0C0-87CD244A3E49}"/>
                </a:ext>
              </a:extLst>
            </p:cNvPr>
            <p:cNvPicPr>
              <a:picLocks noChangeAspect="1"/>
            </p:cNvPicPr>
            <p:nvPr/>
          </p:nvPicPr>
          <p:blipFill>
            <a:blip r:embed="rId4"/>
            <a:stretch>
              <a:fillRect/>
            </a:stretch>
          </p:blipFill>
          <p:spPr>
            <a:xfrm>
              <a:off x="6606863" y="1365512"/>
              <a:ext cx="5258559" cy="4489176"/>
            </a:xfrm>
            <a:prstGeom prst="rect">
              <a:avLst/>
            </a:prstGeom>
          </p:spPr>
        </p:pic>
      </p:grpSp>
      <p:sp>
        <p:nvSpPr>
          <p:cNvPr id="14" name="Title 1">
            <a:extLst>
              <a:ext uri="{FF2B5EF4-FFF2-40B4-BE49-F238E27FC236}">
                <a16:creationId xmlns:a16="http://schemas.microsoft.com/office/drawing/2014/main" id="{DF3455DE-B110-464D-AB8A-92C9B3FDCD99}"/>
              </a:ext>
            </a:extLst>
          </p:cNvPr>
          <p:cNvSpPr txBox="1">
            <a:spLocks/>
          </p:cNvSpPr>
          <p:nvPr/>
        </p:nvSpPr>
        <p:spPr>
          <a:xfrm>
            <a:off x="4468969" y="5854688"/>
            <a:ext cx="6996993" cy="532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600" b="1" dirty="0">
                <a:latin typeface="EYInterstate Light" panose="02000506000000020004" pitchFamily="2" charset="0"/>
                <a:cs typeface="Times New Roman" pitchFamily="18" charset="0"/>
              </a:rPr>
              <a:t>The entire organization needs to work together to protect all the valuable data</a:t>
            </a:r>
          </a:p>
        </p:txBody>
      </p:sp>
    </p:spTree>
    <p:extLst>
      <p:ext uri="{BB962C8B-B14F-4D97-AF65-F5344CB8AC3E}">
        <p14:creationId xmlns:p14="http://schemas.microsoft.com/office/powerpoint/2010/main" val="263366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Identification</a:t>
            </a:r>
          </a:p>
        </p:txBody>
      </p:sp>
      <p:pic>
        <p:nvPicPr>
          <p:cNvPr id="3" name="Picture 2">
            <a:extLst>
              <a:ext uri="{FF2B5EF4-FFF2-40B4-BE49-F238E27FC236}">
                <a16:creationId xmlns:a16="http://schemas.microsoft.com/office/drawing/2014/main" id="{3DA6F330-565E-4A9D-A242-0CD55FA24EF9}"/>
              </a:ext>
            </a:extLst>
          </p:cNvPr>
          <p:cNvPicPr>
            <a:picLocks noChangeAspect="1"/>
          </p:cNvPicPr>
          <p:nvPr/>
        </p:nvPicPr>
        <p:blipFill>
          <a:blip r:embed="rId3"/>
          <a:stretch>
            <a:fillRect/>
          </a:stretch>
        </p:blipFill>
        <p:spPr>
          <a:xfrm>
            <a:off x="1146221" y="1142053"/>
            <a:ext cx="9890972" cy="5210268"/>
          </a:xfrm>
          <a:prstGeom prst="rect">
            <a:avLst/>
          </a:prstGeom>
        </p:spPr>
      </p:pic>
      <p:sp>
        <p:nvSpPr>
          <p:cNvPr id="12" name="Rectangle 11">
            <a:extLst>
              <a:ext uri="{FF2B5EF4-FFF2-40B4-BE49-F238E27FC236}">
                <a16:creationId xmlns:a16="http://schemas.microsoft.com/office/drawing/2014/main" id="{AA379462-171E-4510-83EA-E8A6DADFC9A6}"/>
              </a:ext>
            </a:extLst>
          </p:cNvPr>
          <p:cNvSpPr/>
          <p:nvPr/>
        </p:nvSpPr>
        <p:spPr>
          <a:xfrm>
            <a:off x="6568225" y="1142053"/>
            <a:ext cx="4262907" cy="106023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Organizations have two types of information and data</a:t>
            </a:r>
          </a:p>
        </p:txBody>
      </p:sp>
      <p:sp>
        <p:nvSpPr>
          <p:cNvPr id="13" name="Rectangle 12">
            <a:extLst>
              <a:ext uri="{FF2B5EF4-FFF2-40B4-BE49-F238E27FC236}">
                <a16:creationId xmlns:a16="http://schemas.microsoft.com/office/drawing/2014/main" id="{473F818E-1AEB-4F87-AEC3-5139773FE7DD}"/>
              </a:ext>
            </a:extLst>
          </p:cNvPr>
          <p:cNvSpPr/>
          <p:nvPr/>
        </p:nvSpPr>
        <p:spPr>
          <a:xfrm>
            <a:off x="850005" y="2923504"/>
            <a:ext cx="824248" cy="3129565"/>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b="1" dirty="0">
                <a:solidFill>
                  <a:schemeClr val="tx1"/>
                </a:solidFill>
              </a:rPr>
              <a:t>Different types of information carriers</a:t>
            </a:r>
          </a:p>
        </p:txBody>
      </p:sp>
    </p:spTree>
    <p:extLst>
      <p:ext uri="{BB962C8B-B14F-4D97-AF65-F5344CB8AC3E}">
        <p14:creationId xmlns:p14="http://schemas.microsoft.com/office/powerpoint/2010/main" val="362299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Identification</a:t>
            </a:r>
          </a:p>
        </p:txBody>
      </p:sp>
      <p:pic>
        <p:nvPicPr>
          <p:cNvPr id="2" name="Picture 1">
            <a:extLst>
              <a:ext uri="{FF2B5EF4-FFF2-40B4-BE49-F238E27FC236}">
                <a16:creationId xmlns:a16="http://schemas.microsoft.com/office/drawing/2014/main" id="{CBAEA021-CF21-4626-9A29-EE3B1E258C6F}"/>
              </a:ext>
            </a:extLst>
          </p:cNvPr>
          <p:cNvPicPr>
            <a:picLocks noChangeAspect="1"/>
          </p:cNvPicPr>
          <p:nvPr/>
        </p:nvPicPr>
        <p:blipFill rotWithShape="1">
          <a:blip r:embed="rId3"/>
          <a:srcRect r="965"/>
          <a:stretch/>
        </p:blipFill>
        <p:spPr>
          <a:xfrm>
            <a:off x="726039" y="1267199"/>
            <a:ext cx="7928563" cy="4323602"/>
          </a:xfrm>
          <a:prstGeom prst="rect">
            <a:avLst/>
          </a:prstGeom>
        </p:spPr>
      </p:pic>
      <p:sp>
        <p:nvSpPr>
          <p:cNvPr id="8" name="Title 1">
            <a:extLst>
              <a:ext uri="{FF2B5EF4-FFF2-40B4-BE49-F238E27FC236}">
                <a16:creationId xmlns:a16="http://schemas.microsoft.com/office/drawing/2014/main" id="{6EA5A82E-6534-4A46-AE6A-A5CC1433AF75}"/>
              </a:ext>
            </a:extLst>
          </p:cNvPr>
          <p:cNvSpPr txBox="1">
            <a:spLocks/>
          </p:cNvSpPr>
          <p:nvPr/>
        </p:nvSpPr>
        <p:spPr>
          <a:xfrm>
            <a:off x="8654603" y="1267198"/>
            <a:ext cx="3210820" cy="43236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200000"/>
              </a:lnSpc>
              <a:spcBef>
                <a:spcPct val="30000"/>
              </a:spcBef>
              <a:spcAft>
                <a:spcPct val="20000"/>
              </a:spcAft>
              <a:buClr>
                <a:schemeClr val="accent2"/>
              </a:buClr>
              <a:buSzPct val="80000"/>
              <a:defRPr/>
            </a:pPr>
            <a:r>
              <a:rPr lang="en-US" sz="1600" b="1" dirty="0">
                <a:latin typeface="EYInterstate Light" panose="02000506000000020004" pitchFamily="2" charset="0"/>
                <a:cs typeface="Times New Roman" pitchFamily="18" charset="0"/>
              </a:rPr>
              <a:t>Privacy can be of any interest anywhere in the Organization where personal or confidential information is processed</a:t>
            </a:r>
          </a:p>
        </p:txBody>
      </p:sp>
      <p:sp>
        <p:nvSpPr>
          <p:cNvPr id="10" name="Title 1">
            <a:extLst>
              <a:ext uri="{FF2B5EF4-FFF2-40B4-BE49-F238E27FC236}">
                <a16:creationId xmlns:a16="http://schemas.microsoft.com/office/drawing/2014/main" id="{C2091793-B0B9-42C5-ADB4-591A09ACB503}"/>
              </a:ext>
            </a:extLst>
          </p:cNvPr>
          <p:cNvSpPr txBox="1">
            <a:spLocks/>
          </p:cNvSpPr>
          <p:nvPr/>
        </p:nvSpPr>
        <p:spPr>
          <a:xfrm>
            <a:off x="3985270" y="2014573"/>
            <a:ext cx="1204042" cy="53228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Systems and mishandling faults</a:t>
            </a:r>
          </a:p>
        </p:txBody>
      </p:sp>
      <p:sp>
        <p:nvSpPr>
          <p:cNvPr id="11" name="Title 1">
            <a:extLst>
              <a:ext uri="{FF2B5EF4-FFF2-40B4-BE49-F238E27FC236}">
                <a16:creationId xmlns:a16="http://schemas.microsoft.com/office/drawing/2014/main" id="{897437E1-CF1E-47EA-BF5C-353887D738EA}"/>
              </a:ext>
            </a:extLst>
          </p:cNvPr>
          <p:cNvSpPr txBox="1">
            <a:spLocks/>
          </p:cNvSpPr>
          <p:nvPr/>
        </p:nvSpPr>
        <p:spPr>
          <a:xfrm>
            <a:off x="4052817" y="4249742"/>
            <a:ext cx="1204042" cy="532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Daily work processes</a:t>
            </a:r>
          </a:p>
        </p:txBody>
      </p:sp>
      <p:sp>
        <p:nvSpPr>
          <p:cNvPr id="14" name="Title 1">
            <a:extLst>
              <a:ext uri="{FF2B5EF4-FFF2-40B4-BE49-F238E27FC236}">
                <a16:creationId xmlns:a16="http://schemas.microsoft.com/office/drawing/2014/main" id="{68F0CCDC-2E13-47D2-93F4-DCD46041797F}"/>
              </a:ext>
            </a:extLst>
          </p:cNvPr>
          <p:cNvSpPr txBox="1">
            <a:spLocks/>
          </p:cNvSpPr>
          <p:nvPr/>
        </p:nvSpPr>
        <p:spPr>
          <a:xfrm>
            <a:off x="2781228" y="4249742"/>
            <a:ext cx="1204042" cy="532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Working with suppliers</a:t>
            </a:r>
          </a:p>
        </p:txBody>
      </p:sp>
      <p:sp>
        <p:nvSpPr>
          <p:cNvPr id="15" name="Title 1">
            <a:extLst>
              <a:ext uri="{FF2B5EF4-FFF2-40B4-BE49-F238E27FC236}">
                <a16:creationId xmlns:a16="http://schemas.microsoft.com/office/drawing/2014/main" id="{88102FDA-10E7-422C-A241-894DDECA9014}"/>
              </a:ext>
            </a:extLst>
          </p:cNvPr>
          <p:cNvSpPr txBox="1">
            <a:spLocks/>
          </p:cNvSpPr>
          <p:nvPr/>
        </p:nvSpPr>
        <p:spPr>
          <a:xfrm>
            <a:off x="2848775" y="2014573"/>
            <a:ext cx="1204042" cy="53228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Personal or Confidential information</a:t>
            </a:r>
          </a:p>
        </p:txBody>
      </p:sp>
    </p:spTree>
    <p:extLst>
      <p:ext uri="{BB962C8B-B14F-4D97-AF65-F5344CB8AC3E}">
        <p14:creationId xmlns:p14="http://schemas.microsoft.com/office/powerpoint/2010/main" val="268339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3" name="Picture 2">
            <a:extLst>
              <a:ext uri="{FF2B5EF4-FFF2-40B4-BE49-F238E27FC236}">
                <a16:creationId xmlns:a16="http://schemas.microsoft.com/office/drawing/2014/main" id="{CF14F1C4-C294-4696-B00E-C3BA3820131F}"/>
              </a:ext>
            </a:extLst>
          </p:cNvPr>
          <p:cNvPicPr>
            <a:picLocks noChangeAspect="1"/>
          </p:cNvPicPr>
          <p:nvPr/>
        </p:nvPicPr>
        <p:blipFill rotWithShape="1">
          <a:blip r:embed="rId3"/>
          <a:srcRect t="1232"/>
          <a:stretch/>
        </p:blipFill>
        <p:spPr>
          <a:xfrm>
            <a:off x="726039" y="1171977"/>
            <a:ext cx="10139653" cy="4919730"/>
          </a:xfrm>
          <a:prstGeom prst="rect">
            <a:avLst/>
          </a:prstGeom>
        </p:spPr>
      </p:pic>
    </p:spTree>
    <p:extLst>
      <p:ext uri="{BB962C8B-B14F-4D97-AF65-F5344CB8AC3E}">
        <p14:creationId xmlns:p14="http://schemas.microsoft.com/office/powerpoint/2010/main" val="16334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4" name="Picture 3">
            <a:extLst>
              <a:ext uri="{FF2B5EF4-FFF2-40B4-BE49-F238E27FC236}">
                <a16:creationId xmlns:a16="http://schemas.microsoft.com/office/drawing/2014/main" id="{3BEE3F6D-F1E4-4DBE-ADFB-F92D5A27A83C}"/>
              </a:ext>
            </a:extLst>
          </p:cNvPr>
          <p:cNvPicPr>
            <a:picLocks noChangeAspect="1"/>
          </p:cNvPicPr>
          <p:nvPr/>
        </p:nvPicPr>
        <p:blipFill rotWithShape="1">
          <a:blip r:embed="rId3"/>
          <a:srcRect t="1164"/>
          <a:stretch/>
        </p:blipFill>
        <p:spPr>
          <a:xfrm>
            <a:off x="726039" y="1313645"/>
            <a:ext cx="7323257" cy="4546242"/>
          </a:xfrm>
          <a:prstGeom prst="rect">
            <a:avLst/>
          </a:prstGeom>
        </p:spPr>
      </p:pic>
      <p:pic>
        <p:nvPicPr>
          <p:cNvPr id="6" name="Picture 5">
            <a:extLst>
              <a:ext uri="{FF2B5EF4-FFF2-40B4-BE49-F238E27FC236}">
                <a16:creationId xmlns:a16="http://schemas.microsoft.com/office/drawing/2014/main" id="{EB4C0382-90C6-4FE1-BAEF-BAA3D387C9C5}"/>
              </a:ext>
            </a:extLst>
          </p:cNvPr>
          <p:cNvPicPr>
            <a:picLocks noChangeAspect="1"/>
          </p:cNvPicPr>
          <p:nvPr/>
        </p:nvPicPr>
        <p:blipFill>
          <a:blip r:embed="rId4"/>
          <a:stretch>
            <a:fillRect/>
          </a:stretch>
        </p:blipFill>
        <p:spPr>
          <a:xfrm>
            <a:off x="8049296" y="2279556"/>
            <a:ext cx="3816126" cy="1049637"/>
          </a:xfrm>
          <a:prstGeom prst="rect">
            <a:avLst/>
          </a:prstGeom>
        </p:spPr>
      </p:pic>
      <p:sp>
        <p:nvSpPr>
          <p:cNvPr id="8" name="Rectangle 7">
            <a:extLst>
              <a:ext uri="{FF2B5EF4-FFF2-40B4-BE49-F238E27FC236}">
                <a16:creationId xmlns:a16="http://schemas.microsoft.com/office/drawing/2014/main" id="{2A46178A-2C7C-4744-8E09-78CAC3D72D4F}"/>
              </a:ext>
            </a:extLst>
          </p:cNvPr>
          <p:cNvSpPr/>
          <p:nvPr/>
        </p:nvSpPr>
        <p:spPr>
          <a:xfrm>
            <a:off x="8049297" y="1893190"/>
            <a:ext cx="3816126" cy="386366"/>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latin typeface="EYInterstate" panose="02000503020000020004" pitchFamily="2" charset="0"/>
              </a:rPr>
              <a:t>Common Challenges</a:t>
            </a:r>
          </a:p>
        </p:txBody>
      </p:sp>
      <p:sp>
        <p:nvSpPr>
          <p:cNvPr id="11" name="Rectangle 10">
            <a:extLst>
              <a:ext uri="{FF2B5EF4-FFF2-40B4-BE49-F238E27FC236}">
                <a16:creationId xmlns:a16="http://schemas.microsoft.com/office/drawing/2014/main" id="{3F643658-CA45-4CB9-A761-295982B1C0A7}"/>
              </a:ext>
            </a:extLst>
          </p:cNvPr>
          <p:cNvSpPr/>
          <p:nvPr/>
        </p:nvSpPr>
        <p:spPr>
          <a:xfrm>
            <a:off x="8049297" y="3528807"/>
            <a:ext cx="3816126" cy="386366"/>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latin typeface="EYInterstate" panose="02000503020000020004" pitchFamily="2" charset="0"/>
              </a:rPr>
              <a:t>Fundamental question to answer</a:t>
            </a:r>
          </a:p>
        </p:txBody>
      </p:sp>
      <p:pic>
        <p:nvPicPr>
          <p:cNvPr id="7" name="Picture 6">
            <a:extLst>
              <a:ext uri="{FF2B5EF4-FFF2-40B4-BE49-F238E27FC236}">
                <a16:creationId xmlns:a16="http://schemas.microsoft.com/office/drawing/2014/main" id="{72D46465-E31D-4B2B-8475-7EB9EAE62ADF}"/>
              </a:ext>
            </a:extLst>
          </p:cNvPr>
          <p:cNvPicPr>
            <a:picLocks noChangeAspect="1"/>
          </p:cNvPicPr>
          <p:nvPr/>
        </p:nvPicPr>
        <p:blipFill>
          <a:blip r:embed="rId5"/>
          <a:stretch>
            <a:fillRect/>
          </a:stretch>
        </p:blipFill>
        <p:spPr>
          <a:xfrm>
            <a:off x="8293994" y="3915174"/>
            <a:ext cx="3374266" cy="1777288"/>
          </a:xfrm>
          <a:prstGeom prst="rect">
            <a:avLst/>
          </a:prstGeom>
        </p:spPr>
      </p:pic>
    </p:spTree>
    <p:extLst>
      <p:ext uri="{BB962C8B-B14F-4D97-AF65-F5344CB8AC3E}">
        <p14:creationId xmlns:p14="http://schemas.microsoft.com/office/powerpoint/2010/main" val="307098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1264</Words>
  <Application>Microsoft Office PowerPoint</Application>
  <PresentationFormat>Widescreen</PresentationFormat>
  <Paragraphs>152</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EYInterstate</vt:lpstr>
      <vt:lpstr>EYInterstate Light</vt:lpstr>
      <vt:lpstr>Wingdings 3</vt:lpstr>
      <vt:lpstr>Office Theme</vt:lpstr>
      <vt:lpstr>PowerPoint Presentation</vt:lpstr>
      <vt:lpstr>Agenda</vt:lpstr>
      <vt:lpstr>Data Protection and Privacy - Definition</vt:lpstr>
      <vt:lpstr>Data Protection and Privacy</vt:lpstr>
      <vt:lpstr>Data Identification</vt:lpstr>
      <vt:lpstr>Data Identification</vt:lpstr>
      <vt:lpstr>Data Identification</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Tabish Ali Rizvi</dc:creator>
  <cp:lastModifiedBy>DELL</cp:lastModifiedBy>
  <cp:revision>47</cp:revision>
  <dcterms:created xsi:type="dcterms:W3CDTF">2019-12-17T10:21:23Z</dcterms:created>
  <dcterms:modified xsi:type="dcterms:W3CDTF">2019-12-23T12:07:06Z</dcterms:modified>
</cp:coreProperties>
</file>