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66" d="100"/>
          <a:sy n="66" d="100"/>
        </p:scale>
        <p:origin x="15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11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58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0A41-00D2-47FA-8E0C-43793E4D0A9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488D9B-27EF-43E6-BABB-073D14EE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7772400" cy="4038600"/>
          </a:xfrm>
        </p:spPr>
        <p:txBody>
          <a:bodyPr>
            <a:normAutofit/>
          </a:bodyPr>
          <a:lstStyle/>
          <a:p>
            <a:r>
              <a:rPr lang="en-US" sz="7300" i="0" dirty="0" smtClean="0">
                <a:latin typeface="Adobe Caslon Pro Bold" panose="0205070206050A020403" pitchFamily="18" charset="0"/>
              </a:rPr>
              <a:t>XXE – </a:t>
            </a:r>
            <a:r>
              <a:rPr lang="en-US" i="0" dirty="0" smtClean="0">
                <a:latin typeface="Adobe Caslon Pro Bold" panose="0205070206050A020403" pitchFamily="18" charset="0"/>
              </a:rPr>
              <a:t/>
            </a:r>
            <a:br>
              <a:rPr lang="en-US" i="0" dirty="0" smtClean="0">
                <a:latin typeface="Adobe Caslon Pro Bold" panose="0205070206050A020403" pitchFamily="18" charset="0"/>
              </a:rPr>
            </a:br>
            <a:r>
              <a:rPr lang="en-US" sz="1200" i="0" dirty="0">
                <a:latin typeface="Adobe Caslon Pro Bold" panose="0205070206050A020403" pitchFamily="18" charset="0"/>
              </a:rPr>
              <a:t/>
            </a:r>
            <a:br>
              <a:rPr lang="en-US" sz="1200" i="0" dirty="0">
                <a:latin typeface="Adobe Caslon Pro Bold" panose="0205070206050A020403" pitchFamily="18" charset="0"/>
              </a:rPr>
            </a:br>
            <a:r>
              <a:rPr lang="en-US" sz="4800" b="1" i="0" cap="none" dirty="0" smtClean="0">
                <a:latin typeface="Adobe Caslon Pro Bold" panose="0205070206050A020403" pitchFamily="18" charset="0"/>
              </a:rPr>
              <a:t>XML External Entity Injection</a:t>
            </a:r>
            <a:endParaRPr lang="en-US" sz="4800" b="1" i="0" cap="none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95300"/>
            <a:ext cx="8229600" cy="1143000"/>
          </a:xfrm>
        </p:spPr>
        <p:txBody>
          <a:bodyPr/>
          <a:lstStyle/>
          <a:p>
            <a:r>
              <a:rPr lang="en-US" dirty="0" smtClean="0"/>
              <a:t> XXE Injection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4102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10.0; Win64; x64; rv:69.0) Gecko/20100101 Firefox/69.0</a:t>
            </a:r>
          </a:p>
          <a:p>
            <a:pPr marL="8001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Accept-Language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en-US,en;q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Accept-Encoding: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deflate</a:t>
            </a:r>
          </a:p>
          <a:p>
            <a:pPr marL="80010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107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pPr marL="80010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://xyz.com</a:t>
            </a:r>
          </a:p>
          <a:p>
            <a:pPr marL="80010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xml version="1.0" encoding="UTF-8"?&gt;</a:t>
            </a:r>
          </a:p>
          <a:p>
            <a:pPr marL="800100" lvl="2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foo [&lt;!ENTITY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thisistest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]&gt;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&gt;John&lt;/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/>
              <a:t>Output: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600" dirty="0" smtClean="0"/>
              <a:t>Hello </a:t>
            </a:r>
            <a:r>
              <a:rPr lang="en-US" sz="1600" dirty="0"/>
              <a:t>John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thisistest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096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5867400"/>
            <a:ext cx="6591985" cy="566738"/>
          </a:xfrm>
        </p:spPr>
        <p:txBody>
          <a:bodyPr/>
          <a:lstStyle/>
          <a:p>
            <a:r>
              <a:rPr lang="en-US" dirty="0" smtClean="0"/>
              <a:t>OWASP Top 10 Web Vulnerabilities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93" y="427907"/>
            <a:ext cx="518398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 and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XML is </a:t>
            </a:r>
            <a:r>
              <a:rPr lang="en-US" b="1" dirty="0" err="1" smtClean="0"/>
              <a:t>eXtensible</a:t>
            </a:r>
            <a:r>
              <a:rPr lang="en-US" b="1" dirty="0" smtClean="0"/>
              <a:t> Markup Language.</a:t>
            </a:r>
          </a:p>
          <a:p>
            <a:endParaRPr lang="en-US" b="1" dirty="0"/>
          </a:p>
          <a:p>
            <a:r>
              <a:rPr lang="en-US" b="1" dirty="0" smtClean="0"/>
              <a:t>Structured Language</a:t>
            </a:r>
          </a:p>
          <a:p>
            <a:endParaRPr lang="en-US" b="1" dirty="0" smtClean="0"/>
          </a:p>
          <a:p>
            <a:r>
              <a:rPr lang="en-US" b="1" dirty="0" smtClean="0"/>
              <a:t>It simplifies data sharing, transport and data availability.</a:t>
            </a:r>
          </a:p>
          <a:p>
            <a:endParaRPr lang="en-US" b="1" dirty="0" smtClean="0"/>
          </a:p>
          <a:p>
            <a:r>
              <a:rPr lang="en-US" b="1" dirty="0" smtClean="0"/>
              <a:t>Used typically between different endpoints to share information – data shared/stored becomes hardware/software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41206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/>
          <a:stretch/>
        </p:blipFill>
        <p:spPr bwMode="auto">
          <a:xfrm>
            <a:off x="1524000" y="1447800"/>
            <a:ext cx="6172200" cy="526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9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DTD is the XML Document Type Declaration.</a:t>
            </a:r>
          </a:p>
          <a:p>
            <a:endParaRPr lang="en-US" b="1" dirty="0" smtClean="0"/>
          </a:p>
          <a:p>
            <a:r>
              <a:rPr lang="en-US" b="1" dirty="0" smtClean="0"/>
              <a:t>It defines structure and legal elements/attributes.</a:t>
            </a:r>
          </a:p>
          <a:p>
            <a:endParaRPr lang="en-US" b="1" dirty="0" smtClean="0"/>
          </a:p>
          <a:p>
            <a:r>
              <a:rPr lang="en-US" b="1" dirty="0" smtClean="0"/>
              <a:t>Verifies if XML data is in proper format</a:t>
            </a:r>
          </a:p>
          <a:p>
            <a:endParaRPr lang="en-US" b="1" dirty="0"/>
          </a:p>
          <a:p>
            <a:r>
              <a:rPr lang="en-US" b="1" dirty="0" smtClean="0"/>
              <a:t>It is a way to describe XML language precisely</a:t>
            </a:r>
          </a:p>
          <a:p>
            <a:endParaRPr lang="en-US" b="1" dirty="0" smtClean="0"/>
          </a:p>
          <a:p>
            <a:r>
              <a:rPr lang="en-US" b="1" dirty="0" smtClean="0"/>
              <a:t>It can be internal or external.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5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8420100" cy="4952492"/>
          </a:xfrm>
        </p:spPr>
        <p:txBody>
          <a:bodyPr/>
          <a:lstStyle/>
          <a:p>
            <a:r>
              <a:rPr lang="en-US" dirty="0" smtClean="0"/>
              <a:t>Internal DTD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/>
          <a:stretch/>
        </p:blipFill>
        <p:spPr bwMode="auto">
          <a:xfrm>
            <a:off x="685800" y="1467772"/>
            <a:ext cx="7346372" cy="421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848350"/>
            <a:ext cx="718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DOCTYPE: root element </a:t>
            </a:r>
          </a:p>
          <a:p>
            <a:pPr algn="r"/>
            <a:r>
              <a:rPr lang="en-US" dirty="0" smtClean="0"/>
              <a:t>PCDATA : parsed character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533400"/>
            <a:ext cx="8343900" cy="4952492"/>
          </a:xfrm>
        </p:spPr>
        <p:txBody>
          <a:bodyPr/>
          <a:lstStyle/>
          <a:p>
            <a:r>
              <a:rPr lang="en-US" dirty="0" smtClean="0"/>
              <a:t>External DTD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676400"/>
            <a:ext cx="4468091" cy="232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6" b="11813"/>
          <a:stretch/>
        </p:blipFill>
        <p:spPr bwMode="auto">
          <a:xfrm>
            <a:off x="2209800" y="4904927"/>
            <a:ext cx="5077691" cy="155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518" y="1187055"/>
            <a:ext cx="2719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Addressbook.xml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309" y="4221827"/>
            <a:ext cx="230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Addressbook.dtd</a:t>
            </a:r>
          </a:p>
        </p:txBody>
      </p:sp>
    </p:spTree>
    <p:extLst>
      <p:ext uri="{BB962C8B-B14F-4D97-AF65-F5344CB8AC3E}">
        <p14:creationId xmlns:p14="http://schemas.microsoft.com/office/powerpoint/2010/main" val="1761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Entities are used to define shortcuts to </a:t>
            </a:r>
            <a:r>
              <a:rPr lang="en-US" sz="2200" b="1" dirty="0" smtClean="0"/>
              <a:t>other text 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&lt;!ENTITY entity-name 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entity-value"&gt;</a:t>
            </a:r>
          </a:p>
          <a:p>
            <a:pPr marL="0" indent="0">
              <a:buNone/>
            </a:pP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cs typeface="Courier New" panose="02070309020205020404" pitchFamily="49" charset="0"/>
              </a:rPr>
              <a:t>Internal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&lt;!ENTITY 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“bar”&gt;</a:t>
            </a:r>
          </a:p>
          <a:p>
            <a:r>
              <a:rPr lang="en-US" sz="2200" b="1" dirty="0" smtClean="0">
                <a:cs typeface="Courier New" panose="02070309020205020404" pitchFamily="49" charset="0"/>
              </a:rPr>
              <a:t>External</a:t>
            </a:r>
          </a:p>
          <a:p>
            <a:pPr marL="0" indent="0">
              <a:buNone/>
            </a:pPr>
            <a:r>
              <a:rPr lang="en-US" sz="2200" b="1" dirty="0"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&lt;!ENTITY foo SYSTEM “file:///etc/passwd”&gt;</a:t>
            </a:r>
          </a:p>
          <a:p>
            <a:pPr marL="0" indent="0">
              <a:buNone/>
            </a:pPr>
            <a:endParaRPr lang="en-US" sz="2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i="1" dirty="0" smtClean="0">
                <a:cs typeface="Courier New" panose="02070309020205020404" pitchFamily="49" charset="0"/>
              </a:rPr>
              <a:t>( To </a:t>
            </a:r>
            <a:r>
              <a:rPr lang="en-US" sz="2200" b="1" i="1" dirty="0">
                <a:cs typeface="Courier New" panose="02070309020205020404" pitchFamily="49" charset="0"/>
              </a:rPr>
              <a:t>refer the Entity in XML </a:t>
            </a:r>
            <a:r>
              <a:rPr lang="en-US" sz="2200" b="1" i="1" dirty="0" smtClean="0">
                <a:cs typeface="Courier New" panose="02070309020205020404" pitchFamily="49" charset="0"/>
              </a:rPr>
              <a:t>document use </a:t>
            </a:r>
            <a:r>
              <a:rPr lang="en-US" sz="2200" b="1" i="1" dirty="0">
                <a:cs typeface="Courier New" panose="02070309020205020404" pitchFamily="49" charset="0"/>
              </a:rPr>
              <a:t>&amp;foo</a:t>
            </a:r>
            <a:r>
              <a:rPr lang="en-US" sz="2200" b="1" i="1" dirty="0" smtClean="0">
                <a:cs typeface="Courier New" panose="02070309020205020404" pitchFamily="49" charset="0"/>
              </a:rPr>
              <a:t>; )</a:t>
            </a:r>
            <a:endParaRPr lang="en-US" sz="2200" b="1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cs typeface="Courier New" panose="02070309020205020404" pitchFamily="49" charset="0"/>
              </a:rPr>
              <a:t>Parameter</a:t>
            </a:r>
          </a:p>
          <a:p>
            <a:pPr marL="457200" lvl="1" indent="0">
              <a:buNone/>
            </a:pPr>
            <a:r>
              <a:rPr lang="en-US" sz="2200" b="1" dirty="0" smtClean="0"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&lt;!ENTITY % foo “value”&gt;</a:t>
            </a:r>
          </a:p>
          <a:p>
            <a:pPr marL="457200" lvl="1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This attack occurs when XML input containing a reference to an external entity is processed by a weakly configured XML parser.</a:t>
            </a:r>
          </a:p>
          <a:p>
            <a:endParaRPr lang="en-US" sz="2000" b="1" dirty="0"/>
          </a:p>
          <a:p>
            <a:r>
              <a:rPr lang="en-US" sz="2000" b="1" dirty="0" smtClean="0"/>
              <a:t>Applications:</a:t>
            </a:r>
          </a:p>
          <a:p>
            <a:pPr lvl="1"/>
            <a:r>
              <a:rPr lang="en-US" sz="1800" b="1" dirty="0" smtClean="0"/>
              <a:t>Port scan</a:t>
            </a:r>
          </a:p>
          <a:p>
            <a:pPr lvl="1"/>
            <a:r>
              <a:rPr lang="en-US" sz="1800" b="1" dirty="0" err="1" smtClean="0"/>
              <a:t>DoS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SSRF</a:t>
            </a:r>
          </a:p>
          <a:p>
            <a:pPr lvl="1"/>
            <a:r>
              <a:rPr lang="en-US" sz="1800" b="1" dirty="0" smtClean="0"/>
              <a:t>Local file inclusion (read only)</a:t>
            </a:r>
          </a:p>
          <a:p>
            <a:pPr lvl="1"/>
            <a:r>
              <a:rPr lang="en-US" sz="1800" b="1" dirty="0" smtClean="0"/>
              <a:t>RCE </a:t>
            </a:r>
            <a:endParaRPr lang="en-US" sz="1800" b="1" dirty="0"/>
          </a:p>
          <a:p>
            <a:pPr marL="457200" lvl="1" indent="0"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349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2478</TotalTime>
  <Words>247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Caslon Pro Bold</vt:lpstr>
      <vt:lpstr>Arial</vt:lpstr>
      <vt:lpstr>Century Gothic</vt:lpstr>
      <vt:lpstr>Courier New</vt:lpstr>
      <vt:lpstr>Wingdings 3</vt:lpstr>
      <vt:lpstr>Wisp</vt:lpstr>
      <vt:lpstr>XXE –   XML External Entity Injection</vt:lpstr>
      <vt:lpstr>OWASP Top 10 Web Vulnerabilities</vt:lpstr>
      <vt:lpstr>What is XML and How it Works</vt:lpstr>
      <vt:lpstr> XML Example</vt:lpstr>
      <vt:lpstr>What is DTD</vt:lpstr>
      <vt:lpstr>Internal DTD Example</vt:lpstr>
      <vt:lpstr>External DTD Example</vt:lpstr>
      <vt:lpstr>Entities</vt:lpstr>
      <vt:lpstr>What is XXE</vt:lpstr>
      <vt:lpstr> XXE Injection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XXE   XML External Injection</dc:title>
  <dc:creator>aa</dc:creator>
  <cp:lastModifiedBy>simrah samdani</cp:lastModifiedBy>
  <cp:revision>22</cp:revision>
  <dcterms:created xsi:type="dcterms:W3CDTF">2019-08-31T20:07:59Z</dcterms:created>
  <dcterms:modified xsi:type="dcterms:W3CDTF">2020-01-04T20:30:14Z</dcterms:modified>
</cp:coreProperties>
</file>