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338" r:id="rId3"/>
    <p:sldId id="339" r:id="rId4"/>
    <p:sldId id="341" r:id="rId5"/>
    <p:sldId id="345" r:id="rId6"/>
    <p:sldId id="364" r:id="rId7"/>
    <p:sldId id="365" r:id="rId8"/>
    <p:sldId id="366" r:id="rId9"/>
    <p:sldId id="367" r:id="rId10"/>
    <p:sldId id="368" r:id="rId11"/>
    <p:sldId id="34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A36C"/>
    <a:srgbClr val="2394AF"/>
    <a:srgbClr val="FF5621"/>
    <a:srgbClr val="203864"/>
    <a:srgbClr val="FFCC00"/>
    <a:srgbClr val="FDCEED"/>
    <a:srgbClr val="CE79FF"/>
    <a:srgbClr val="AB91A9"/>
    <a:srgbClr val="FF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6314" autoAdjust="0"/>
  </p:normalViewPr>
  <p:slideViewPr>
    <p:cSldViewPr snapToGrid="0">
      <p:cViewPr varScale="1">
        <p:scale>
          <a:sx n="83" d="100"/>
          <a:sy n="83" d="100"/>
        </p:scale>
        <p:origin x="8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55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1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3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44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99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130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847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05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7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2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4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88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181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2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736034" y="2067339"/>
            <a:ext cx="8719934" cy="3135702"/>
          </a:xfrm>
          <a:prstGeom prst="roundRect">
            <a:avLst/>
          </a:prstGeom>
          <a:noFill/>
          <a:ln w="571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543E92-B01B-4123-9235-E95CE16B17B0}"/>
              </a:ext>
            </a:extLst>
          </p:cNvPr>
          <p:cNvSpPr txBox="1"/>
          <p:nvPr/>
        </p:nvSpPr>
        <p:spPr>
          <a:xfrm>
            <a:off x="2851841" y="2401947"/>
            <a:ext cx="648832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Guanyu Zhou</a:t>
            </a:r>
            <a:endParaRPr lang="zh-CN" altLang="en-US" sz="7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E967CD-26C7-49CB-B708-8E61BFFFBA58}"/>
              </a:ext>
            </a:extLst>
          </p:cNvPr>
          <p:cNvSpPr txBox="1"/>
          <p:nvPr/>
        </p:nvSpPr>
        <p:spPr>
          <a:xfrm>
            <a:off x="3965988" y="3779441"/>
            <a:ext cx="4260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Mobile Price Classification </a:t>
            </a:r>
            <a:endParaRPr 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1BA4C9-FB99-4921-AD0F-D7FF61E009D6}"/>
              </a:ext>
            </a:extLst>
          </p:cNvPr>
          <p:cNvSpPr txBox="1"/>
          <p:nvPr/>
        </p:nvSpPr>
        <p:spPr>
          <a:xfrm>
            <a:off x="3250877" y="4241106"/>
            <a:ext cx="569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 4/27/4022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0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736034" y="2067339"/>
            <a:ext cx="8719934" cy="3135702"/>
          </a:xfrm>
          <a:prstGeom prst="roundRect">
            <a:avLst/>
          </a:prstGeom>
          <a:noFill/>
          <a:ln w="571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E967CD-26C7-49CB-B708-8E61BFFFBA58}"/>
              </a:ext>
            </a:extLst>
          </p:cNvPr>
          <p:cNvSpPr txBox="1"/>
          <p:nvPr/>
        </p:nvSpPr>
        <p:spPr>
          <a:xfrm>
            <a:off x="4982815" y="3404357"/>
            <a:ext cx="2226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THANKS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19870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93"/>
            <a:ext cx="12192000" cy="68580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7D42908-18D0-48D4-AF52-5317E1D0E04D}"/>
              </a:ext>
            </a:extLst>
          </p:cNvPr>
          <p:cNvSpPr/>
          <p:nvPr/>
        </p:nvSpPr>
        <p:spPr>
          <a:xfrm>
            <a:off x="1404730" y="3882886"/>
            <a:ext cx="3803375" cy="1971262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571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316DBA-E63B-42DB-BB69-A8A2516443BF}"/>
              </a:ext>
            </a:extLst>
          </p:cNvPr>
          <p:cNvSpPr/>
          <p:nvPr/>
        </p:nvSpPr>
        <p:spPr>
          <a:xfrm>
            <a:off x="1404729" y="1003852"/>
            <a:ext cx="3803375" cy="31308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87C49C-7326-456D-9963-FB822DFDBD08}"/>
              </a:ext>
            </a:extLst>
          </p:cNvPr>
          <p:cNvSpPr/>
          <p:nvPr/>
        </p:nvSpPr>
        <p:spPr>
          <a:xfrm>
            <a:off x="6790863" y="20689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F44243-D309-4DD2-AB6E-FACCDA2EC385}"/>
              </a:ext>
            </a:extLst>
          </p:cNvPr>
          <p:cNvSpPr/>
          <p:nvPr/>
        </p:nvSpPr>
        <p:spPr>
          <a:xfrm>
            <a:off x="8330066" y="2043560"/>
            <a:ext cx="2635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Executive Summary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47B338-E25D-46D5-B9BA-400C5BCBB584}"/>
              </a:ext>
            </a:extLst>
          </p:cNvPr>
          <p:cNvSpPr/>
          <p:nvPr/>
        </p:nvSpPr>
        <p:spPr>
          <a:xfrm>
            <a:off x="6818164" y="28049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B370F4-58C2-4C22-91A3-5833C9734E57}"/>
              </a:ext>
            </a:extLst>
          </p:cNvPr>
          <p:cNvSpPr/>
          <p:nvPr/>
        </p:nvSpPr>
        <p:spPr>
          <a:xfrm>
            <a:off x="8330067" y="2779589"/>
            <a:ext cx="2571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Understanding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1577CF-8C5C-41C6-9D1A-9167BA36850B}"/>
              </a:ext>
            </a:extLst>
          </p:cNvPr>
          <p:cNvSpPr/>
          <p:nvPr/>
        </p:nvSpPr>
        <p:spPr>
          <a:xfrm>
            <a:off x="6818165" y="35410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51C672-E704-419A-BBC3-99A1DC725FAD}"/>
              </a:ext>
            </a:extLst>
          </p:cNvPr>
          <p:cNvSpPr/>
          <p:nvPr/>
        </p:nvSpPr>
        <p:spPr>
          <a:xfrm>
            <a:off x="8330067" y="3515618"/>
            <a:ext cx="3188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AE37F4-DE7C-4014-B459-396B97FFAD58}"/>
              </a:ext>
            </a:extLst>
          </p:cNvPr>
          <p:cNvSpPr/>
          <p:nvPr/>
        </p:nvSpPr>
        <p:spPr>
          <a:xfrm>
            <a:off x="6835679" y="42756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F87B5B-E08B-40DB-A221-21668DE4EE3A}"/>
              </a:ext>
            </a:extLst>
          </p:cNvPr>
          <p:cNvSpPr/>
          <p:nvPr/>
        </p:nvSpPr>
        <p:spPr>
          <a:xfrm>
            <a:off x="8347581" y="4250230"/>
            <a:ext cx="2132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Conclusion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576E5C6-F91C-4F72-B14D-489D1FA9BCB7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30093F0-67DA-4313-BC52-E5B8DAECD45B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ln w="28575">
              <a:solidFill>
                <a:srgbClr val="C1A3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55BC776-9C30-4CCC-9A69-14336391EA3A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solidFill>
              <a:srgbClr val="C1A3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7FE72A0-2FEB-4C3A-A74C-39CB7C8C45A5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solidFill>
              <a:srgbClr val="C1A3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4B90A27-84FF-4938-8DE9-938CAE3B8B1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solidFill>
              <a:srgbClr val="C1A3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15EBE8D-2197-4EC7-A200-C77496EE7AC6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solidFill>
              <a:srgbClr val="C1A3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7CB634DA-62B6-459A-9F77-9014714DEEC9}"/>
              </a:ext>
            </a:extLst>
          </p:cNvPr>
          <p:cNvSpPr txBox="1"/>
          <p:nvPr/>
        </p:nvSpPr>
        <p:spPr>
          <a:xfrm>
            <a:off x="1657370" y="1429327"/>
            <a:ext cx="38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Mobile Price Classification </a:t>
            </a:r>
            <a:endParaRPr 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93F2E1E-9F54-4BB4-9A19-FD583A0022DB}"/>
              </a:ext>
            </a:extLst>
          </p:cNvPr>
          <p:cNvSpPr/>
          <p:nvPr/>
        </p:nvSpPr>
        <p:spPr>
          <a:xfrm>
            <a:off x="1815547" y="2362035"/>
            <a:ext cx="702366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28575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FBF1020-2456-47E5-93CD-521D0E1AFEFD}"/>
              </a:ext>
            </a:extLst>
          </p:cNvPr>
          <p:cNvSpPr txBox="1"/>
          <p:nvPr/>
        </p:nvSpPr>
        <p:spPr>
          <a:xfrm>
            <a:off x="1729176" y="2658968"/>
            <a:ext cx="3227138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Find the best machine learning model/method for mobile dataset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58AA4ED-FEA2-4A3F-AADB-88C7CC346B7C}"/>
              </a:ext>
            </a:extLst>
          </p:cNvPr>
          <p:cNvSpPr/>
          <p:nvPr/>
        </p:nvSpPr>
        <p:spPr>
          <a:xfrm>
            <a:off x="4253948" y="5473479"/>
            <a:ext cx="702366" cy="457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2478367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6" grpId="0"/>
      <p:bldP spid="27" grpId="0" animBg="1"/>
      <p:bldP spid="28" grpId="0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9B806-E94D-4BE5-8632-7D15D14E9899}"/>
              </a:ext>
            </a:extLst>
          </p:cNvPr>
          <p:cNvSpPr/>
          <p:nvPr/>
        </p:nvSpPr>
        <p:spPr>
          <a:xfrm>
            <a:off x="6715608" y="1831712"/>
            <a:ext cx="2714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Executive Summary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9493CE-3DE6-4D3C-B13B-B659CCBA62DB}"/>
              </a:ext>
            </a:extLst>
          </p:cNvPr>
          <p:cNvSpPr txBox="1"/>
          <p:nvPr/>
        </p:nvSpPr>
        <p:spPr>
          <a:xfrm>
            <a:off x="6704193" y="2423573"/>
            <a:ext cx="4331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This is a mobile price classification dataset from Kaggle. </a:t>
            </a:r>
          </a:p>
          <a:p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 goal of this project is to find the best model to predict our target.</a:t>
            </a:r>
          </a:p>
          <a:p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 three methods will be used:</a:t>
            </a:r>
          </a:p>
          <a:p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"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":  Classifier methods</a:t>
            </a:r>
          </a:p>
          <a:p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"ii":  Ensemble method</a:t>
            </a:r>
          </a:p>
          <a:p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"iii": Deep learning, neural network method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DEE837-37B4-4C97-A6CB-533647F2D6EE}"/>
              </a:ext>
            </a:extLst>
          </p:cNvPr>
          <p:cNvSpPr/>
          <p:nvPr/>
        </p:nvSpPr>
        <p:spPr>
          <a:xfrm>
            <a:off x="6970346" y="1619036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A5BD354-551B-4EB6-9DDB-87F2EEF4B7E2}"/>
              </a:ext>
            </a:extLst>
          </p:cNvPr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EC238-508C-48B0-BBD3-BCFEF8F3E114}"/>
              </a:ext>
            </a:extLst>
          </p:cNvPr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481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  <p:bldP spid="10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4153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Data Understanding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5643C7-9F58-41B4-AB88-37899D345515}"/>
              </a:ext>
            </a:extLst>
          </p:cNvPr>
          <p:cNvSpPr/>
          <p:nvPr/>
        </p:nvSpPr>
        <p:spPr>
          <a:xfrm>
            <a:off x="6658695" y="2032044"/>
            <a:ext cx="2137892" cy="2793911"/>
          </a:xfrm>
          <a:prstGeom prst="rect">
            <a:avLst/>
          </a:prstGeom>
          <a:blipFill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2AC7DD7-F3F5-4D46-9F1A-9ABF7D1507FA}"/>
              </a:ext>
            </a:extLst>
          </p:cNvPr>
          <p:cNvSpPr/>
          <p:nvPr/>
        </p:nvSpPr>
        <p:spPr>
          <a:xfrm>
            <a:off x="9013382" y="2023324"/>
            <a:ext cx="2137892" cy="2793911"/>
          </a:xfrm>
          <a:prstGeom prst="rect">
            <a:avLst/>
          </a:prstGeom>
          <a:blipFill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D9A8C581-CE6A-4BF2-A94F-54FF9918763E}"/>
              </a:ext>
            </a:extLst>
          </p:cNvPr>
          <p:cNvSpPr txBox="1"/>
          <p:nvPr/>
        </p:nvSpPr>
        <p:spPr>
          <a:xfrm>
            <a:off x="939300" y="2249179"/>
            <a:ext cx="5324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Target: mobile price range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Google Shape;86;p19">
            <a:extLst>
              <a:ext uri="{FF2B5EF4-FFF2-40B4-BE49-F238E27FC236}">
                <a16:creationId xmlns:a16="http://schemas.microsoft.com/office/drawing/2014/main" id="{FBFFD69E-1E64-4CFF-988D-A88C0E20E300}"/>
              </a:ext>
            </a:extLst>
          </p:cNvPr>
          <p:cNvSpPr txBox="1"/>
          <p:nvPr/>
        </p:nvSpPr>
        <p:spPr>
          <a:xfrm>
            <a:off x="939300" y="1814909"/>
            <a:ext cx="4532022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Mobile Price Dataset</a:t>
            </a:r>
            <a:endParaRPr sz="2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24">
            <a:extLst>
              <a:ext uri="{FF2B5EF4-FFF2-40B4-BE49-F238E27FC236}">
                <a16:creationId xmlns:a16="http://schemas.microsoft.com/office/drawing/2014/main" id="{8A9A69E7-159A-4AB8-9822-FA8448685198}"/>
              </a:ext>
            </a:extLst>
          </p:cNvPr>
          <p:cNvSpPr txBox="1"/>
          <p:nvPr/>
        </p:nvSpPr>
        <p:spPr>
          <a:xfrm>
            <a:off x="939300" y="2947663"/>
            <a:ext cx="5211292" cy="7005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Features: mobile's battery power, mobile weight, mobile cores and etc.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5">
            <a:extLst>
              <a:ext uri="{FF2B5EF4-FFF2-40B4-BE49-F238E27FC236}">
                <a16:creationId xmlns:a16="http://schemas.microsoft.com/office/drawing/2014/main" id="{D2BAB020-850E-48DF-8896-9CC62FE1303B}"/>
              </a:ext>
            </a:extLst>
          </p:cNvPr>
          <p:cNvSpPr txBox="1"/>
          <p:nvPr/>
        </p:nvSpPr>
        <p:spPr>
          <a:xfrm>
            <a:off x="906521" y="4392529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2000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11F6FDD1-21F9-419C-B056-2A5AAA73DD98}"/>
              </a:ext>
            </a:extLst>
          </p:cNvPr>
          <p:cNvSpPr/>
          <p:nvPr/>
        </p:nvSpPr>
        <p:spPr>
          <a:xfrm>
            <a:off x="906521" y="5335504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rows</a:t>
            </a:r>
          </a:p>
        </p:txBody>
      </p:sp>
      <p:sp>
        <p:nvSpPr>
          <p:cNvPr id="46" name="TextBox 5">
            <a:extLst>
              <a:ext uri="{FF2B5EF4-FFF2-40B4-BE49-F238E27FC236}">
                <a16:creationId xmlns:a16="http://schemas.microsoft.com/office/drawing/2014/main" id="{607E5BFA-F3D8-487C-8AF9-AA977576F8E1}"/>
              </a:ext>
            </a:extLst>
          </p:cNvPr>
          <p:cNvSpPr txBox="1"/>
          <p:nvPr/>
        </p:nvSpPr>
        <p:spPr>
          <a:xfrm>
            <a:off x="3589330" y="4392529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21</a:t>
            </a: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9052AA42-EB05-4199-94EA-EA3367CF30AF}"/>
              </a:ext>
            </a:extLst>
          </p:cNvPr>
          <p:cNvSpPr/>
          <p:nvPr/>
        </p:nvSpPr>
        <p:spPr>
          <a:xfrm>
            <a:off x="3589330" y="5335504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features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39889" y="484095"/>
            <a:ext cx="1756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FFFF"/>
                </a:solidFill>
              </a:rPr>
              <a:t>https://www.ypppt.com/</a:t>
            </a:r>
            <a:endParaRPr lang="zh-CN" alt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44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4153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Data Understanding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53188B-4380-43EC-8D1D-C3A2FFA80244}"/>
              </a:ext>
            </a:extLst>
          </p:cNvPr>
          <p:cNvSpPr txBox="1"/>
          <p:nvPr/>
        </p:nvSpPr>
        <p:spPr>
          <a:xfrm>
            <a:off x="7006876" y="49289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标题文内容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800CD0-D651-4204-BE92-C6B90EE64927}"/>
              </a:ext>
            </a:extLst>
          </p:cNvPr>
          <p:cNvSpPr txBox="1"/>
          <p:nvPr/>
        </p:nvSpPr>
        <p:spPr>
          <a:xfrm>
            <a:off x="9374442" y="49411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785F3D7-7FCB-430F-845E-F5DB3C901202}"/>
              </a:ext>
            </a:extLst>
          </p:cNvPr>
          <p:cNvSpPr txBox="1"/>
          <p:nvPr/>
        </p:nvSpPr>
        <p:spPr>
          <a:xfrm>
            <a:off x="9473684" y="5230565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chemeClr val="bg1"/>
                </a:solidFill>
                <a:cs typeface="+mn-ea"/>
                <a:sym typeface="+mn-lt"/>
              </a:rPr>
              <a:t>ENTER THE TITLE HERE</a:t>
            </a:r>
          </a:p>
        </p:txBody>
      </p:sp>
      <p:sp>
        <p:nvSpPr>
          <p:cNvPr id="42" name="Google Shape;86;p19">
            <a:extLst>
              <a:ext uri="{FF2B5EF4-FFF2-40B4-BE49-F238E27FC236}">
                <a16:creationId xmlns:a16="http://schemas.microsoft.com/office/drawing/2014/main" id="{FBFFD69E-1E64-4CFF-988D-A88C0E20E300}"/>
              </a:ext>
            </a:extLst>
          </p:cNvPr>
          <p:cNvSpPr txBox="1"/>
          <p:nvPr/>
        </p:nvSpPr>
        <p:spPr>
          <a:xfrm>
            <a:off x="981636" y="1274490"/>
            <a:ext cx="4532022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Variables Distribution</a:t>
            </a:r>
            <a:endParaRPr sz="2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24">
            <a:extLst>
              <a:ext uri="{FF2B5EF4-FFF2-40B4-BE49-F238E27FC236}">
                <a16:creationId xmlns:a16="http://schemas.microsoft.com/office/drawing/2014/main" id="{8A9A69E7-159A-4AB8-9822-FA8448685198}"/>
              </a:ext>
            </a:extLst>
          </p:cNvPr>
          <p:cNvSpPr txBox="1"/>
          <p:nvPr/>
        </p:nvSpPr>
        <p:spPr>
          <a:xfrm>
            <a:off x="1031665" y="1708759"/>
            <a:ext cx="5211292" cy="167005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Features: 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Touch Screen phones: Balanced</a:t>
            </a:r>
          </a:p>
          <a:p>
            <a:pPr defTabSz="1217930">
              <a:lnSpc>
                <a:spcPct val="150000"/>
              </a:lnSpc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Rams</a:t>
            </a:r>
            <a:r>
              <a:rPr kumimoji="0" lang="en-US" altLang="zh-CN" sz="14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of phones: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Balanced</a:t>
            </a:r>
            <a:endParaRPr kumimoji="0" lang="en-US" altLang="zh-CN" sz="1400" b="0" i="0" u="none" strike="noStrike" kern="1200" cap="none" spc="0" normalizeH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baseline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Battery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power: Balanced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Processing</a:t>
            </a:r>
            <a:r>
              <a:rPr kumimoji="0" lang="en-US" altLang="zh-CN" sz="14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power: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Balanced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9889" y="484095"/>
            <a:ext cx="1756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FFFF"/>
                </a:solidFill>
              </a:rPr>
              <a:t>https://www.ypppt.com/</a:t>
            </a:r>
            <a:endParaRPr lang="zh-CN" altLang="en-US" sz="105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DEC280-2910-4BAD-B8AA-FCFB5558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1" y="3519109"/>
            <a:ext cx="8709114" cy="287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9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"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Helvetica Neue"/>
              </a:rPr>
              <a:t>i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": Classifier methods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89F609A-FCF7-4A59-BA5F-2E1A666E70CE}"/>
              </a:ext>
            </a:extLst>
          </p:cNvPr>
          <p:cNvSpPr/>
          <p:nvPr/>
        </p:nvSpPr>
        <p:spPr>
          <a:xfrm>
            <a:off x="6658695" y="4825954"/>
            <a:ext cx="2137892" cy="809223"/>
          </a:xfrm>
          <a:prstGeom prst="rect">
            <a:avLst/>
          </a:prstGeom>
          <a:solidFill>
            <a:srgbClr val="C1A3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9</a:t>
            </a:r>
            <a:endParaRPr kumimoji="1"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DC4659-F494-4455-9D8E-CF5992B36354}"/>
              </a:ext>
            </a:extLst>
          </p:cNvPr>
          <p:cNvSpPr/>
          <p:nvPr/>
        </p:nvSpPr>
        <p:spPr>
          <a:xfrm>
            <a:off x="8796587" y="4825953"/>
            <a:ext cx="2137892" cy="809223"/>
          </a:xfrm>
          <a:prstGeom prst="rect">
            <a:avLst/>
          </a:prstGeom>
          <a:solidFill>
            <a:srgbClr val="C1A3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Classifiers</a:t>
            </a:r>
            <a:endParaRPr kumimoji="1"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D9A8C581-CE6A-4BF2-A94F-54FF9918763E}"/>
              </a:ext>
            </a:extLst>
          </p:cNvPr>
          <p:cNvSpPr txBox="1"/>
          <p:nvPr/>
        </p:nvSpPr>
        <p:spPr>
          <a:xfrm>
            <a:off x="939300" y="2249179"/>
            <a:ext cx="5324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Target: mobile price range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Google Shape;86;p19">
            <a:extLst>
              <a:ext uri="{FF2B5EF4-FFF2-40B4-BE49-F238E27FC236}">
                <a16:creationId xmlns:a16="http://schemas.microsoft.com/office/drawing/2014/main" id="{FBFFD69E-1E64-4CFF-988D-A88C0E20E300}"/>
              </a:ext>
            </a:extLst>
          </p:cNvPr>
          <p:cNvSpPr txBox="1"/>
          <p:nvPr/>
        </p:nvSpPr>
        <p:spPr>
          <a:xfrm>
            <a:off x="939300" y="1814909"/>
            <a:ext cx="4532022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5-Fold Cross Validation</a:t>
            </a:r>
            <a:endParaRPr sz="2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24">
            <a:extLst>
              <a:ext uri="{FF2B5EF4-FFF2-40B4-BE49-F238E27FC236}">
                <a16:creationId xmlns:a16="http://schemas.microsoft.com/office/drawing/2014/main" id="{8A9A69E7-159A-4AB8-9822-FA8448685198}"/>
              </a:ext>
            </a:extLst>
          </p:cNvPr>
          <p:cNvSpPr txBox="1"/>
          <p:nvPr/>
        </p:nvSpPr>
        <p:spPr>
          <a:xfrm>
            <a:off x="939300" y="2947663"/>
            <a:ext cx="5211292" cy="7005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Features: mobile's battery power, mobile weight, mobile cores and etc.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5">
            <a:extLst>
              <a:ext uri="{FF2B5EF4-FFF2-40B4-BE49-F238E27FC236}">
                <a16:creationId xmlns:a16="http://schemas.microsoft.com/office/drawing/2014/main" id="{D2BAB020-850E-48DF-8896-9CC62FE1303B}"/>
              </a:ext>
            </a:extLst>
          </p:cNvPr>
          <p:cNvSpPr txBox="1"/>
          <p:nvPr/>
        </p:nvSpPr>
        <p:spPr>
          <a:xfrm>
            <a:off x="906521" y="4392529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SVM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11F6FDD1-21F9-419C-B056-2A5AAA73DD98}"/>
              </a:ext>
            </a:extLst>
          </p:cNvPr>
          <p:cNvSpPr/>
          <p:nvPr/>
        </p:nvSpPr>
        <p:spPr>
          <a:xfrm>
            <a:off x="906521" y="5335504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BEST</a:t>
            </a:r>
          </a:p>
        </p:txBody>
      </p:sp>
      <p:sp>
        <p:nvSpPr>
          <p:cNvPr id="46" name="TextBox 5">
            <a:extLst>
              <a:ext uri="{FF2B5EF4-FFF2-40B4-BE49-F238E27FC236}">
                <a16:creationId xmlns:a16="http://schemas.microsoft.com/office/drawing/2014/main" id="{607E5BFA-F3D8-487C-8AF9-AA977576F8E1}"/>
              </a:ext>
            </a:extLst>
          </p:cNvPr>
          <p:cNvSpPr txBox="1"/>
          <p:nvPr/>
        </p:nvSpPr>
        <p:spPr>
          <a:xfrm>
            <a:off x="3589330" y="4392529"/>
            <a:ext cx="267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0.9575</a:t>
            </a: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9052AA42-EB05-4199-94EA-EA3367CF30AF}"/>
              </a:ext>
            </a:extLst>
          </p:cNvPr>
          <p:cNvSpPr/>
          <p:nvPr/>
        </p:nvSpPr>
        <p:spPr>
          <a:xfrm>
            <a:off x="3589330" y="5335504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BEST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39889" y="484095"/>
            <a:ext cx="1756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FFFF"/>
                </a:solidFill>
              </a:rPr>
              <a:t>https://www.ypppt.com/</a:t>
            </a:r>
            <a:endParaRPr lang="zh-CN" altLang="en-US" sz="105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E52B5-D74C-4283-BA24-D766DFB4E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34" y="599091"/>
            <a:ext cx="5211292" cy="39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59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"ii": Ensemble method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89F609A-FCF7-4A59-BA5F-2E1A666E70CE}"/>
              </a:ext>
            </a:extLst>
          </p:cNvPr>
          <p:cNvSpPr/>
          <p:nvPr/>
        </p:nvSpPr>
        <p:spPr>
          <a:xfrm>
            <a:off x="6658695" y="4825954"/>
            <a:ext cx="2137892" cy="809223"/>
          </a:xfrm>
          <a:prstGeom prst="rect">
            <a:avLst/>
          </a:prstGeom>
          <a:solidFill>
            <a:srgbClr val="C1A3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cs typeface="+mn-ea"/>
                <a:sym typeface="+mn-lt"/>
              </a:rPr>
              <a:t>SVM</a:t>
            </a:r>
            <a:endParaRPr kumimoji="1"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DC4659-F494-4455-9D8E-CF5992B36354}"/>
              </a:ext>
            </a:extLst>
          </p:cNvPr>
          <p:cNvSpPr/>
          <p:nvPr/>
        </p:nvSpPr>
        <p:spPr>
          <a:xfrm>
            <a:off x="8796587" y="4825953"/>
            <a:ext cx="2137892" cy="809223"/>
          </a:xfrm>
          <a:prstGeom prst="rect">
            <a:avLst/>
          </a:prstGeom>
          <a:solidFill>
            <a:srgbClr val="C1A3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cs typeface="+mn-ea"/>
                <a:sym typeface="+mn-lt"/>
              </a:rPr>
              <a:t>KNN</a:t>
            </a:r>
            <a:endParaRPr kumimoji="1"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D9A8C581-CE6A-4BF2-A94F-54FF9918763E}"/>
              </a:ext>
            </a:extLst>
          </p:cNvPr>
          <p:cNvSpPr txBox="1"/>
          <p:nvPr/>
        </p:nvSpPr>
        <p:spPr>
          <a:xfrm>
            <a:off x="939300" y="2249179"/>
            <a:ext cx="5324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Target: mobile price range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Google Shape;86;p19">
            <a:extLst>
              <a:ext uri="{FF2B5EF4-FFF2-40B4-BE49-F238E27FC236}">
                <a16:creationId xmlns:a16="http://schemas.microsoft.com/office/drawing/2014/main" id="{FBFFD69E-1E64-4CFF-988D-A88C0E20E300}"/>
              </a:ext>
            </a:extLst>
          </p:cNvPr>
          <p:cNvSpPr txBox="1"/>
          <p:nvPr/>
        </p:nvSpPr>
        <p:spPr>
          <a:xfrm>
            <a:off x="939300" y="1814909"/>
            <a:ext cx="4532022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ML-Ensemble library</a:t>
            </a:r>
            <a:endParaRPr sz="2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24">
            <a:extLst>
              <a:ext uri="{FF2B5EF4-FFF2-40B4-BE49-F238E27FC236}">
                <a16:creationId xmlns:a16="http://schemas.microsoft.com/office/drawing/2014/main" id="{8A9A69E7-159A-4AB8-9822-FA8448685198}"/>
              </a:ext>
            </a:extLst>
          </p:cNvPr>
          <p:cNvSpPr txBox="1"/>
          <p:nvPr/>
        </p:nvSpPr>
        <p:spPr>
          <a:xfrm>
            <a:off x="939300" y="2947663"/>
            <a:ext cx="5211292" cy="102372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Combine models from previous classifiers: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My best mode: SVM 0.9575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My second-best model: KNN 0.9175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5">
            <a:extLst>
              <a:ext uri="{FF2B5EF4-FFF2-40B4-BE49-F238E27FC236}">
                <a16:creationId xmlns:a16="http://schemas.microsoft.com/office/drawing/2014/main" id="{D2BAB020-850E-48DF-8896-9CC62FE1303B}"/>
              </a:ext>
            </a:extLst>
          </p:cNvPr>
          <p:cNvSpPr txBox="1"/>
          <p:nvPr/>
        </p:nvSpPr>
        <p:spPr>
          <a:xfrm>
            <a:off x="311888" y="4392529"/>
            <a:ext cx="4114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Ensembles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11F6FDD1-21F9-419C-B056-2A5AAA73DD98}"/>
              </a:ext>
            </a:extLst>
          </p:cNvPr>
          <p:cNvSpPr/>
          <p:nvPr/>
        </p:nvSpPr>
        <p:spPr>
          <a:xfrm>
            <a:off x="1082516" y="5535613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TOGETHER</a:t>
            </a:r>
          </a:p>
        </p:txBody>
      </p:sp>
      <p:sp>
        <p:nvSpPr>
          <p:cNvPr id="46" name="TextBox 5">
            <a:extLst>
              <a:ext uri="{FF2B5EF4-FFF2-40B4-BE49-F238E27FC236}">
                <a16:creationId xmlns:a16="http://schemas.microsoft.com/office/drawing/2014/main" id="{607E5BFA-F3D8-487C-8AF9-AA977576F8E1}"/>
              </a:ext>
            </a:extLst>
          </p:cNvPr>
          <p:cNvSpPr txBox="1"/>
          <p:nvPr/>
        </p:nvSpPr>
        <p:spPr>
          <a:xfrm>
            <a:off x="3506977" y="5230564"/>
            <a:ext cx="267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0.9525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39889" y="484095"/>
            <a:ext cx="1756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FFFF"/>
                </a:solidFill>
              </a:rPr>
              <a:t>https://www.ypppt.com/</a:t>
            </a:r>
            <a:endParaRPr lang="zh-CN" altLang="en-US" sz="105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79E3CA-54FF-43E7-8EF0-BCB8C9A7C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79" y="464097"/>
            <a:ext cx="4153507" cy="42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43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4171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"iii": Neural Network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89F609A-FCF7-4A59-BA5F-2E1A666E70CE}"/>
              </a:ext>
            </a:extLst>
          </p:cNvPr>
          <p:cNvSpPr/>
          <p:nvPr/>
        </p:nvSpPr>
        <p:spPr>
          <a:xfrm>
            <a:off x="6632558" y="5501731"/>
            <a:ext cx="2137892" cy="809223"/>
          </a:xfrm>
          <a:prstGeom prst="rect">
            <a:avLst/>
          </a:prstGeom>
          <a:solidFill>
            <a:srgbClr val="C1A3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cs typeface="+mn-ea"/>
                <a:sym typeface="+mn-lt"/>
              </a:rPr>
              <a:t>Accuracy</a:t>
            </a:r>
            <a:endParaRPr kumimoji="1"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DC4659-F494-4455-9D8E-CF5992B36354}"/>
              </a:ext>
            </a:extLst>
          </p:cNvPr>
          <p:cNvSpPr/>
          <p:nvPr/>
        </p:nvSpPr>
        <p:spPr>
          <a:xfrm>
            <a:off x="8770450" y="5508988"/>
            <a:ext cx="2137892" cy="809223"/>
          </a:xfrm>
          <a:prstGeom prst="rect">
            <a:avLst/>
          </a:prstGeom>
          <a:solidFill>
            <a:srgbClr val="C1A3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cs typeface="+mn-ea"/>
                <a:sym typeface="+mn-lt"/>
              </a:rPr>
              <a:t>Loss</a:t>
            </a:r>
            <a:endParaRPr kumimoji="1"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D9A8C581-CE6A-4BF2-A94F-54FF9918763E}"/>
              </a:ext>
            </a:extLst>
          </p:cNvPr>
          <p:cNvSpPr txBox="1"/>
          <p:nvPr/>
        </p:nvSpPr>
        <p:spPr>
          <a:xfrm>
            <a:off x="939300" y="2249179"/>
            <a:ext cx="5324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Target: mobile price range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Google Shape;86;p19">
            <a:extLst>
              <a:ext uri="{FF2B5EF4-FFF2-40B4-BE49-F238E27FC236}">
                <a16:creationId xmlns:a16="http://schemas.microsoft.com/office/drawing/2014/main" id="{FBFFD69E-1E64-4CFF-988D-A88C0E20E300}"/>
              </a:ext>
            </a:extLst>
          </p:cNvPr>
          <p:cNvSpPr txBox="1"/>
          <p:nvPr/>
        </p:nvSpPr>
        <p:spPr>
          <a:xfrm>
            <a:off x="939300" y="1814909"/>
            <a:ext cx="4532022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Tensorflow</a:t>
            </a:r>
            <a:endParaRPr sz="2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24">
            <a:extLst>
              <a:ext uri="{FF2B5EF4-FFF2-40B4-BE49-F238E27FC236}">
                <a16:creationId xmlns:a16="http://schemas.microsoft.com/office/drawing/2014/main" id="{8A9A69E7-159A-4AB8-9822-FA8448685198}"/>
              </a:ext>
            </a:extLst>
          </p:cNvPr>
          <p:cNvSpPr txBox="1"/>
          <p:nvPr/>
        </p:nvSpPr>
        <p:spPr>
          <a:xfrm>
            <a:off x="939299" y="2947663"/>
            <a:ext cx="5719396" cy="1346891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First layer: Output 16 dimensions, while input is 20 dimensions. 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Second Layer: Output 12 dimensions. 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Last layer: Output 4 dimensions, as target has 4 different classes.</a:t>
            </a:r>
          </a:p>
          <a:p>
            <a:pPr lvl="0" defTabSz="1217930">
              <a:lnSpc>
                <a:spcPct val="150000"/>
              </a:lnSpc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5">
            <a:extLst>
              <a:ext uri="{FF2B5EF4-FFF2-40B4-BE49-F238E27FC236}">
                <a16:creationId xmlns:a16="http://schemas.microsoft.com/office/drawing/2014/main" id="{D2BAB020-850E-48DF-8896-9CC62FE1303B}"/>
              </a:ext>
            </a:extLst>
          </p:cNvPr>
          <p:cNvSpPr txBox="1"/>
          <p:nvPr/>
        </p:nvSpPr>
        <p:spPr>
          <a:xfrm>
            <a:off x="311888" y="4392529"/>
            <a:ext cx="4114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NN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11F6FDD1-21F9-419C-B056-2A5AAA73DD98}"/>
              </a:ext>
            </a:extLst>
          </p:cNvPr>
          <p:cNvSpPr/>
          <p:nvPr/>
        </p:nvSpPr>
        <p:spPr>
          <a:xfrm>
            <a:off x="311888" y="5535613"/>
            <a:ext cx="2998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 Dense   layer: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Relu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 Output layer: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Softmax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5">
            <a:extLst>
              <a:ext uri="{FF2B5EF4-FFF2-40B4-BE49-F238E27FC236}">
                <a16:creationId xmlns:a16="http://schemas.microsoft.com/office/drawing/2014/main" id="{607E5BFA-F3D8-487C-8AF9-AA977576F8E1}"/>
              </a:ext>
            </a:extLst>
          </p:cNvPr>
          <p:cNvSpPr txBox="1"/>
          <p:nvPr/>
        </p:nvSpPr>
        <p:spPr>
          <a:xfrm>
            <a:off x="3506977" y="5230564"/>
            <a:ext cx="267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0.9100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39889" y="484095"/>
            <a:ext cx="1756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FFFF"/>
                </a:solidFill>
              </a:rPr>
              <a:t>https://www.ypppt.com/</a:t>
            </a:r>
            <a:endParaRPr lang="zh-CN" altLang="en-US" sz="1050" dirty="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E645CF-6844-41C3-BCE0-5DF411CD5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167" y="461540"/>
            <a:ext cx="3605476" cy="2352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32148B-A73D-4343-8CD1-2A36775D8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120" y="3035156"/>
            <a:ext cx="3371352" cy="223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9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Conclusion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89F609A-FCF7-4A59-BA5F-2E1A666E70CE}"/>
              </a:ext>
            </a:extLst>
          </p:cNvPr>
          <p:cNvSpPr/>
          <p:nvPr/>
        </p:nvSpPr>
        <p:spPr>
          <a:xfrm>
            <a:off x="6658695" y="4825954"/>
            <a:ext cx="2137892" cy="809223"/>
          </a:xfrm>
          <a:prstGeom prst="rect">
            <a:avLst/>
          </a:prstGeom>
          <a:solidFill>
            <a:srgbClr val="C1A3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cs typeface="+mn-ea"/>
                <a:sym typeface="+mn-lt"/>
              </a:rPr>
              <a:t>SVM</a:t>
            </a:r>
            <a:endParaRPr kumimoji="1"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DC4659-F494-4455-9D8E-CF5992B36354}"/>
              </a:ext>
            </a:extLst>
          </p:cNvPr>
          <p:cNvSpPr/>
          <p:nvPr/>
        </p:nvSpPr>
        <p:spPr>
          <a:xfrm>
            <a:off x="8796587" y="4825953"/>
            <a:ext cx="2137892" cy="809223"/>
          </a:xfrm>
          <a:prstGeom prst="rect">
            <a:avLst/>
          </a:prstGeom>
          <a:solidFill>
            <a:srgbClr val="C1A3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cs typeface="+mn-ea"/>
                <a:sym typeface="+mn-lt"/>
              </a:rPr>
              <a:t>SVM</a:t>
            </a:r>
            <a:endParaRPr kumimoji="1"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D9A8C581-CE6A-4BF2-A94F-54FF9918763E}"/>
              </a:ext>
            </a:extLst>
          </p:cNvPr>
          <p:cNvSpPr txBox="1"/>
          <p:nvPr/>
        </p:nvSpPr>
        <p:spPr>
          <a:xfrm>
            <a:off x="939300" y="2249179"/>
            <a:ext cx="5324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Target: mobile price range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Google Shape;86;p19">
            <a:extLst>
              <a:ext uri="{FF2B5EF4-FFF2-40B4-BE49-F238E27FC236}">
                <a16:creationId xmlns:a16="http://schemas.microsoft.com/office/drawing/2014/main" id="{FBFFD69E-1E64-4CFF-988D-A88C0E20E300}"/>
              </a:ext>
            </a:extLst>
          </p:cNvPr>
          <p:cNvSpPr txBox="1"/>
          <p:nvPr/>
        </p:nvSpPr>
        <p:spPr>
          <a:xfrm>
            <a:off x="939300" y="1814909"/>
            <a:ext cx="4532022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Find the best model	</a:t>
            </a:r>
            <a:endParaRPr sz="2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24">
            <a:extLst>
              <a:ext uri="{FF2B5EF4-FFF2-40B4-BE49-F238E27FC236}">
                <a16:creationId xmlns:a16="http://schemas.microsoft.com/office/drawing/2014/main" id="{8A9A69E7-159A-4AB8-9822-FA8448685198}"/>
              </a:ext>
            </a:extLst>
          </p:cNvPr>
          <p:cNvSpPr txBox="1"/>
          <p:nvPr/>
        </p:nvSpPr>
        <p:spPr>
          <a:xfrm>
            <a:off x="939300" y="2947663"/>
            <a:ext cx="11252700" cy="102372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"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": Classifier methods: The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BEST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model we find is "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support vector machine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“.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Test Accuracy: 0.9575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"ii": Ensemble method :  The best 2 models from classifier methods we found, SVM+KNN. Test Accuracy: 0.9525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"iii":Deep Learning, Neural Network method: Test Accuracy: 0.9100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5">
            <a:extLst>
              <a:ext uri="{FF2B5EF4-FFF2-40B4-BE49-F238E27FC236}">
                <a16:creationId xmlns:a16="http://schemas.microsoft.com/office/drawing/2014/main" id="{D2BAB020-850E-48DF-8896-9CC62FE1303B}"/>
              </a:ext>
            </a:extLst>
          </p:cNvPr>
          <p:cNvSpPr txBox="1"/>
          <p:nvPr/>
        </p:nvSpPr>
        <p:spPr>
          <a:xfrm>
            <a:off x="311888" y="4392529"/>
            <a:ext cx="4114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SVM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11F6FDD1-21F9-419C-B056-2A5AAA73DD98}"/>
              </a:ext>
            </a:extLst>
          </p:cNvPr>
          <p:cNvSpPr/>
          <p:nvPr/>
        </p:nvSpPr>
        <p:spPr>
          <a:xfrm>
            <a:off x="1082516" y="5535613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Best</a:t>
            </a:r>
          </a:p>
        </p:txBody>
      </p:sp>
      <p:sp>
        <p:nvSpPr>
          <p:cNvPr id="46" name="TextBox 5">
            <a:extLst>
              <a:ext uri="{FF2B5EF4-FFF2-40B4-BE49-F238E27FC236}">
                <a16:creationId xmlns:a16="http://schemas.microsoft.com/office/drawing/2014/main" id="{607E5BFA-F3D8-487C-8AF9-AA977576F8E1}"/>
              </a:ext>
            </a:extLst>
          </p:cNvPr>
          <p:cNvSpPr txBox="1"/>
          <p:nvPr/>
        </p:nvSpPr>
        <p:spPr>
          <a:xfrm>
            <a:off x="3506977" y="5230564"/>
            <a:ext cx="267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0.9575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39889" y="484095"/>
            <a:ext cx="1756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FFFF"/>
                </a:solidFill>
              </a:rPr>
              <a:t>https://www.ypppt.com/</a:t>
            </a:r>
            <a:endParaRPr lang="zh-CN" alt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10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003djqd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7508</TotalTime>
  <Words>423</Words>
  <Application>Microsoft Office PowerPoint</Application>
  <PresentationFormat>Widescreen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Helvetica Neue</vt:lpstr>
      <vt:lpstr>微软雅黑</vt:lpstr>
      <vt:lpstr>等线</vt:lpstr>
      <vt:lpstr>Arial</vt:lpstr>
      <vt:lpstr>Calibri</vt:lpstr>
      <vt:lpstr>第一PPT，www.1ppt.com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Zhou, Guanyu</cp:lastModifiedBy>
  <cp:revision>490</cp:revision>
  <dcterms:created xsi:type="dcterms:W3CDTF">2019-07-04T08:14:45Z</dcterms:created>
  <dcterms:modified xsi:type="dcterms:W3CDTF">2022-05-11T22:16:22Z</dcterms:modified>
</cp:coreProperties>
</file>