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8" r:id="rId12"/>
    <p:sldId id="266" r:id="rId13"/>
    <p:sldId id="267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67575F8-456D-4538-84B0-9ABF919D76D2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lex_number" TargetMode="External"/><Relationship Id="rId2" Type="http://schemas.openxmlformats.org/officeDocument/2006/relationships/hyperlink" Target="https://www.iconfinder.com/icons/393260/arrow_arrows_rotate_icon#size=12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Rotation_matrix" TargetMode="External"/><Relationship Id="rId5" Type="http://schemas.openxmlformats.org/officeDocument/2006/relationships/hyperlink" Target="http://en.wikipedia.org/wiki/Euler_angles#/media/File:Eulerangles.svg" TargetMode="External"/><Relationship Id="rId4" Type="http://schemas.openxmlformats.org/officeDocument/2006/relationships/hyperlink" Target="http://upload.wikimedia.org/wikipedia/commons/d/d5/Counterclockwise_rotation.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>
                <a:latin typeface="Adobe Heiti Std R" pitchFamily="34" charset="-128"/>
                <a:ea typeface="Adobe Heiti Std R" pitchFamily="34" charset="-128"/>
              </a:rPr>
              <a:t>MatrixLite</a:t>
            </a:r>
            <a:endParaRPr lang="fr-CH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Quentin </a:t>
            </a:r>
            <a:r>
              <a:rPr lang="en-GB" dirty="0" err="1" smtClean="0"/>
              <a:t>Jeanmonod</a:t>
            </a:r>
            <a:endParaRPr lang="en-GB" dirty="0" smtClean="0"/>
          </a:p>
          <a:p>
            <a:r>
              <a:rPr lang="en-GB" dirty="0" smtClean="0"/>
              <a:t>Karim </a:t>
            </a:r>
            <a:r>
              <a:rPr lang="en-GB" dirty="0" err="1" smtClean="0"/>
              <a:t>Luy</a:t>
            </a:r>
            <a:endParaRPr lang="en-GB" dirty="0" smtClean="0"/>
          </a:p>
          <a:p>
            <a:r>
              <a:rPr lang="en-GB" dirty="0" smtClean="0"/>
              <a:t>Thomas </a:t>
            </a:r>
            <a:r>
              <a:rPr lang="en-GB" dirty="0" err="1" smtClean="0"/>
              <a:t>Roulin</a:t>
            </a:r>
            <a:endParaRPr lang="fr-CH" dirty="0"/>
          </a:p>
        </p:txBody>
      </p:sp>
      <p:pic>
        <p:nvPicPr>
          <p:cNvPr id="1026" name="Picture 2" descr="C:\Users\karim.luy\He-ARC\INF2dlm-b\Projet P2 - Java\TurboSpin\Presentation\title_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780795"/>
            <a:ext cx="1828800" cy="250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59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arim.luy\He-ARC\INF2dlm-b\Projet P2 - Java\TurboSpin\Presentation\qrota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83704"/>
            <a:ext cx="7631113" cy="600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32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Le </a:t>
            </a:r>
            <a:r>
              <a:rPr lang="en-GB" dirty="0" err="1" smtClean="0">
                <a:latin typeface="+mj-lt"/>
              </a:rPr>
              <a:t>vrai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probl</a:t>
            </a:r>
            <a:r>
              <a:rPr lang="fr-CH" dirty="0" smtClean="0">
                <a:latin typeface="+mj-lt"/>
              </a:rPr>
              <a:t>è</a:t>
            </a:r>
            <a:r>
              <a:rPr lang="en-GB" dirty="0" smtClean="0">
                <a:latin typeface="+mj-lt"/>
              </a:rPr>
              <a:t>me</a:t>
            </a:r>
            <a:endParaRPr lang="fr-CH" dirty="0">
              <a:latin typeface="+mj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Les maths </a:t>
            </a:r>
            <a:r>
              <a:rPr lang="en-GB" dirty="0" err="1" smtClean="0"/>
              <a:t>sont</a:t>
            </a:r>
            <a:r>
              <a:rPr lang="en-GB" dirty="0" smtClean="0"/>
              <a:t> </a:t>
            </a:r>
            <a:r>
              <a:rPr lang="en-GB" dirty="0" err="1" smtClean="0"/>
              <a:t>bien</a:t>
            </a:r>
            <a:r>
              <a:rPr lang="en-GB" dirty="0" smtClean="0"/>
              <a:t> </a:t>
            </a:r>
            <a:r>
              <a:rPr lang="en-GB" dirty="0" err="1" smtClean="0"/>
              <a:t>jolis</a:t>
            </a:r>
            <a:r>
              <a:rPr lang="en-GB" dirty="0" smtClean="0"/>
              <a:t> </a:t>
            </a:r>
            <a:r>
              <a:rPr lang="en-GB" dirty="0" err="1" smtClean="0"/>
              <a:t>sur</a:t>
            </a:r>
            <a:r>
              <a:rPr lang="en-GB" dirty="0" smtClean="0"/>
              <a:t> </a:t>
            </a:r>
            <a:r>
              <a:rPr lang="en-GB" dirty="0" err="1" smtClean="0"/>
              <a:t>papier</a:t>
            </a:r>
            <a:endParaRPr lang="en-GB" dirty="0" smtClean="0"/>
          </a:p>
          <a:p>
            <a:r>
              <a:rPr lang="en-GB" dirty="0" err="1" smtClean="0"/>
              <a:t>Mais</a:t>
            </a:r>
            <a:r>
              <a:rPr lang="en-GB" dirty="0" smtClean="0"/>
              <a:t> </a:t>
            </a:r>
            <a:r>
              <a:rPr lang="en-GB" dirty="0" err="1" smtClean="0"/>
              <a:t>que</a:t>
            </a:r>
            <a:r>
              <a:rPr lang="en-GB" dirty="0" smtClean="0"/>
              <a:t> </a:t>
            </a:r>
            <a:r>
              <a:rPr lang="en-GB" dirty="0" err="1" smtClean="0"/>
              <a:t>représentent</a:t>
            </a:r>
            <a:r>
              <a:rPr lang="en-GB" dirty="0" smtClean="0"/>
              <a:t> </a:t>
            </a:r>
            <a:r>
              <a:rPr lang="en-GB" dirty="0" err="1" smtClean="0"/>
              <a:t>ces</a:t>
            </a:r>
            <a:r>
              <a:rPr lang="en-GB" dirty="0" smtClean="0"/>
              <a:t> </a:t>
            </a:r>
            <a:r>
              <a:rPr lang="en-GB" dirty="0" err="1" smtClean="0"/>
              <a:t>opérations</a:t>
            </a:r>
            <a:r>
              <a:rPr lang="en-GB" dirty="0" smtClean="0"/>
              <a:t>?</a:t>
            </a:r>
          </a:p>
          <a:p>
            <a:r>
              <a:rPr lang="en-GB" dirty="0" err="1" smtClean="0"/>
              <a:t>Arrivez-vous</a:t>
            </a:r>
            <a:r>
              <a:rPr lang="en-GB" dirty="0" smtClean="0"/>
              <a:t> à </a:t>
            </a:r>
            <a:r>
              <a:rPr lang="en-GB" dirty="0" err="1" smtClean="0"/>
              <a:t>vous</a:t>
            </a:r>
            <a:r>
              <a:rPr lang="en-GB" dirty="0" smtClean="0"/>
              <a:t> </a:t>
            </a:r>
            <a:r>
              <a:rPr lang="en-GB" dirty="0" err="1" smtClean="0"/>
              <a:t>représenter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rotation en 3D?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5203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132856"/>
            <a:ext cx="8229600" cy="1600200"/>
          </a:xfrm>
        </p:spPr>
        <p:txBody>
          <a:bodyPr/>
          <a:lstStyle/>
          <a:p>
            <a:r>
              <a:rPr lang="en-GB" dirty="0" smtClean="0">
                <a:latin typeface="+mj-lt"/>
              </a:rPr>
              <a:t>Notre solution</a:t>
            </a:r>
            <a:endParaRPr lang="fr-CH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15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Sources</a:t>
            </a:r>
            <a:endParaRPr lang="fr-CH" dirty="0">
              <a:latin typeface="+mj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/>
              <a:t>Arrow Rotation</a:t>
            </a:r>
            <a:r>
              <a:rPr lang="en-US" dirty="0"/>
              <a:t>. Digital image. </a:t>
            </a:r>
            <a:r>
              <a:rPr lang="en-US" dirty="0" err="1"/>
              <a:t>N.p</a:t>
            </a:r>
            <a:r>
              <a:rPr lang="en-US" dirty="0"/>
              <a:t>., </a:t>
            </a:r>
            <a:r>
              <a:rPr lang="en-US" dirty="0" err="1"/>
              <a:t>n.d.</a:t>
            </a:r>
            <a:r>
              <a:rPr lang="en-US" dirty="0"/>
              <a:t> Web. 05 June 2015.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www.iconfinder.com/icons/393260/arrow_arrows_rotate_icon#size=128</a:t>
            </a:r>
            <a:endParaRPr lang="en-US" dirty="0" smtClean="0"/>
          </a:p>
          <a:p>
            <a:r>
              <a:rPr lang="en-US" dirty="0"/>
              <a:t>"Complex Number." </a:t>
            </a:r>
            <a:r>
              <a:rPr lang="en-US" i="1" dirty="0"/>
              <a:t>Wikipedia</a:t>
            </a:r>
            <a:r>
              <a:rPr lang="en-US" dirty="0"/>
              <a:t>. Wikimedia Foundation, </a:t>
            </a:r>
            <a:r>
              <a:rPr lang="en-US" dirty="0" err="1"/>
              <a:t>n.d.</a:t>
            </a:r>
            <a:r>
              <a:rPr lang="en-US" dirty="0"/>
              <a:t> Web. 05 June 2015.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en.wikipedia.org/wiki/Complex_number</a:t>
            </a:r>
            <a:endParaRPr lang="en-US" dirty="0" smtClean="0"/>
          </a:p>
          <a:p>
            <a:r>
              <a:rPr lang="fr-CH" i="1" dirty="0" err="1"/>
              <a:t>Counterclockwise</a:t>
            </a:r>
            <a:r>
              <a:rPr lang="fr-CH" i="1" dirty="0"/>
              <a:t> Rotation</a:t>
            </a:r>
            <a:r>
              <a:rPr lang="fr-CH" dirty="0"/>
              <a:t>. Digital image. </a:t>
            </a:r>
            <a:r>
              <a:rPr lang="fr-CH" i="1" dirty="0" err="1"/>
              <a:t>Wikipedia</a:t>
            </a:r>
            <a:r>
              <a:rPr lang="fr-CH" dirty="0"/>
              <a:t>. </a:t>
            </a:r>
            <a:r>
              <a:rPr lang="fr-CH" dirty="0" err="1"/>
              <a:t>N.p</a:t>
            </a:r>
            <a:r>
              <a:rPr lang="fr-CH" dirty="0"/>
              <a:t>., </a:t>
            </a:r>
            <a:r>
              <a:rPr lang="fr-CH" dirty="0" err="1"/>
              <a:t>n.d</a:t>
            </a:r>
            <a:r>
              <a:rPr lang="fr-CH" dirty="0"/>
              <a:t>. Web. 05 </a:t>
            </a:r>
            <a:r>
              <a:rPr lang="fr-CH" dirty="0" err="1"/>
              <a:t>June</a:t>
            </a:r>
            <a:r>
              <a:rPr lang="fr-CH" dirty="0"/>
              <a:t> 2015. </a:t>
            </a:r>
            <a:r>
              <a:rPr lang="fr-CH" dirty="0" smtClean="0">
                <a:hlinkClick r:id="rId4"/>
              </a:rPr>
              <a:t>http</a:t>
            </a:r>
            <a:r>
              <a:rPr lang="fr-CH" dirty="0">
                <a:hlinkClick r:id="rId4"/>
              </a:rPr>
              <a:t>://</a:t>
            </a:r>
            <a:r>
              <a:rPr lang="fr-CH" dirty="0" smtClean="0">
                <a:hlinkClick r:id="rId4"/>
              </a:rPr>
              <a:t>upload.wikimedia.org/wikipedia/commons/d/d5/Counterclockwise_rotation.png</a:t>
            </a:r>
            <a:endParaRPr lang="fr-CH" dirty="0" smtClean="0"/>
          </a:p>
          <a:p>
            <a:r>
              <a:rPr lang="fr-CH" i="1" dirty="0"/>
              <a:t>Euler Angles</a:t>
            </a:r>
            <a:r>
              <a:rPr lang="fr-CH" dirty="0"/>
              <a:t>. Digital image. </a:t>
            </a:r>
            <a:r>
              <a:rPr lang="fr-CH" dirty="0" err="1"/>
              <a:t>N.p</a:t>
            </a:r>
            <a:r>
              <a:rPr lang="fr-CH" dirty="0"/>
              <a:t>., </a:t>
            </a:r>
            <a:r>
              <a:rPr lang="fr-CH" dirty="0" err="1"/>
              <a:t>n.d</a:t>
            </a:r>
            <a:r>
              <a:rPr lang="fr-CH" dirty="0"/>
              <a:t>. Web. 05 </a:t>
            </a:r>
            <a:r>
              <a:rPr lang="fr-CH" dirty="0" err="1"/>
              <a:t>June</a:t>
            </a:r>
            <a:r>
              <a:rPr lang="fr-CH" dirty="0"/>
              <a:t> 2015. </a:t>
            </a:r>
            <a:r>
              <a:rPr lang="fr-CH" dirty="0" smtClean="0">
                <a:hlinkClick r:id="rId5"/>
              </a:rPr>
              <a:t>http</a:t>
            </a:r>
            <a:r>
              <a:rPr lang="fr-CH" dirty="0">
                <a:hlinkClick r:id="rId5"/>
              </a:rPr>
              <a:t>://en.wikipedia.org/wiki/Euler_angles#/</a:t>
            </a:r>
            <a:r>
              <a:rPr lang="fr-CH" dirty="0" smtClean="0">
                <a:hlinkClick r:id="rId5"/>
              </a:rPr>
              <a:t>media/File:Eulerangles.svg</a:t>
            </a:r>
            <a:endParaRPr lang="fr-CH" dirty="0" smtClean="0"/>
          </a:p>
          <a:p>
            <a:r>
              <a:rPr lang="fr-CH" dirty="0"/>
              <a:t>"Rotation Matrix." </a:t>
            </a:r>
            <a:r>
              <a:rPr lang="fr-CH" i="1" dirty="0" err="1"/>
              <a:t>Wikipedia</a:t>
            </a:r>
            <a:r>
              <a:rPr lang="fr-CH" dirty="0"/>
              <a:t>. </a:t>
            </a:r>
            <a:r>
              <a:rPr lang="fr-CH" dirty="0" err="1"/>
              <a:t>Wikimedia</a:t>
            </a:r>
            <a:r>
              <a:rPr lang="fr-CH" dirty="0"/>
              <a:t> </a:t>
            </a:r>
            <a:r>
              <a:rPr lang="fr-CH" dirty="0" err="1"/>
              <a:t>Foundation</a:t>
            </a:r>
            <a:r>
              <a:rPr lang="fr-CH" dirty="0"/>
              <a:t>, </a:t>
            </a:r>
            <a:r>
              <a:rPr lang="fr-CH" dirty="0" err="1"/>
              <a:t>n.d</a:t>
            </a:r>
            <a:r>
              <a:rPr lang="fr-CH" dirty="0"/>
              <a:t>. Web. 05 </a:t>
            </a:r>
            <a:r>
              <a:rPr lang="fr-CH" dirty="0" err="1"/>
              <a:t>June</a:t>
            </a:r>
            <a:r>
              <a:rPr lang="fr-CH" dirty="0"/>
              <a:t> 2015. </a:t>
            </a:r>
            <a:r>
              <a:rPr lang="fr-CH" dirty="0" smtClean="0">
                <a:hlinkClick r:id="rId6"/>
              </a:rPr>
              <a:t>http</a:t>
            </a:r>
            <a:r>
              <a:rPr lang="fr-CH" dirty="0">
                <a:hlinkClick r:id="rId6"/>
              </a:rPr>
              <a:t>://</a:t>
            </a:r>
            <a:r>
              <a:rPr lang="fr-CH" dirty="0" smtClean="0">
                <a:hlinkClick r:id="rId6"/>
              </a:rPr>
              <a:t>en.wikipedia.org/wiki/Rotation_matrix</a:t>
            </a:r>
            <a:endParaRPr lang="fr-CH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9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entury Gothic" panose="020B0502020202020204" pitchFamily="34" charset="0"/>
                <a:ea typeface="Adobe Heiti Std R" pitchFamily="34" charset="-128"/>
              </a:rPr>
              <a:t>Sommaire</a:t>
            </a:r>
            <a:endParaRPr lang="fr-CH" dirty="0">
              <a:latin typeface="Century Gothic" panose="020B0502020202020204" pitchFamily="34" charset="0"/>
              <a:ea typeface="Adobe Heiti Std R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 </a:t>
            </a:r>
            <a:r>
              <a:rPr lang="en-GB" dirty="0" err="1" smtClean="0"/>
              <a:t>problème</a:t>
            </a:r>
            <a:endParaRPr lang="en-GB" dirty="0" smtClean="0"/>
          </a:p>
          <a:p>
            <a:pPr lvl="1"/>
            <a:r>
              <a:rPr lang="en-GB" dirty="0" err="1" smtClean="0"/>
              <a:t>En</a:t>
            </a:r>
            <a:r>
              <a:rPr lang="en-GB" dirty="0" smtClean="0"/>
              <a:t> 2D</a:t>
            </a:r>
          </a:p>
          <a:p>
            <a:pPr lvl="1"/>
            <a:r>
              <a:rPr lang="en-GB" dirty="0" err="1" smtClean="0"/>
              <a:t>En</a:t>
            </a:r>
            <a:r>
              <a:rPr lang="en-GB" dirty="0" smtClean="0"/>
              <a:t> 3D</a:t>
            </a:r>
          </a:p>
          <a:p>
            <a:r>
              <a:rPr lang="en-GB" dirty="0" smtClean="0"/>
              <a:t>Les solutions </a:t>
            </a:r>
            <a:r>
              <a:rPr lang="fr-CH" dirty="0" err="1" smtClean="0"/>
              <a:t>mathé</a:t>
            </a:r>
            <a:r>
              <a:rPr lang="en-GB" dirty="0" err="1" smtClean="0"/>
              <a:t>matiques</a:t>
            </a:r>
            <a:endParaRPr lang="en-GB" dirty="0" smtClean="0"/>
          </a:p>
          <a:p>
            <a:pPr lvl="1"/>
            <a:r>
              <a:rPr lang="en-GB" dirty="0" smtClean="0"/>
              <a:t>Les matrices </a:t>
            </a:r>
            <a:r>
              <a:rPr lang="en-GB" dirty="0" err="1" smtClean="0"/>
              <a:t>en</a:t>
            </a:r>
            <a:r>
              <a:rPr lang="en-GB" dirty="0" smtClean="0"/>
              <a:t> 3D</a:t>
            </a:r>
          </a:p>
          <a:p>
            <a:pPr lvl="1"/>
            <a:r>
              <a:rPr lang="en-GB" dirty="0" err="1" smtClean="0"/>
              <a:t>Nombres</a:t>
            </a:r>
            <a:r>
              <a:rPr lang="en-GB" dirty="0" smtClean="0"/>
              <a:t> complexes</a:t>
            </a:r>
          </a:p>
          <a:p>
            <a:pPr lvl="1"/>
            <a:r>
              <a:rPr lang="en-GB" dirty="0" smtClean="0"/>
              <a:t>Quaternions</a:t>
            </a:r>
          </a:p>
          <a:p>
            <a:r>
              <a:rPr lang="en-GB" dirty="0" smtClean="0"/>
              <a:t>Le </a:t>
            </a:r>
            <a:r>
              <a:rPr lang="en-GB" dirty="0" err="1" smtClean="0"/>
              <a:t>vrai</a:t>
            </a:r>
            <a:r>
              <a:rPr lang="en-GB" dirty="0" smtClean="0"/>
              <a:t> </a:t>
            </a:r>
            <a:r>
              <a:rPr lang="en-GB" dirty="0" err="1" smtClean="0"/>
              <a:t>problème</a:t>
            </a:r>
            <a:endParaRPr lang="en-GB" dirty="0" smtClean="0"/>
          </a:p>
          <a:p>
            <a:r>
              <a:rPr lang="en-GB" dirty="0" smtClean="0"/>
              <a:t>Notre solution</a:t>
            </a:r>
          </a:p>
          <a:p>
            <a:r>
              <a:rPr lang="en-GB" dirty="0" smtClean="0"/>
              <a:t>Sources</a:t>
            </a:r>
          </a:p>
          <a:p>
            <a:endParaRPr lang="en-GB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9153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entury Gothic" panose="020B0502020202020204" pitchFamily="34" charset="0"/>
                <a:ea typeface="Adobe Heiti Std R" pitchFamily="34" charset="-128"/>
              </a:rPr>
              <a:t>Le </a:t>
            </a:r>
            <a:r>
              <a:rPr lang="en-GB" dirty="0" err="1" smtClean="0">
                <a:latin typeface="Century Gothic" panose="020B0502020202020204" pitchFamily="34" charset="0"/>
                <a:ea typeface="Adobe Heiti Std R" pitchFamily="34" charset="-128"/>
              </a:rPr>
              <a:t>probl</a:t>
            </a:r>
            <a:r>
              <a:rPr lang="fr-CH" dirty="0" smtClean="0">
                <a:latin typeface="Century Gothic" panose="020B0502020202020204" pitchFamily="34" charset="0"/>
                <a:ea typeface="Adobe Heiti Std R" pitchFamily="34" charset="-128"/>
              </a:rPr>
              <a:t>è</a:t>
            </a:r>
            <a:r>
              <a:rPr lang="en-GB" dirty="0" smtClean="0">
                <a:latin typeface="Century Gothic" panose="020B0502020202020204" pitchFamily="34" charset="0"/>
                <a:ea typeface="Adobe Heiti Std R" pitchFamily="34" charset="-128"/>
              </a:rPr>
              <a:t>me: </a:t>
            </a:r>
            <a:r>
              <a:rPr lang="en-GB" dirty="0" err="1" smtClean="0">
                <a:latin typeface="Century Gothic" panose="020B0502020202020204" pitchFamily="34" charset="0"/>
                <a:ea typeface="Adobe Heiti Std R" pitchFamily="34" charset="-128"/>
              </a:rPr>
              <a:t>en</a:t>
            </a:r>
            <a:r>
              <a:rPr lang="en-GB" dirty="0" smtClean="0">
                <a:latin typeface="Century Gothic" panose="020B0502020202020204" pitchFamily="34" charset="0"/>
                <a:ea typeface="Adobe Heiti Std R" pitchFamily="34" charset="-128"/>
              </a:rPr>
              <a:t> 2D</a:t>
            </a:r>
            <a:endParaRPr lang="fr-CH" dirty="0">
              <a:latin typeface="Century Gothic" panose="020B0502020202020204" pitchFamily="34" charset="0"/>
              <a:ea typeface="Adobe Heiti Std R" pitchFamily="34" charset="-128"/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Rotations </a:t>
            </a:r>
            <a:r>
              <a:rPr lang="en-GB" dirty="0" err="1"/>
              <a:t>dans</a:t>
            </a:r>
            <a:r>
              <a:rPr lang="en-GB" dirty="0"/>
              <a:t> le </a:t>
            </a:r>
            <a:r>
              <a:rPr lang="en-GB" dirty="0" smtClean="0"/>
              <a:t>plan</a:t>
            </a:r>
          </a:p>
        </p:txBody>
      </p:sp>
      <p:pic>
        <p:nvPicPr>
          <p:cNvPr id="2054" name="Picture 6" descr="C:\Users\karim.luy\He-ARC\INF2dlm-b\Projet P2 - Java\TurboSpin\Presentation\Counterclockwise_rotation_nosig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878225"/>
            <a:ext cx="4241800" cy="44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69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entury Gothic" panose="020B0502020202020204" pitchFamily="34" charset="0"/>
                <a:ea typeface="Adobe Heiti Std R" pitchFamily="34" charset="-128"/>
              </a:rPr>
              <a:t>Le </a:t>
            </a:r>
            <a:r>
              <a:rPr lang="en-GB" dirty="0" err="1" smtClean="0">
                <a:latin typeface="Century Gothic" panose="020B0502020202020204" pitchFamily="34" charset="0"/>
                <a:ea typeface="Adobe Heiti Std R" pitchFamily="34" charset="-128"/>
              </a:rPr>
              <a:t>probl</a:t>
            </a:r>
            <a:r>
              <a:rPr lang="fr-CH" dirty="0" smtClean="0">
                <a:latin typeface="Century Gothic" panose="020B0502020202020204" pitchFamily="34" charset="0"/>
                <a:ea typeface="Adobe Heiti Std R" pitchFamily="34" charset="-128"/>
              </a:rPr>
              <a:t>è</a:t>
            </a:r>
            <a:r>
              <a:rPr lang="en-GB" dirty="0" smtClean="0">
                <a:latin typeface="Century Gothic" panose="020B0502020202020204" pitchFamily="34" charset="0"/>
                <a:ea typeface="Adobe Heiti Std R" pitchFamily="34" charset="-128"/>
              </a:rPr>
              <a:t>me: </a:t>
            </a:r>
            <a:r>
              <a:rPr lang="en-GB" dirty="0" err="1" smtClean="0">
                <a:latin typeface="Century Gothic" panose="020B0502020202020204" pitchFamily="34" charset="0"/>
                <a:ea typeface="Adobe Heiti Std R" pitchFamily="34" charset="-128"/>
              </a:rPr>
              <a:t>en</a:t>
            </a:r>
            <a:r>
              <a:rPr lang="en-GB" dirty="0" smtClean="0">
                <a:latin typeface="Century Gothic" panose="020B0502020202020204" pitchFamily="34" charset="0"/>
                <a:ea typeface="Adobe Heiti Std R" pitchFamily="34" charset="-128"/>
              </a:rPr>
              <a:t> 3D</a:t>
            </a:r>
            <a:endParaRPr lang="fr-CH" dirty="0">
              <a:latin typeface="Century Gothic" panose="020B0502020202020204" pitchFamily="34" charset="0"/>
              <a:ea typeface="Adobe Heiti Std R" pitchFamily="34" charset="-128"/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566280" cy="4526280"/>
          </a:xfrm>
        </p:spPr>
        <p:txBody>
          <a:bodyPr/>
          <a:lstStyle/>
          <a:p>
            <a:r>
              <a:rPr lang="en-GB" dirty="0"/>
              <a:t>Rotations </a:t>
            </a:r>
            <a:r>
              <a:rPr lang="en-GB" dirty="0" err="1"/>
              <a:t>dans</a:t>
            </a:r>
            <a:r>
              <a:rPr lang="en-GB" dirty="0"/>
              <a:t> </a:t>
            </a:r>
            <a:r>
              <a:rPr lang="en-GB" dirty="0" err="1" smtClean="0"/>
              <a:t>l’espace</a:t>
            </a:r>
            <a:endParaRPr lang="en-GB" dirty="0" smtClean="0"/>
          </a:p>
        </p:txBody>
      </p:sp>
      <p:pic>
        <p:nvPicPr>
          <p:cNvPr id="3074" name="Picture 2" descr="C:\Users\karim.luy\He-ARC\INF2dlm-b\Projet P2 - Java\TurboSpin\Presentation\3D rotation no si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04864"/>
            <a:ext cx="5089779" cy="415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09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entury Gothic" panose="020B0502020202020204" pitchFamily="34" charset="0"/>
              </a:rPr>
              <a:t>Les solutions </a:t>
            </a:r>
            <a:r>
              <a:rPr lang="en-GB" dirty="0" err="1" smtClean="0">
                <a:latin typeface="Century Gothic" panose="020B0502020202020204" pitchFamily="34" charset="0"/>
              </a:rPr>
              <a:t>mathématiques</a:t>
            </a:r>
            <a:endParaRPr lang="fr-CH" dirty="0">
              <a:latin typeface="Century Gothic" panose="020B0502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 smtClean="0"/>
              <a:t>En</a:t>
            </a:r>
            <a:r>
              <a:rPr lang="en-GB" dirty="0" smtClean="0"/>
              <a:t> 3D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fr-CH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err="1" smtClean="0"/>
              <a:t>En</a:t>
            </a:r>
            <a:r>
              <a:rPr lang="en-GB" dirty="0" smtClean="0"/>
              <a:t> 2D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Matrices</a:t>
            </a:r>
          </a:p>
          <a:p>
            <a:endParaRPr lang="en-GB" dirty="0" smtClean="0"/>
          </a:p>
          <a:p>
            <a:endParaRPr lang="fr-CH" dirty="0"/>
          </a:p>
        </p:txBody>
      </p:sp>
      <p:pic>
        <p:nvPicPr>
          <p:cNvPr id="4098" name="Picture 2" descr="C:\Users\karim.luy\He-ARC\INF2dlm-b\Projet P2 - Java\TurboSpin\Presentation\Counterclockwise_ro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2162491" cy="224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2261" y="4653136"/>
            <a:ext cx="2489200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karim.luy\He-ARC\INF2dlm-b\Projet P2 - Java\TurboSpin\Presentation\2Dsolu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04" y="5517232"/>
            <a:ext cx="29718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9992" y="2196486"/>
            <a:ext cx="5400749" cy="371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25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entury Gothic" panose="020B0502020202020204" pitchFamily="34" charset="0"/>
              </a:rPr>
              <a:t>Les matrices </a:t>
            </a:r>
            <a:r>
              <a:rPr lang="en-GB" dirty="0" err="1" smtClean="0">
                <a:latin typeface="Century Gothic" panose="020B0502020202020204" pitchFamily="34" charset="0"/>
              </a:rPr>
              <a:t>en</a:t>
            </a:r>
            <a:r>
              <a:rPr lang="en-GB" dirty="0" smtClean="0">
                <a:latin typeface="Century Gothic" panose="020B0502020202020204" pitchFamily="34" charset="0"/>
              </a:rPr>
              <a:t> 3D</a:t>
            </a:r>
            <a:endParaRPr lang="fr-CH" dirty="0">
              <a:latin typeface="Century Gothic" panose="020B0502020202020204" pitchFamily="34" charset="0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Une</a:t>
            </a:r>
            <a:r>
              <a:rPr lang="en-GB" dirty="0" smtClean="0"/>
              <a:t> par axe, et on </a:t>
            </a:r>
            <a:r>
              <a:rPr lang="en-GB" dirty="0" err="1" smtClean="0"/>
              <a:t>tourne</a:t>
            </a:r>
            <a:r>
              <a:rPr lang="en-GB" dirty="0" smtClean="0"/>
              <a:t> </a:t>
            </a:r>
            <a:r>
              <a:rPr lang="en-GB" dirty="0" err="1" smtClean="0"/>
              <a:t>dans</a:t>
            </a:r>
            <a:r>
              <a:rPr lang="en-GB" dirty="0" smtClean="0"/>
              <a:t> le plan normal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On </a:t>
            </a:r>
            <a:r>
              <a:rPr lang="en-GB" dirty="0" err="1" smtClean="0"/>
              <a:t>peut</a:t>
            </a:r>
            <a:r>
              <a:rPr lang="en-GB" dirty="0" smtClean="0"/>
              <a:t> les </a:t>
            </a:r>
            <a:r>
              <a:rPr lang="en-GB" dirty="0" err="1" smtClean="0"/>
              <a:t>multipli</a:t>
            </a:r>
            <a:r>
              <a:rPr lang="fr-CH" dirty="0" smtClean="0"/>
              <a:t>er</a:t>
            </a:r>
            <a:r>
              <a:rPr lang="en-GB" dirty="0" smtClean="0"/>
              <a:t> ensemble pour </a:t>
            </a:r>
            <a:r>
              <a:rPr lang="en-GB" dirty="0" err="1" smtClean="0"/>
              <a:t>obtenir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</a:t>
            </a:r>
            <a:r>
              <a:rPr lang="en-GB" dirty="0" err="1" smtClean="0"/>
              <a:t>matrice</a:t>
            </a:r>
            <a:r>
              <a:rPr lang="en-GB" dirty="0" smtClean="0"/>
              <a:t> unique</a:t>
            </a:r>
          </a:p>
          <a:p>
            <a:endParaRPr lang="en-GB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2564904"/>
            <a:ext cx="7619999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arim.luy\He-ARC\INF2dlm-b\Projet P2 - Java\TurboSpin\Presentation\rotation_multiplication_ma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2" y="5157192"/>
            <a:ext cx="28194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87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4864" y="548680"/>
            <a:ext cx="6394127" cy="588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69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entury Gothic" panose="020B0502020202020204" pitchFamily="34" charset="0"/>
              </a:rPr>
              <a:t>Nombres</a:t>
            </a:r>
            <a:r>
              <a:rPr lang="en-GB" dirty="0" smtClean="0">
                <a:latin typeface="Century Gothic" panose="020B0502020202020204" pitchFamily="34" charset="0"/>
              </a:rPr>
              <a:t> Complexes</a:t>
            </a:r>
            <a:endParaRPr lang="fr-CH" dirty="0">
              <a:latin typeface="Century Gothic" panose="020B0502020202020204" pitchFamily="34" charset="0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3851920" y="1600200"/>
            <a:ext cx="4834880" cy="4525963"/>
          </a:xfrm>
        </p:spPr>
        <p:txBody>
          <a:bodyPr/>
          <a:lstStyle/>
          <a:p>
            <a:r>
              <a:rPr lang="en-GB" dirty="0" smtClean="0"/>
              <a:t>William Rowan Hamilton (1843) et </a:t>
            </a:r>
            <a:r>
              <a:rPr lang="en-GB" dirty="0" err="1" smtClean="0"/>
              <a:t>sa</a:t>
            </a:r>
            <a:r>
              <a:rPr lang="en-GB" dirty="0" smtClean="0"/>
              <a:t> solution</a:t>
            </a:r>
            <a:endParaRPr lang="fr-CH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Rappel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5654" y="2492896"/>
            <a:ext cx="1687083" cy="23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z = r e^{i \varphi}.\,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770" y="5301208"/>
            <a:ext cx="70485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karim.luy\He-ARC\INF2dlm-b\Projet P2 - Java\TurboSpin\Presentation\Quaterni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492896"/>
            <a:ext cx="2664296" cy="314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931639" y="5877272"/>
            <a:ext cx="20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i="1" dirty="0"/>
              <a:t>i</a:t>
            </a:r>
            <a:r>
              <a:rPr lang="fr-CH" baseline="30000" dirty="0"/>
              <a:t>2</a:t>
            </a:r>
            <a:r>
              <a:rPr lang="fr-CH" dirty="0"/>
              <a:t> = </a:t>
            </a:r>
            <a:r>
              <a:rPr lang="fr-CH" i="1" dirty="0"/>
              <a:t>j</a:t>
            </a:r>
            <a:r>
              <a:rPr lang="fr-CH" baseline="30000" dirty="0"/>
              <a:t>2</a:t>
            </a:r>
            <a:r>
              <a:rPr lang="fr-CH" dirty="0"/>
              <a:t> = </a:t>
            </a:r>
            <a:r>
              <a:rPr lang="fr-CH" i="1" dirty="0"/>
              <a:t>k</a:t>
            </a:r>
            <a:r>
              <a:rPr lang="fr-CH" baseline="30000" dirty="0"/>
              <a:t>2</a:t>
            </a:r>
            <a:r>
              <a:rPr lang="fr-CH" dirty="0"/>
              <a:t> = </a:t>
            </a:r>
            <a:r>
              <a:rPr lang="fr-CH" i="1" dirty="0" err="1"/>
              <a:t>ijk</a:t>
            </a:r>
            <a:r>
              <a:rPr lang="fr-CH" dirty="0"/>
              <a:t> = −1,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647039" y="5699144"/>
                <a:ext cx="1244693" cy="381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n-GB" b="0" i="1" smtClean="0">
                          <a:latin typeface="Cambria Math"/>
                        </a:rPr>
                        <m:t>𝑧</m:t>
                      </m:r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039" y="5699144"/>
                <a:ext cx="1244693" cy="38145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16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build="p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entury Gothic" panose="020B0502020202020204" pitchFamily="34" charset="0"/>
              </a:rPr>
              <a:t>Quaternion</a:t>
            </a:r>
            <a:endParaRPr lang="fr-CH" dirty="0">
              <a:latin typeface="Century Gothic" panose="020B0502020202020204" pitchFamily="34" charset="0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Nombre</a:t>
            </a:r>
            <a:r>
              <a:rPr lang="en-GB" dirty="0" smtClean="0"/>
              <a:t> </a:t>
            </a:r>
            <a:r>
              <a:rPr lang="en-GB" dirty="0" err="1" smtClean="0"/>
              <a:t>complexe</a:t>
            </a:r>
            <a:endParaRPr lang="fr-CH" dirty="0" smtClean="0"/>
          </a:p>
          <a:p>
            <a:pPr lvl="1"/>
            <a:r>
              <a:rPr lang="fr-CH" dirty="0" smtClean="0"/>
              <a:t>Une partie réelle		r;</a:t>
            </a:r>
            <a:endParaRPr lang="en-GB" dirty="0" smtClean="0"/>
          </a:p>
          <a:p>
            <a:pPr lvl="1"/>
            <a:r>
              <a:rPr lang="en-GB" dirty="0" err="1" smtClean="0"/>
              <a:t>Trois</a:t>
            </a:r>
            <a:r>
              <a:rPr lang="en-GB" dirty="0" smtClean="0"/>
              <a:t> parties </a:t>
            </a:r>
            <a:r>
              <a:rPr lang="en-GB" dirty="0" err="1" smtClean="0"/>
              <a:t>imaginaires</a:t>
            </a:r>
            <a:r>
              <a:rPr lang="en-GB" dirty="0" smtClean="0"/>
              <a:t>	</a:t>
            </a:r>
            <a:r>
              <a:rPr lang="en-GB" dirty="0" err="1" smtClean="0"/>
              <a:t>i</a:t>
            </a:r>
            <a:r>
              <a:rPr lang="en-GB" dirty="0" smtClean="0"/>
              <a:t>, j, k.</a:t>
            </a:r>
          </a:p>
          <a:p>
            <a:r>
              <a:rPr lang="en-GB" dirty="0" err="1" smtClean="0"/>
              <a:t>L’utilisation</a:t>
            </a:r>
            <a:r>
              <a:rPr lang="en-GB" dirty="0" smtClean="0"/>
              <a:t> de </a:t>
            </a:r>
            <a:r>
              <a:rPr lang="en-GB" dirty="0" err="1" smtClean="0"/>
              <a:t>cette</a:t>
            </a:r>
            <a:r>
              <a:rPr lang="en-GB" dirty="0" smtClean="0"/>
              <a:t> unit</a:t>
            </a:r>
            <a:r>
              <a:rPr lang="fr-CH" dirty="0" smtClean="0"/>
              <a:t>é</a:t>
            </a:r>
            <a:r>
              <a:rPr lang="en-GB" dirty="0" smtClean="0"/>
              <a:t> </a:t>
            </a:r>
            <a:r>
              <a:rPr lang="en-GB" dirty="0" err="1" smtClean="0"/>
              <a:t>simplifie</a:t>
            </a:r>
            <a:r>
              <a:rPr lang="en-GB" dirty="0" smtClean="0"/>
              <a:t> les </a:t>
            </a:r>
            <a:r>
              <a:rPr lang="en-GB" dirty="0" err="1" smtClean="0"/>
              <a:t>calculs</a:t>
            </a:r>
            <a:endParaRPr lang="en-GB" dirty="0" smtClean="0"/>
          </a:p>
          <a:p>
            <a:pPr lvl="1"/>
            <a:r>
              <a:rPr lang="en-GB" dirty="0" err="1" smtClean="0"/>
              <a:t>Multipli</a:t>
            </a:r>
            <a:r>
              <a:rPr lang="fr-CH" dirty="0" smtClean="0"/>
              <a:t>er deux matrices </a:t>
            </a:r>
            <a:r>
              <a:rPr lang="fr-CH" dirty="0"/>
              <a:t> </a:t>
            </a:r>
            <a:r>
              <a:rPr lang="fr-CH" dirty="0" smtClean="0"/>
              <a:t>&lt;  Multiplier nombres complexes</a:t>
            </a:r>
          </a:p>
          <a:p>
            <a:r>
              <a:rPr lang="en-GB" dirty="0" err="1" smtClean="0"/>
              <a:t>Permet</a:t>
            </a:r>
            <a:r>
              <a:rPr lang="en-GB" dirty="0" smtClean="0"/>
              <a:t> de </a:t>
            </a:r>
            <a:r>
              <a:rPr lang="en-GB" dirty="0" err="1" smtClean="0"/>
              <a:t>tourner</a:t>
            </a:r>
            <a:r>
              <a:rPr lang="en-GB" dirty="0" smtClean="0"/>
              <a:t> </a:t>
            </a:r>
            <a:r>
              <a:rPr lang="en-GB" dirty="0" err="1" smtClean="0"/>
              <a:t>autour</a:t>
            </a:r>
            <a:r>
              <a:rPr lang="en-GB" dirty="0" smtClean="0"/>
              <a:t> d’un axe précis</a:t>
            </a:r>
          </a:p>
          <a:p>
            <a:r>
              <a:rPr lang="en-GB" dirty="0" err="1"/>
              <a:t>M</a:t>
            </a:r>
            <a:r>
              <a:rPr lang="en-GB" dirty="0" err="1" smtClean="0"/>
              <a:t>oins</a:t>
            </a:r>
            <a:r>
              <a:rPr lang="en-GB" dirty="0" smtClean="0"/>
              <a:t> </a:t>
            </a:r>
            <a:r>
              <a:rPr lang="en-GB" dirty="0" err="1" smtClean="0"/>
              <a:t>d’étapes</a:t>
            </a:r>
            <a:r>
              <a:rPr lang="en-GB" dirty="0" smtClean="0"/>
              <a:t> </a:t>
            </a:r>
            <a:r>
              <a:rPr lang="en-GB" dirty="0" err="1" smtClean="0"/>
              <a:t>intermédiaires</a:t>
            </a:r>
            <a:endParaRPr lang="fr-CH" dirty="0" smtClean="0"/>
          </a:p>
          <a:p>
            <a:endParaRPr lang="fr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/>
              <p:cNvSpPr txBox="1"/>
              <p:nvPr/>
            </p:nvSpPr>
            <p:spPr>
              <a:xfrm>
                <a:off x="2267744" y="4941168"/>
                <a:ext cx="4848828" cy="991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n-GB" b="0" i="1" smtClean="0">
                          <a:latin typeface="Cambria Math"/>
                        </a:rPr>
                        <m:t>𝑞</m:t>
                      </m:r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𝑝</m:t>
                      </m:r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𝑎𝑣𝑒𝑐</m:t>
                      </m:r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𝑞</m:t>
                      </m:r>
                      <m:r>
                        <a:rPr lang="en-GB" b="0" i="1" smtClean="0">
                          <a:latin typeface="Cambria Math"/>
                        </a:rPr>
                        <m:t>=(</m:t>
                      </m:r>
                      <m:func>
                        <m:func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GB" b="1" i="1" smtClean="0">
                          <a:latin typeface="Cambria Math"/>
                          <a:ea typeface="Cambria Math"/>
                        </a:rPr>
                        <m:t>𝒗</m:t>
                      </m:r>
                      <m:func>
                        <m:func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b="0" i="1" dirty="0" smtClean="0">
                  <a:latin typeface="Cambria Math"/>
                </a:endParaRPr>
              </a:p>
              <a:p>
                <a:endParaRPr lang="en-GB" b="0" i="1" dirty="0" smtClean="0">
                  <a:latin typeface="Cambria Math"/>
                </a:endParaRPr>
              </a:p>
            </p:txBody>
          </p:sp>
        </mc:Choice>
        <mc:Fallback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4941168"/>
                <a:ext cx="4848828" cy="99168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94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écutif">
  <a:themeElements>
    <a:clrScheme name="Exécutif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écutif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écutif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414</TotalTime>
  <Words>277</Words>
  <Application>Microsoft Office PowerPoint</Application>
  <PresentationFormat>Affichage à l'écran (4:3)</PresentationFormat>
  <Paragraphs>65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Exécutif</vt:lpstr>
      <vt:lpstr>MatrixLite</vt:lpstr>
      <vt:lpstr>Sommaire</vt:lpstr>
      <vt:lpstr>Le problème: en 2D</vt:lpstr>
      <vt:lpstr>Le problème: en 3D</vt:lpstr>
      <vt:lpstr>Les solutions mathématiques</vt:lpstr>
      <vt:lpstr>Les matrices en 3D</vt:lpstr>
      <vt:lpstr>Présentation PowerPoint</vt:lpstr>
      <vt:lpstr>Nombres Complexes</vt:lpstr>
      <vt:lpstr>Quaternion</vt:lpstr>
      <vt:lpstr>Présentation PowerPoint</vt:lpstr>
      <vt:lpstr>Le vrai problème</vt:lpstr>
      <vt:lpstr>Notre solution</vt:lpstr>
      <vt:lpstr>Sources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MatrixLite</dc:title>
  <dc:creator>Luy Karim</dc:creator>
  <cp:lastModifiedBy>Luy Karim</cp:lastModifiedBy>
  <cp:revision>37</cp:revision>
  <dcterms:created xsi:type="dcterms:W3CDTF">2015-06-07T14:43:20Z</dcterms:created>
  <dcterms:modified xsi:type="dcterms:W3CDTF">2015-06-08T14:03:08Z</dcterms:modified>
</cp:coreProperties>
</file>