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Alfa Slab One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7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cbf25a88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cbf25a88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d05954421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d05954421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d0595442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2d0595442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d05954421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d05954421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8111b9e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18111b9e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6bf68999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16bf68999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cbf25a8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cbf25a8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16bf68999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16bf68999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6bf68999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6bf68999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6bf68999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16bf68999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16bf68999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16bf68999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6bf68999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16bf68999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6bf68999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16bf68999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6bf68999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16bf68999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cbf25a8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cbf25a8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d05954421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d05954421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118050" y="91275"/>
            <a:ext cx="8706600" cy="10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Improving the UX in Healthcare portal using Question Similarity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118050" y="4178500"/>
            <a:ext cx="8520600" cy="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Final</a:t>
            </a:r>
            <a:endParaRPr b="1" sz="1800"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DSC 595 Spring 2023</a:t>
            </a:r>
            <a:endParaRPr b="1" sz="1800"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Raunak Mahtani and Mega Viswanathan</a:t>
            </a:r>
            <a:endParaRPr b="1" sz="1800">
              <a:solidFill>
                <a:srgbClr val="741B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hypothesis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LinearSVC and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logistic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regression model works as a more accurate classifier with higher recall for this context than Random Forest.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modelsneed more fine tuning!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Should other use our hypothesis?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NO! We compared simple models without fine tuning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refinement needed for improvement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Room for improvement and future scope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Pre-processing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Removing irrelevant sentences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Fixing spelling errors*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Replacing synonyms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Finding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words across sentence pairs*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extraction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Sentence length, number of common words, etc. could be useful features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Fine-tuning model parameters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6501775" y="4544250"/>
            <a:ext cx="266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*unsuccessfully attempted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203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Analysis Method and Tuning</a:t>
            </a:r>
            <a:endParaRPr sz="2400"/>
          </a:p>
        </p:txBody>
      </p:sp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826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Quora BERT sentence similarity </a:t>
            </a:r>
            <a:endParaRPr sz="2020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436250" y="1398725"/>
            <a:ext cx="5934900" cy="21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 rotWithShape="1">
          <a:blip r:embed="rId3">
            <a:alphaModFix/>
          </a:blip>
          <a:srcRect b="-6569" l="0" r="0" t="6570"/>
          <a:stretch/>
        </p:blipFill>
        <p:spPr>
          <a:xfrm>
            <a:off x="436300" y="1941625"/>
            <a:ext cx="5934799" cy="2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46875" y="352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Disadvantage: Longer training time</a:t>
            </a:r>
            <a:endParaRPr sz="2020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F7F7F8"/>
                </a:highlight>
                <a:latin typeface="Arial"/>
                <a:ea typeface="Arial"/>
                <a:cs typeface="Arial"/>
                <a:sym typeface="Arial"/>
              </a:rPr>
              <a:t>the training time will still depend on the size of the dataset and the complexity of the model.</a:t>
            </a:r>
            <a:endParaRPr sz="1400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201800" y="343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Unsupervised method of learning</a:t>
            </a:r>
            <a:endParaRPr sz="19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 SVM Method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9" name="Google Shape;149;p25"/>
          <p:cNvPicPr preferRelativeResize="0"/>
          <p:nvPr/>
        </p:nvPicPr>
        <p:blipFill rotWithShape="1">
          <a:blip r:embed="rId3">
            <a:alphaModFix/>
          </a:blip>
          <a:srcRect b="0" l="0" r="22785" t="0"/>
          <a:stretch/>
        </p:blipFill>
        <p:spPr>
          <a:xfrm>
            <a:off x="409800" y="1387050"/>
            <a:ext cx="6293852" cy="187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900" y="813125"/>
            <a:ext cx="6010200" cy="351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Data Cleaning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REGEX for replacing punctuation, emojis and numbers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Removing (perhaps only a subset of) stop words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Lemmatization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Checking for spelling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Replacing synonyms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025" y="475125"/>
            <a:ext cx="2282900" cy="22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0500" y="2734000"/>
            <a:ext cx="2211403" cy="218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7"/>
          <p:cNvSpPr txBox="1"/>
          <p:nvPr>
            <p:ph type="title"/>
          </p:nvPr>
        </p:nvSpPr>
        <p:spPr>
          <a:xfrm>
            <a:off x="7321100" y="515375"/>
            <a:ext cx="11133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9838"/>
              <a:buNone/>
            </a:pPr>
            <a:r>
              <a:rPr b="1" i="1" lang="en" sz="124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Post</a:t>
            </a:r>
            <a:endParaRPr b="1" i="1" sz="1240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9838"/>
              <a:buNone/>
            </a:pPr>
            <a:r>
              <a:rPr b="1" i="1" lang="en" sz="124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lemmatiziation</a:t>
            </a:r>
            <a:endParaRPr b="1" i="1" sz="1240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7"/>
          <p:cNvSpPr txBox="1"/>
          <p:nvPr>
            <p:ph type="title"/>
          </p:nvPr>
        </p:nvSpPr>
        <p:spPr>
          <a:xfrm>
            <a:off x="5069225" y="4412775"/>
            <a:ext cx="11133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" sz="124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Nouns only</a:t>
            </a:r>
            <a:endParaRPr b="1" i="1" sz="1240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41025" y="437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erformance Metric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150" y="1127625"/>
            <a:ext cx="6235199" cy="21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Text representation possibilities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N-grams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Efficient but keeping some context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TF-IDF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Important to weigh unique words since many common words would be shared across questions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Contextual word embeddings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Maintaining context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448750" y="235875"/>
            <a:ext cx="7910100" cy="8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roject Goal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Enabling postpartum patients to find information in their often long After Visit Summaries (AVSs) easily.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4177"/>
          <a:stretch/>
        </p:blipFill>
        <p:spPr>
          <a:xfrm>
            <a:off x="1785875" y="1200550"/>
            <a:ext cx="5963750" cy="37363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1202075" y="216850"/>
            <a:ext cx="67398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NLP can be helpful, t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o fetch questions similar to ones typed by users in a search bar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4980" l="3782" r="3280" t="4791"/>
          <a:stretch/>
        </p:blipFill>
        <p:spPr>
          <a:xfrm>
            <a:off x="1724325" y="1118678"/>
            <a:ext cx="5695299" cy="36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3153100" y="1251400"/>
            <a:ext cx="1419000" cy="3438900"/>
          </a:xfrm>
          <a:prstGeom prst="rect">
            <a:avLst/>
          </a:prstGeom>
          <a:noFill/>
          <a:ln cap="flat" cmpd="sng" w="2857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Model output desired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Prediction whether 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question pairs are 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similar or not (binary)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Useful for selecting which related questions to display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Similarity measure (continuous)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Useful for sorting/ordering related questions that are displayed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296625" y="311925"/>
            <a:ext cx="8528100" cy="21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latin typeface="Calibri"/>
                <a:ea typeface="Calibri"/>
                <a:cs typeface="Calibri"/>
                <a:sym typeface="Calibri"/>
              </a:rPr>
              <a:t>Requirements for NLP solution</a:t>
            </a:r>
            <a:r>
              <a:rPr lang="en" sz="2400" u="sng"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" sz="1800" u="sng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-"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Important to provide useful suggestions of similar questions to patient while being appropriate to show some irrelevant results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-"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Relatively high recall with low precision okay</a:t>
            </a: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(false positives okay)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-"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Efficiency (needs to load up quickly!)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Selected 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Dataset: Medical Question Pairs (McCreery et al., 2020)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062" y="1492325"/>
            <a:ext cx="3225700" cy="341995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>
            <p:ph type="title"/>
          </p:nvPr>
        </p:nvSpPr>
        <p:spPr>
          <a:xfrm>
            <a:off x="3216763" y="1017725"/>
            <a:ext cx="4470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Q1</a:t>
            </a:r>
            <a:endParaRPr b="1" i="1" sz="1600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8"/>
          <p:cNvSpPr txBox="1"/>
          <p:nvPr>
            <p:ph type="title"/>
          </p:nvPr>
        </p:nvSpPr>
        <p:spPr>
          <a:xfrm>
            <a:off x="4566688" y="1017725"/>
            <a:ext cx="4470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Q2</a:t>
            </a:r>
            <a:endParaRPr b="1" i="1" sz="1600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5229077" y="947375"/>
            <a:ext cx="136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674EA7"/>
                </a:solidFill>
                <a:latin typeface="Calibri"/>
                <a:ea typeface="Calibri"/>
                <a:cs typeface="Calibri"/>
                <a:sym typeface="Calibri"/>
              </a:rPr>
              <a:t>Equivalence</a:t>
            </a:r>
            <a:endParaRPr b="1" i="1" sz="1600">
              <a:solidFill>
                <a:srgbClr val="674EA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Characteristics and Biases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3048 question pairs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Equal split of similar and dissimilar question pairs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Domain transfer: general healthcare focus rather than postpartum-care specific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Trained model may not apply equally well in a postpartum context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Questions sourced from a public question board HealthTap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Ways of framing questions likely to be different from ways in which someone would search in an app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Oddities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Irrelevant </a:t>
            </a: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sentences</a:t>
            </a: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eg. ‘Extension from my last Q’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Slang and emoji usage eg. ‘Plz’, ‘:(‘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Numbers mentioned as digits and words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203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Analysis Methods</a:t>
            </a:r>
            <a:endParaRPr sz="2400"/>
          </a:p>
        </p:txBody>
      </p:sp>
      <p:sp>
        <p:nvSpPr>
          <p:cNvPr id="102" name="Google Shape;102;p20"/>
          <p:cNvSpPr/>
          <p:nvPr/>
        </p:nvSpPr>
        <p:spPr>
          <a:xfrm>
            <a:off x="629225" y="1701338"/>
            <a:ext cx="3046200" cy="178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Preprocessing - REGEX</a:t>
            </a:r>
            <a:br>
              <a:rPr b="1" lang="en"/>
            </a:b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excess punctuation</a:t>
            </a:r>
            <a:br>
              <a:rPr lang="en"/>
            </a:br>
            <a:r>
              <a:rPr lang="en"/>
              <a:t>Removing emojis</a:t>
            </a:r>
            <a:br>
              <a:rPr lang="en"/>
            </a:br>
            <a:r>
              <a:rPr lang="en"/>
              <a:t>Keeping stop words for sentence context</a:t>
            </a: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4024900" y="2115788"/>
            <a:ext cx="2047500" cy="95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sentence encoder trained on Quora data</a:t>
            </a:r>
            <a:br>
              <a:rPr lang="en"/>
            </a:br>
            <a:r>
              <a:rPr lang="en"/>
              <a:t>(ran through sPacy)</a:t>
            </a:r>
            <a:endParaRPr/>
          </a:p>
        </p:txBody>
      </p:sp>
      <p:sp>
        <p:nvSpPr>
          <p:cNvPr id="104" name="Google Shape;104;p20"/>
          <p:cNvSpPr/>
          <p:nvPr/>
        </p:nvSpPr>
        <p:spPr>
          <a:xfrm>
            <a:off x="6421875" y="1156988"/>
            <a:ext cx="2047500" cy="63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SVC</a:t>
            </a:r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6421875" y="2278088"/>
            <a:ext cx="2047500" cy="63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6421875" y="3399188"/>
            <a:ext cx="2047500" cy="63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cxnSp>
        <p:nvCxnSpPr>
          <p:cNvPr id="107" name="Google Shape;107;p20"/>
          <p:cNvCxnSpPr>
            <a:stCxn id="102" idx="3"/>
            <a:endCxn id="103" idx="1"/>
          </p:cNvCxnSpPr>
          <p:nvPr/>
        </p:nvCxnSpPr>
        <p:spPr>
          <a:xfrm>
            <a:off x="3675425" y="2595188"/>
            <a:ext cx="34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20"/>
          <p:cNvCxnSpPr>
            <a:stCxn id="103" idx="0"/>
            <a:endCxn id="104" idx="1"/>
          </p:cNvCxnSpPr>
          <p:nvPr/>
        </p:nvCxnSpPr>
        <p:spPr>
          <a:xfrm rot="-5400000">
            <a:off x="5414350" y="1108388"/>
            <a:ext cx="641700" cy="1373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20"/>
          <p:cNvCxnSpPr>
            <a:stCxn id="103" idx="3"/>
            <a:endCxn id="105" idx="1"/>
          </p:cNvCxnSpPr>
          <p:nvPr/>
        </p:nvCxnSpPr>
        <p:spPr>
          <a:xfrm>
            <a:off x="6072400" y="2595188"/>
            <a:ext cx="349500" cy="6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20"/>
          <p:cNvCxnSpPr>
            <a:stCxn id="103" idx="2"/>
            <a:endCxn id="106" idx="1"/>
          </p:cNvCxnSpPr>
          <p:nvPr/>
        </p:nvCxnSpPr>
        <p:spPr>
          <a:xfrm flipH="1" rot="-5400000">
            <a:off x="5414350" y="2708888"/>
            <a:ext cx="641700" cy="1373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1" name="Google Shape;111;p20"/>
          <p:cNvSpPr txBox="1"/>
          <p:nvPr/>
        </p:nvSpPr>
        <p:spPr>
          <a:xfrm>
            <a:off x="7200900" y="1834538"/>
            <a:ext cx="39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vs.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7200900" y="2955638"/>
            <a:ext cx="39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vs.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5807575" y="4554250"/>
            <a:ext cx="331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80/20 train-test split through SkLearn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20"/>
          <p:cNvSpPr/>
          <p:nvPr/>
        </p:nvSpPr>
        <p:spPr>
          <a:xfrm rot="-5400000">
            <a:off x="7395625" y="3380800"/>
            <a:ext cx="139800" cy="22071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88">
                <a:latin typeface="Proxima Nova"/>
                <a:ea typeface="Proxima Nova"/>
                <a:cs typeface="Proxima Nova"/>
                <a:sym typeface="Proxima Nova"/>
              </a:rPr>
              <a:t>Model </a:t>
            </a:r>
            <a:r>
              <a:rPr lang="en" sz="2888">
                <a:latin typeface="Proxima Nova"/>
                <a:ea typeface="Proxima Nova"/>
                <a:cs typeface="Proxima Nova"/>
                <a:sym typeface="Proxima Nova"/>
              </a:rPr>
              <a:t>Compari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3994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38" y="1396325"/>
            <a:ext cx="8231726" cy="25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