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1" r:id="rId4"/>
  </p:sldMasterIdLst>
  <p:sldIdLst>
    <p:sldId id="311" r:id="rId5"/>
    <p:sldId id="310" r:id="rId6"/>
    <p:sldId id="312" r:id="rId7"/>
    <p:sldId id="313" r:id="rId8"/>
    <p:sldId id="314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19" autoAdjust="0"/>
  </p:normalViewPr>
  <p:slideViewPr>
    <p:cSldViewPr snapToGrid="0">
      <p:cViewPr varScale="1">
        <p:scale>
          <a:sx n="100" d="100"/>
          <a:sy n="100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583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8093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72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50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54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5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83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7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3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9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en/arrow-right-blue-handdrawn-310633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ixabay.com/en/arrow-right-blue-handdrawn-310633/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watercooler/tips-to-handle-a-smooth-attrition-process-16590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51488-DE1C-4D65-BA11-433A3DDCF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Do Employees Leave?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22D86-FE88-49F8-9224-1E01478CD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Megan Ball</a:t>
            </a:r>
          </a:p>
          <a:p>
            <a:r>
              <a:rPr lang="en-US" dirty="0" err="1"/>
              <a:t>DDSAnalytics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3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01823-3A94-4856-8B63-D2419E28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1C0481-E689-4CBC-B1B7-E4D00143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Scope limited to those with less than 30 years of working experience</a:t>
            </a:r>
          </a:p>
          <a:p>
            <a:r>
              <a:rPr lang="en-US" sz="2400" dirty="0"/>
              <a:t>845 observations of 31 different variables</a:t>
            </a:r>
          </a:p>
          <a:p>
            <a:r>
              <a:rPr lang="en-US" sz="2400" dirty="0"/>
              <a:t>Variables included items such as age, education level, marital status, gender, income information, and job satisfaction levels</a:t>
            </a:r>
          </a:p>
          <a:p>
            <a:r>
              <a:rPr lang="en-US" sz="2400" dirty="0"/>
              <a:t>Variables that added no value were removed:</a:t>
            </a:r>
          </a:p>
          <a:p>
            <a:pPr lvl="1"/>
            <a:r>
              <a:rPr lang="en-US" sz="2200" dirty="0" err="1"/>
              <a:t>EmployeeCount</a:t>
            </a:r>
            <a:endParaRPr lang="en-US" sz="2200" dirty="0"/>
          </a:p>
          <a:p>
            <a:pPr lvl="1"/>
            <a:r>
              <a:rPr lang="en-US" sz="2200" dirty="0"/>
              <a:t>Over18</a:t>
            </a:r>
          </a:p>
          <a:p>
            <a:pPr lvl="1"/>
            <a:r>
              <a:rPr lang="en-US" sz="2200" dirty="0"/>
              <a:t>Standard Hours</a:t>
            </a:r>
          </a:p>
          <a:p>
            <a:pPr lvl="1"/>
            <a:r>
              <a:rPr lang="en-US" sz="2200" dirty="0" err="1"/>
              <a:t>EmployeeNumber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06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A0EE8-560C-431B-ACE2-961C9625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/>
              <a:t>Exploring Job Roles</a:t>
            </a:r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81AEF3BF-FBBB-4044-9BC6-17D6430A99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8" y="1295415"/>
            <a:ext cx="6927007" cy="427743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7786D-6B5D-4179-9AAC-E02E6BCD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8675" y="2325157"/>
            <a:ext cx="3075836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Across job roles, manufacturing directors and research directors have the lowest attrition rates at 1.96% and 2.3% respectively</a:t>
            </a:r>
          </a:p>
          <a:p>
            <a:r>
              <a:rPr lang="en-US" sz="1600" dirty="0"/>
              <a:t>On the contrary, sales representatives have the highest at almost half – 45.28%</a:t>
            </a:r>
          </a:p>
        </p:txBody>
      </p:sp>
    </p:spTree>
    <p:extLst>
      <p:ext uri="{BB962C8B-B14F-4D97-AF65-F5344CB8AC3E}">
        <p14:creationId xmlns:p14="http://schemas.microsoft.com/office/powerpoint/2010/main" val="3738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2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6123C-4223-4F21-B8C9-F8842342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77863"/>
            <a:ext cx="453404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Salary &amp; Attrition</a:t>
            </a:r>
          </a:p>
        </p:txBody>
      </p:sp>
      <p:pic>
        <p:nvPicPr>
          <p:cNvPr id="15" name="Content Placeholder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F5648B7F-F74F-4F85-8CB9-4A805DC8F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3192" y="1730021"/>
            <a:ext cx="5451627" cy="33652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01BA-DDE4-4A5C-9436-9EA010005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0463" y="2325158"/>
            <a:ext cx="4572002" cy="38549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does appear to be a relationship between monthly income level and attrition</a:t>
            </a:r>
          </a:p>
          <a:p>
            <a:r>
              <a:rPr lang="en-US" dirty="0"/>
              <a:t>It is estimated that those with a higher monthly income are less likely to leave (from a two-sided t-test with a p-value of &lt; 0.001).</a:t>
            </a:r>
          </a:p>
          <a:p>
            <a:r>
              <a:rPr lang="en-US" dirty="0"/>
              <a:t>The estimated difference in salary between those that leave and those that stay is $1,220 and $2,654 (from a 95% confidence interval)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303E9-AA03-4020-90DC-05CC0FEC3B69}"/>
              </a:ext>
            </a:extLst>
          </p:cNvPr>
          <p:cNvSpPr txBox="1"/>
          <p:nvPr/>
        </p:nvSpPr>
        <p:spPr>
          <a:xfrm>
            <a:off x="3369005" y="1018520"/>
            <a:ext cx="2371725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/>
              <a:t>Two managers and one research director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9FCE29-41C5-4291-82C9-FF54ACDB3839}"/>
              </a:ext>
            </a:extLst>
          </p:cNvPr>
          <p:cNvSpPr/>
          <p:nvPr/>
        </p:nvSpPr>
        <p:spPr>
          <a:xfrm>
            <a:off x="4074850" y="1828800"/>
            <a:ext cx="363985" cy="674703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3E3633-EF55-4C7D-8412-5AC17D39488D}"/>
              </a:ext>
            </a:extLst>
          </p:cNvPr>
          <p:cNvCxnSpPr/>
          <p:nvPr/>
        </p:nvCxnSpPr>
        <p:spPr>
          <a:xfrm flipH="1">
            <a:off x="4492101" y="1541740"/>
            <a:ext cx="417250" cy="366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60164-935E-4552-850D-E849BAE1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Work/Life Balance</a:t>
            </a:r>
          </a:p>
        </p:txBody>
      </p:sp>
      <p:pic>
        <p:nvPicPr>
          <p:cNvPr id="30" name="Picture 29" descr="Chart&#10;&#10;Description automatically generated">
            <a:extLst>
              <a:ext uri="{FF2B5EF4-FFF2-40B4-BE49-F238E27FC236}">
                <a16:creationId xmlns:a16="http://schemas.microsoft.com/office/drawing/2014/main" id="{ADDD9D8A-D060-48D5-BEDD-D382C1CC9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220" y="539359"/>
            <a:ext cx="4681220" cy="288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337D0-4F8F-4107-B6BB-C8BEBD0C8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641" y="4564673"/>
            <a:ext cx="5356176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dirty="0"/>
              <a:t>Employees that gave a “1” for work-life balance rating had the highest attrition rates</a:t>
            </a:r>
          </a:p>
          <a:p>
            <a:r>
              <a:rPr lang="en-US" sz="1500" dirty="0"/>
              <a:t>This group accounted for 2.5% of all sales executives, 2% of research scientists, 5% of lab technicians, 1% of healthcare representatives</a:t>
            </a:r>
          </a:p>
        </p:txBody>
      </p:sp>
      <p:pic>
        <p:nvPicPr>
          <p:cNvPr id="36" name="Picture 35" descr="Chart, bar chart&#10;&#10;Description automatically generated">
            <a:extLst>
              <a:ext uri="{FF2B5EF4-FFF2-40B4-BE49-F238E27FC236}">
                <a16:creationId xmlns:a16="http://schemas.microsoft.com/office/drawing/2014/main" id="{EF66ABEA-15DE-45C3-BB43-051F210B4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78" y="224932"/>
            <a:ext cx="5190591" cy="3204068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6E6959B-6733-4E14-8FD7-B2542C60098F}"/>
              </a:ext>
            </a:extLst>
          </p:cNvPr>
          <p:cNvSpPr/>
          <p:nvPr/>
        </p:nvSpPr>
        <p:spPr>
          <a:xfrm>
            <a:off x="1057013" y="1694576"/>
            <a:ext cx="830510" cy="1845578"/>
          </a:xfrm>
          <a:prstGeom prst="ellipse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picture containing icon&#10;&#10;Description automatically generated">
            <a:extLst>
              <a:ext uri="{FF2B5EF4-FFF2-40B4-BE49-F238E27FC236}">
                <a16:creationId xmlns:a16="http://schemas.microsoft.com/office/drawing/2014/main" id="{793377CA-2D6A-4839-8CAC-8C488269BA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007246">
            <a:off x="1859234" y="1934932"/>
            <a:ext cx="3770782" cy="11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4C5F8A-F34F-401A-A9CA-A9F42635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3F4E5A-C9EE-4859-B46B-F018F7D7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CEFF5-25EA-4D4A-9F3E-3C0B042A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Environment Satisfaction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8AA97F2F-2AE1-4FED-A824-2DE80E0B5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1478" y="203200"/>
            <a:ext cx="5225797" cy="3225800"/>
          </a:xfrm>
          <a:prstGeom prst="rect">
            <a:avLst/>
          </a:prstGeom>
        </p:spPr>
      </p:pic>
      <p:pic>
        <p:nvPicPr>
          <p:cNvPr id="5" name="Content Placeholder 27" descr="Chart, bar chart&#10;&#10;Description automatically generated">
            <a:extLst>
              <a:ext uri="{FF2B5EF4-FFF2-40B4-BE49-F238E27FC236}">
                <a16:creationId xmlns:a16="http://schemas.microsoft.com/office/drawing/2014/main" id="{9A5BFB5C-610F-4F8E-A772-DEEA3C49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73" y="532428"/>
            <a:ext cx="4993044" cy="30821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A955B-D579-48FD-A51C-51B0C0B6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3000" y="4813604"/>
            <a:ext cx="0" cy="11176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5F70F-94B6-49D5-A455-144C5BBAB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8641" y="4564673"/>
            <a:ext cx="5356176" cy="1615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In environment satisfaction, those that also rated a “1” had the highest attrition rate (almost 25% of those with low environment satisfaction)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7F4A71-633F-46A0-8587-0226B04B6177}"/>
              </a:ext>
            </a:extLst>
          </p:cNvPr>
          <p:cNvSpPr/>
          <p:nvPr/>
        </p:nvSpPr>
        <p:spPr>
          <a:xfrm>
            <a:off x="1057013" y="1694576"/>
            <a:ext cx="830510" cy="184557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24DCC87B-9C66-4961-866A-D279FF3E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007246">
            <a:off x="1859234" y="1934932"/>
            <a:ext cx="3770782" cy="11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2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5D6-DE49-4C7C-83D6-0D955893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Attrition &amp; Income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52D6B-9BA7-46FC-BA18-37F4DCE4F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Attrition Model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335C-CD86-4CA8-A3EC-8A9BA3B105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best performing attrition prediction model used all the variables within the data set</a:t>
            </a:r>
          </a:p>
          <a:p>
            <a:r>
              <a:rPr lang="en-US" dirty="0"/>
              <a:t>The model had</a:t>
            </a:r>
          </a:p>
          <a:p>
            <a:pPr lvl="1"/>
            <a:r>
              <a:rPr lang="en-US" dirty="0"/>
              <a:t>Overall 83% accuracy</a:t>
            </a:r>
          </a:p>
          <a:p>
            <a:pPr lvl="1"/>
            <a:r>
              <a:rPr lang="en-US" dirty="0"/>
              <a:t>Predicted a true attrition 80% of the time</a:t>
            </a:r>
          </a:p>
          <a:p>
            <a:pPr lvl="1"/>
            <a:r>
              <a:rPr lang="en-US" dirty="0"/>
              <a:t>Predicted a true non-attrition 83% of the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A2F218-4DB8-4C84-8F1A-FB865A1CA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F464832-B631-4E7C-A51F-856ABBADB77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4229149"/>
              </p:ext>
            </p:extLst>
          </p:nvPr>
        </p:nvGraphicFramePr>
        <p:xfrm>
          <a:off x="1596109" y="5287441"/>
          <a:ext cx="358828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096">
                  <a:extLst>
                    <a:ext uri="{9D8B030D-6E8A-4147-A177-3AD203B41FA5}">
                      <a16:colId xmlns:a16="http://schemas.microsoft.com/office/drawing/2014/main" val="979852327"/>
                    </a:ext>
                  </a:extLst>
                </a:gridCol>
                <a:gridCol w="1196096">
                  <a:extLst>
                    <a:ext uri="{9D8B030D-6E8A-4147-A177-3AD203B41FA5}">
                      <a16:colId xmlns:a16="http://schemas.microsoft.com/office/drawing/2014/main" val="1791617321"/>
                    </a:ext>
                  </a:extLst>
                </a:gridCol>
                <a:gridCol w="1196096">
                  <a:extLst>
                    <a:ext uri="{9D8B030D-6E8A-4147-A177-3AD203B41FA5}">
                      <a16:colId xmlns:a16="http://schemas.microsoft.com/office/drawing/2014/main" val="1221261294"/>
                    </a:ext>
                  </a:extLst>
                </a:gridCol>
              </a:tblGrid>
              <a:tr h="26785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634895"/>
                  </a:ext>
                </a:extLst>
              </a:tr>
              <a:tr h="267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68550"/>
                  </a:ext>
                </a:extLst>
              </a:tr>
              <a:tr h="267854">
                <a:tc>
                  <a:txBody>
                    <a:bodyPr/>
                    <a:lstStyle/>
                    <a:p>
                      <a:r>
                        <a:rPr lang="en-US" sz="1200" b="1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598040"/>
                  </a:ext>
                </a:extLst>
              </a:tr>
              <a:tr h="267854">
                <a:tc>
                  <a:txBody>
                    <a:bodyPr/>
                    <a:lstStyle/>
                    <a:p>
                      <a:r>
                        <a:rPr lang="en-US" sz="1200" b="1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32037"/>
                  </a:ext>
                </a:extLst>
              </a:tr>
            </a:tbl>
          </a:graphicData>
        </a:graphic>
      </p:graphicFrame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B0FF96C-032F-4F41-9265-94EC17BD6356}"/>
              </a:ext>
            </a:extLst>
          </p:cNvPr>
          <p:cNvSpPr txBox="1">
            <a:spLocks/>
          </p:cNvSpPr>
          <p:nvPr/>
        </p:nvSpPr>
        <p:spPr>
          <a:xfrm>
            <a:off x="5944327" y="2580501"/>
            <a:ext cx="4480560" cy="366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best performing salary prediction model also used all the variables within the data set</a:t>
            </a:r>
          </a:p>
          <a:p>
            <a:r>
              <a:rPr lang="en-US" dirty="0"/>
              <a:t>The model</a:t>
            </a:r>
          </a:p>
          <a:p>
            <a:pPr lvl="1"/>
            <a:r>
              <a:rPr lang="en-US" dirty="0"/>
              <a:t>Explained 93% of the variation in the monthly income</a:t>
            </a:r>
          </a:p>
          <a:p>
            <a:pPr lvl="1"/>
            <a:r>
              <a:rPr lang="en-US" dirty="0"/>
              <a:t>Had prediction error of approximately $1,100</a:t>
            </a:r>
          </a:p>
        </p:txBody>
      </p:sp>
    </p:spTree>
    <p:extLst>
      <p:ext uri="{BB962C8B-B14F-4D97-AF65-F5344CB8AC3E}">
        <p14:creationId xmlns:p14="http://schemas.microsoft.com/office/powerpoint/2010/main" val="35325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683EB-D202-4B4D-B1BD-8BA6965FB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292840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lass with a blue background&#10;&#10;Description automatically generated">
            <a:extLst>
              <a:ext uri="{FF2B5EF4-FFF2-40B4-BE49-F238E27FC236}">
                <a16:creationId xmlns:a16="http://schemas.microsoft.com/office/drawing/2014/main" id="{1E784DD1-E97F-4929-9846-8CCFD5D3CE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7375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FD065-6076-4D60-948C-A3AA356D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DBEFB-507F-4108-B346-5F020913A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2005739"/>
            <a:ext cx="8595360" cy="41743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Top factors influencing attrition: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Job Role 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Sales representatives have the highest attrition rate at 45%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Salary/Monthly Income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With the exception of a few outliers, those with a lower monthly income (average of $4,575) have higher attrition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Work/Life Balance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Of employees with a low work-life balance, 35% will leave the company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Environment Satisfaction</a:t>
            </a:r>
          </a:p>
          <a:p>
            <a:pPr lvl="2"/>
            <a:r>
              <a:rPr lang="en-US" sz="1800" dirty="0">
                <a:solidFill>
                  <a:schemeClr val="bg1"/>
                </a:solidFill>
              </a:rPr>
              <a:t>Of employees with a low environment satisfaction, 25% will leave the company</a:t>
            </a:r>
          </a:p>
          <a:p>
            <a:pPr lvl="1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2B0798-8B39-4FBC-94D1-804D1AEB0EFB}"/>
              </a:ext>
            </a:extLst>
          </p:cNvPr>
          <p:cNvSpPr txBox="1"/>
          <p:nvPr/>
        </p:nvSpPr>
        <p:spPr>
          <a:xfrm>
            <a:off x="8432762" y="6657945"/>
            <a:ext cx="286007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peoplematters.in/article/watercooler/tips-to-handle-a-smooth-attrition-process-1659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821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438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Why Do Employees Leave?</vt:lpstr>
      <vt:lpstr>The Data Set</vt:lpstr>
      <vt:lpstr>Exploring Job Roles</vt:lpstr>
      <vt:lpstr>Salary &amp; Attrition</vt:lpstr>
      <vt:lpstr>Work/Life Balance</vt:lpstr>
      <vt:lpstr>Environment Satisfaction</vt:lpstr>
      <vt:lpstr>Predicting Attrition &amp; Income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Attrition</dc:title>
  <dc:creator>Megan Ball</dc:creator>
  <cp:lastModifiedBy>Megan Ball</cp:lastModifiedBy>
  <cp:revision>8</cp:revision>
  <dcterms:created xsi:type="dcterms:W3CDTF">2020-12-03T03:56:51Z</dcterms:created>
  <dcterms:modified xsi:type="dcterms:W3CDTF">2020-12-04T00:52:25Z</dcterms:modified>
</cp:coreProperties>
</file>