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7" r:id="rId20"/>
    <p:sldId id="280" r:id="rId21"/>
    <p:sldId id="279" r:id="rId22"/>
    <p:sldId id="281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23:11:38.39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F8AA-DBDB-47D8-9873-F6FD7EEE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C7E20-68B0-48F7-BB48-90BFFA547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B2E-7B31-488A-A0C5-6B163A4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516-A52E-4D4F-B18A-271F29CF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DCC-8549-4E3E-9753-5EE6711B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999-99A6-4338-AA9F-56132B6A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A605-CFDF-4162-87CF-C4C611FD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6B30-52DC-406A-AFD1-B19D9012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5E87-42BD-4104-A69E-68194E69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0B55-A347-4DC7-A18B-8A41A383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282C6-2532-42A2-8DBD-EFE9D302E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12470-4261-47A4-9BAF-7A3CF3A0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800F-5772-44CC-B581-0B2F354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44A2-7A9F-48E2-871F-7B33EDD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65F2-174A-4CC9-97E2-AB3842C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44B-D97A-40F1-B22F-092662C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F2EF-8050-40EA-8C9D-BB325C18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A490-4823-4CF1-A356-A8C8D09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F236-58DD-4DD9-B684-6A6B047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D02A-D5E3-4390-A19B-E7FCB10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42F-4254-45F8-B0B0-86043B9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97-DECD-49F6-B9F1-ABED9B6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506A-619E-4118-92C0-32F70229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3521-C59C-4306-AB14-63656329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9F3-94B5-4896-8104-0F1CEF4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F30F-6146-44AF-AEA0-2612304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EC52-6EBF-4744-929A-E0E88D3C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4238-2E44-4719-AD36-D54F09E0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C2EA-3AE4-4933-9961-670C237A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B2089-0A5D-4432-83FE-E50C4B8A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A699-339B-4946-A459-BC8C7B3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FB0-7C5A-4D37-9319-42FB000C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4ABF-A8AE-48A0-BAE9-39CF08A0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F449-BD12-43F0-AC26-7475ECA7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DC2F-2885-413B-8C11-C5263787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45DA9-A66A-47EF-B298-693EEA24D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FE53-D4BA-4912-9138-2DCF541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9AAB-B17C-4A48-828E-AE7B6FC4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1833-12CC-4FB1-8C30-4CEE115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025B-27CE-40BC-B8EF-22E94FD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8B8FC-BFD4-40B0-A414-EE27ED5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9FF4D-A254-4D3D-B609-760F5408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7BA3-45F7-421E-9F67-5ADF895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84BF-074B-4190-A3A0-54BB92C4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E049-9008-4254-8778-457FDB8B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8FA3-ADD7-4939-A1A0-42C12AC4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BF58-776D-46AD-8D85-63379FF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6AAF-368C-4C02-87BB-50E1AE21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F476-7FDB-48EB-A7E3-80F15C38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1EB5E-BEC4-4AC4-BCA2-E3C9727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2B4B-7EE0-4585-8777-F61418A7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2020-AD8E-4BCE-A0A9-636C1E63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5C5-F5CE-4385-8C9A-7927E74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51E27-3F5B-4E16-A0C4-63821E4C2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958D-B4B2-48DA-8A04-4FBE6272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EE3E-BCD3-404F-81C4-6CC286EE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A078-2F4D-40AD-9F91-12B971D4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B5D4-E5F9-47AD-8530-AD7E733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2D3A5-1077-4454-998C-C58F3AA0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F637-5E5F-4FD4-87A0-06B84A7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3E0B-A65A-49C4-9106-F3CFF274E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5E26-7901-4BDD-BC0E-D8FF01A2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9A23-E833-4AEC-AB85-006DA946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6E1-8128-495B-A0F5-A2377E76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568" y="1764715"/>
            <a:ext cx="7355306" cy="3328570"/>
          </a:xfrm>
        </p:spPr>
        <p:txBody>
          <a:bodyPr/>
          <a:lstStyle/>
          <a:p>
            <a:pPr algn="ctr"/>
            <a:r>
              <a:rPr lang="en-US" dirty="0"/>
              <a:t>Logistic regression Diagnostics using SAS and R</a:t>
            </a:r>
          </a:p>
        </p:txBody>
      </p:sp>
    </p:spTree>
    <p:extLst>
      <p:ext uri="{BB962C8B-B14F-4D97-AF65-F5344CB8AC3E}">
        <p14:creationId xmlns:p14="http://schemas.microsoft.com/office/powerpoint/2010/main" val="2717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7B98E-4737-4C43-AB82-9E01A2FF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" y="0"/>
            <a:ext cx="6219825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CBB3E-C459-4510-B414-86606C0F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45" y="28575"/>
            <a:ext cx="61817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DE7E-AC99-487F-A2C4-1EC54FEB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" y="13996"/>
            <a:ext cx="6143625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0AE8B-B2B0-4D4B-9A4B-7DEE3B30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69" y="13996"/>
            <a:ext cx="5878287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B76AD-640F-4F11-A084-1B920690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" y="87669"/>
            <a:ext cx="62007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7843E-0EB4-4F8E-B63B-12E4E29E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28" y="87669"/>
            <a:ext cx="576631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74FDB-F02C-4A51-A5E2-5FE2FA9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0775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A5AF3-F70D-41DB-8A06-57FE99AC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0"/>
            <a:ext cx="573307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25" y="1825625"/>
            <a:ext cx="5277853" cy="18127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full.log&lt;-</a:t>
            </a:r>
            <a:r>
              <a:rPr lang="en-US" sz="2400" dirty="0" err="1"/>
              <a:t>glm</a:t>
            </a:r>
            <a:r>
              <a:rPr lang="en-US" sz="2400" dirty="0"/>
              <a:t>(y~education+default+month+duration+campaign+poutcome+cons_price_idx+euribor3m+Age_Grp,family="</a:t>
            </a:r>
            <a:r>
              <a:rPr lang="en-US" sz="2400" dirty="0" err="1"/>
              <a:t>binomial",data</a:t>
            </a:r>
            <a:r>
              <a:rPr lang="en-US" sz="2400" dirty="0"/>
              <a:t>=train)</a:t>
            </a:r>
          </a:p>
          <a:p>
            <a:pPr marL="0" indent="0">
              <a:buNone/>
            </a:pPr>
            <a:r>
              <a:rPr lang="en-US" sz="2400" dirty="0"/>
              <a:t>step.log&lt;-full.log %&gt;% </a:t>
            </a:r>
            <a:r>
              <a:rPr lang="en-US" sz="2400" dirty="0" err="1"/>
              <a:t>stepAIC</a:t>
            </a:r>
            <a:r>
              <a:rPr lang="en-US" sz="2400" dirty="0"/>
              <a:t>(trace=FALSE)</a:t>
            </a:r>
          </a:p>
          <a:p>
            <a:pPr marL="0" indent="0">
              <a:buNone/>
            </a:pPr>
            <a:r>
              <a:rPr lang="en-US" sz="2400" dirty="0"/>
              <a:t>summary(step.log)</a:t>
            </a:r>
          </a:p>
          <a:p>
            <a:pPr marL="0" indent="0">
              <a:buNone/>
            </a:pPr>
            <a:r>
              <a:rPr lang="en-US" sz="2400" dirty="0"/>
              <a:t>library(broom)</a:t>
            </a:r>
          </a:p>
          <a:p>
            <a:pPr marL="0" indent="0">
              <a:buNone/>
            </a:pPr>
            <a:r>
              <a:rPr lang="en-US" sz="2400" dirty="0"/>
              <a:t>plot(step.log, which = 4, </a:t>
            </a:r>
            <a:r>
              <a:rPr lang="en-US" sz="2400" dirty="0" err="1"/>
              <a:t>id.n</a:t>
            </a:r>
            <a:r>
              <a:rPr lang="en-US" sz="2400" dirty="0"/>
              <a:t> = 10) #Cooks D plot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C5AE-D5D7-470B-9473-B3754208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51" y="681037"/>
            <a:ext cx="6177524" cy="355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C9A01-C1A9-44F9-B129-D63FF4DF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92" y="4454525"/>
            <a:ext cx="9505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6" y="1097280"/>
            <a:ext cx="6249724" cy="139566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step.log.data</a:t>
            </a:r>
            <a:r>
              <a:rPr lang="en-US" dirty="0"/>
              <a:t> &lt;- augment(step.log) %&gt;% </a:t>
            </a:r>
          </a:p>
          <a:p>
            <a:pPr marL="0" indent="0">
              <a:buNone/>
            </a:pPr>
            <a:r>
              <a:rPr lang="en-US" dirty="0"/>
              <a:t>  mutate(index = 1:n()) 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step.log.data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(index, .</a:t>
            </a:r>
            <a:r>
              <a:rPr lang="en-US" dirty="0" err="1"/>
              <a:t>std.resid</a:t>
            </a:r>
            <a:r>
              <a:rPr lang="en-US" dirty="0"/>
              <a:t>)) +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y)) + </a:t>
            </a:r>
            <a:r>
              <a:rPr lang="en-US" dirty="0" err="1"/>
              <a:t>ggtitle</a:t>
            </a:r>
            <a:r>
              <a:rPr lang="en-US" dirty="0"/>
              <a:t>("Residual plot")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FAB92-F91C-4194-B2D3-7000F13B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50" y="914401"/>
            <a:ext cx="6076469" cy="240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C4DD6-8FBD-4EF3-9313-B1D9A0E5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6" y="3429000"/>
            <a:ext cx="1143000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54E-CEF5-48C1-8765-9197B591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03" y="725851"/>
            <a:ext cx="3460097" cy="1325563"/>
          </a:xfrm>
        </p:spPr>
        <p:txBody>
          <a:bodyPr>
            <a:normAutofit/>
          </a:bodyPr>
          <a:lstStyle/>
          <a:p>
            <a:r>
              <a:rPr lang="en-US" sz="1100" dirty="0"/>
              <a:t>full.log&lt;-</a:t>
            </a:r>
            <a:r>
              <a:rPr lang="en-US" sz="1100" dirty="0" err="1"/>
              <a:t>glm</a:t>
            </a:r>
            <a:r>
              <a:rPr lang="en-US" sz="1100" dirty="0"/>
              <a:t>(y~education+default+month+duration+campaign+poutcome+cons_price_idx+euribor3m+Age_Grp,family="</a:t>
            </a:r>
            <a:r>
              <a:rPr lang="en-US" sz="1100" dirty="0" err="1"/>
              <a:t>binomial",data</a:t>
            </a:r>
            <a:r>
              <a:rPr lang="en-US" sz="1100" dirty="0"/>
              <a:t>=train)</a:t>
            </a:r>
            <a:br>
              <a:rPr lang="en-US" sz="1100" dirty="0"/>
            </a:br>
            <a:r>
              <a:rPr lang="en-US" sz="1100" dirty="0"/>
              <a:t>step.log&lt;-full.log %&gt;% </a:t>
            </a:r>
            <a:r>
              <a:rPr lang="en-US" sz="1100" dirty="0" err="1"/>
              <a:t>stepAIC</a:t>
            </a:r>
            <a:r>
              <a:rPr lang="en-US" sz="1100" dirty="0"/>
              <a:t>(trace=FALSE)</a:t>
            </a:r>
            <a:br>
              <a:rPr lang="en-US" sz="1100" dirty="0"/>
            </a:br>
            <a:r>
              <a:rPr lang="en-US" sz="1100" dirty="0"/>
              <a:t>summary(step.log)</a:t>
            </a:r>
            <a:br>
              <a:rPr lang="en-US" sz="1100" dirty="0"/>
            </a:br>
            <a:r>
              <a:rPr lang="en-US" sz="1100" dirty="0"/>
              <a:t>plot(step.log)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E9818-EA54-4FDA-B027-2EAF35BA0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35" y="1954413"/>
            <a:ext cx="412535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809B2-805F-4B9F-86B2-D0E0F70F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78" y="1954413"/>
            <a:ext cx="572854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100914-E10F-4C3D-A5EA-B72D91D63D57}"/>
              </a:ext>
            </a:extLst>
          </p:cNvPr>
          <p:cNvSpPr txBox="1">
            <a:spLocks/>
          </p:cNvSpPr>
          <p:nvPr/>
        </p:nvSpPr>
        <p:spPr>
          <a:xfrm>
            <a:off x="879005" y="433635"/>
            <a:ext cx="5728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Residuals/Deviance/Cooks D</a:t>
            </a:r>
          </a:p>
        </p:txBody>
      </p:sp>
    </p:spTree>
    <p:extLst>
      <p:ext uri="{BB962C8B-B14F-4D97-AF65-F5344CB8AC3E}">
        <p14:creationId xmlns:p14="http://schemas.microsoft.com/office/powerpoint/2010/main" val="83179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11FB-3E98-4A6E-831D-4903BBA8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training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F10FC-AAAC-43F4-A993-48302CC7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1" y="1909515"/>
            <a:ext cx="37565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36199-4DD7-4672-AF9D-8B41F395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9" y="1823736"/>
            <a:ext cx="6491841" cy="44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EDE2-4C6B-4C5A-BFD1-2C6ED6C5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942392"/>
            <a:ext cx="2492829" cy="880219"/>
          </a:xfrm>
        </p:spPr>
        <p:txBody>
          <a:bodyPr/>
          <a:lstStyle/>
          <a:p>
            <a:r>
              <a:rPr lang="en-US" dirty="0"/>
              <a:t>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BA62E-FBB4-4242-B261-FDA8006A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98" y="1866586"/>
            <a:ext cx="340441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DF2156-DF7C-46BB-B0D5-66E90F891F09}"/>
              </a:ext>
            </a:extLst>
          </p:cNvPr>
          <p:cNvSpPr txBox="1">
            <a:spLocks/>
          </p:cNvSpPr>
          <p:nvPr/>
        </p:nvSpPr>
        <p:spPr>
          <a:xfrm>
            <a:off x="3845754" y="942392"/>
            <a:ext cx="3548770" cy="83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2</a:t>
            </a:r>
          </a:p>
          <a:p>
            <a:r>
              <a:rPr lang="en-US" sz="4400" dirty="0"/>
              <a:t>train2 &lt;- train %&gt;% </a:t>
            </a:r>
            <a:r>
              <a:rPr lang="en-US" sz="4400" dirty="0" err="1"/>
              <a:t>dplyr</a:t>
            </a:r>
            <a:r>
              <a:rPr lang="en-US" sz="4400" dirty="0"/>
              <a:t>::filter(!</a:t>
            </a:r>
            <a:r>
              <a:rPr lang="en-US" sz="4400" dirty="0" err="1"/>
              <a:t>rownames</a:t>
            </a:r>
            <a:r>
              <a:rPr lang="en-US" sz="4400" dirty="0"/>
              <a:t>(train) %in% c("17215","33682","21207"))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305CCC-D5A7-4C90-9288-62939EB5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53" y="1866586"/>
            <a:ext cx="4090231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4CC3B-1C8D-4C97-9A8B-405988F33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20" y="1866586"/>
            <a:ext cx="3937347" cy="4351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23AE6B-3533-4DE8-B657-63AE0613F6F8}"/>
              </a:ext>
            </a:extLst>
          </p:cNvPr>
          <p:cNvSpPr txBox="1">
            <a:spLocks/>
          </p:cNvSpPr>
          <p:nvPr/>
        </p:nvSpPr>
        <p:spPr>
          <a:xfrm>
            <a:off x="8165842" y="1046302"/>
            <a:ext cx="3754914" cy="67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3</a:t>
            </a:r>
          </a:p>
          <a:p>
            <a:r>
              <a:rPr lang="fr-FR" dirty="0"/>
              <a:t>train3 &lt;- train %&gt;% </a:t>
            </a:r>
            <a:r>
              <a:rPr lang="fr-FR" dirty="0" err="1"/>
              <a:t>dplyr</a:t>
            </a:r>
            <a:r>
              <a:rPr lang="fr-FR" dirty="0"/>
              <a:t>::</a:t>
            </a:r>
            <a:r>
              <a:rPr lang="fr-FR" dirty="0" err="1"/>
              <a:t>filter</a:t>
            </a:r>
            <a:r>
              <a:rPr lang="fr-FR" dirty="0"/>
              <a:t>(</a:t>
            </a:r>
            <a:r>
              <a:rPr lang="fr-FR" dirty="0" err="1"/>
              <a:t>rownames</a:t>
            </a:r>
            <a:r>
              <a:rPr lang="fr-FR" dirty="0"/>
              <a:t>(train) %in% c("17215","33682","21207","24649","18438","21185"))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3161FA-B4B9-4272-B6A6-717631B26E1B}"/>
              </a:ext>
            </a:extLst>
          </p:cNvPr>
          <p:cNvSpPr txBox="1">
            <a:spLocks/>
          </p:cNvSpPr>
          <p:nvPr/>
        </p:nvSpPr>
        <p:spPr>
          <a:xfrm>
            <a:off x="515365" y="166083"/>
            <a:ext cx="8444077" cy="88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Summary – 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40013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C33D-3AC3-4AD3-B177-A9FE0113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243"/>
          </a:xfrm>
        </p:spPr>
        <p:txBody>
          <a:bodyPr>
            <a:normAutofit fontScale="90000"/>
          </a:bodyPr>
          <a:lstStyle/>
          <a:p>
            <a:r>
              <a:rPr lang="en-US" dirty="0"/>
              <a:t>Std Deviance residual plot comparison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5F791-ED08-40B4-A167-5DB6373EF14C}"/>
              </a:ext>
            </a:extLst>
          </p:cNvPr>
          <p:cNvSpPr txBox="1">
            <a:spLocks/>
          </p:cNvSpPr>
          <p:nvPr/>
        </p:nvSpPr>
        <p:spPr>
          <a:xfrm>
            <a:off x="838200" y="957368"/>
            <a:ext cx="2492829" cy="88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2A52C6-97BC-411F-9CAE-5AE5354CEB7F}"/>
              </a:ext>
            </a:extLst>
          </p:cNvPr>
          <p:cNvSpPr txBox="1">
            <a:spLocks/>
          </p:cNvSpPr>
          <p:nvPr/>
        </p:nvSpPr>
        <p:spPr>
          <a:xfrm>
            <a:off x="4509622" y="1046302"/>
            <a:ext cx="3548770" cy="83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2</a:t>
            </a:r>
          </a:p>
          <a:p>
            <a:r>
              <a:rPr lang="en-US" sz="4400" dirty="0"/>
              <a:t>train2 &lt;- train %&gt;% </a:t>
            </a:r>
            <a:r>
              <a:rPr lang="en-US" sz="4400" dirty="0" err="1"/>
              <a:t>dplyr</a:t>
            </a:r>
            <a:r>
              <a:rPr lang="en-US" sz="4400" dirty="0"/>
              <a:t>::filter(!</a:t>
            </a:r>
            <a:r>
              <a:rPr lang="en-US" sz="4400" dirty="0" err="1"/>
              <a:t>rownames</a:t>
            </a:r>
            <a:r>
              <a:rPr lang="en-US" sz="4400" dirty="0"/>
              <a:t>(train) %in% c("17215","33682","21207"))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6AF621-D723-43B6-A30D-D567A5C7C222}"/>
              </a:ext>
            </a:extLst>
          </p:cNvPr>
          <p:cNvSpPr txBox="1">
            <a:spLocks/>
          </p:cNvSpPr>
          <p:nvPr/>
        </p:nvSpPr>
        <p:spPr>
          <a:xfrm>
            <a:off x="8811795" y="1046302"/>
            <a:ext cx="3754914" cy="67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3</a:t>
            </a:r>
          </a:p>
          <a:p>
            <a:r>
              <a:rPr lang="fr-FR" dirty="0"/>
              <a:t>train3 &lt;- train %&gt;% </a:t>
            </a:r>
            <a:r>
              <a:rPr lang="fr-FR" dirty="0" err="1"/>
              <a:t>dplyr</a:t>
            </a:r>
            <a:r>
              <a:rPr lang="fr-FR" dirty="0"/>
              <a:t>::</a:t>
            </a:r>
            <a:r>
              <a:rPr lang="fr-FR" dirty="0" err="1"/>
              <a:t>filter</a:t>
            </a:r>
            <a:r>
              <a:rPr lang="fr-FR" dirty="0"/>
              <a:t>(</a:t>
            </a:r>
            <a:r>
              <a:rPr lang="fr-FR" dirty="0" err="1"/>
              <a:t>rownames</a:t>
            </a:r>
            <a:r>
              <a:rPr lang="fr-FR" dirty="0"/>
              <a:t>(train) %in% c("17215","33682","21207","24649","18438","21185"))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0E4002-AFB4-44A2-88E1-DFCC0267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80" y="1718700"/>
            <a:ext cx="3634707" cy="435133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06D6EF2-9141-40DC-B06B-A2BFEAE8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32" y="1718700"/>
            <a:ext cx="3788080" cy="4351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EF0DD-0B17-4E0D-AAD9-2333E66B1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512" y="1718700"/>
            <a:ext cx="4385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EBF-3718-45B7-96DA-2AC9004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90" y="1124126"/>
            <a:ext cx="10515600" cy="4059136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predprobs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=I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probpreb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reschi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plots(MAXPOINTS=NONE) 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9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C33D-3AC3-4AD3-B177-A9FE0113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243"/>
          </a:xfrm>
        </p:spPr>
        <p:txBody>
          <a:bodyPr>
            <a:normAutofit fontScale="90000"/>
          </a:bodyPr>
          <a:lstStyle/>
          <a:p>
            <a:r>
              <a:rPr lang="en-US" dirty="0"/>
              <a:t>Sqrt Std Deviance residual plot comparison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2203BC-091A-4D0F-9D69-42E848B2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72" y="1867570"/>
            <a:ext cx="3756550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586A-D3AB-4E84-A3D6-8F72333F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82" y="1867571"/>
            <a:ext cx="400434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0A936-D3B7-4D2C-8770-4FCC94DD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327" y="1867569"/>
            <a:ext cx="3601674" cy="43513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65F791-ED08-40B4-A167-5DB6373EF14C}"/>
              </a:ext>
            </a:extLst>
          </p:cNvPr>
          <p:cNvSpPr txBox="1">
            <a:spLocks/>
          </p:cNvSpPr>
          <p:nvPr/>
        </p:nvSpPr>
        <p:spPr>
          <a:xfrm>
            <a:off x="838200" y="957368"/>
            <a:ext cx="2492829" cy="88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2A52C6-97BC-411F-9CAE-5AE5354CEB7F}"/>
              </a:ext>
            </a:extLst>
          </p:cNvPr>
          <p:cNvSpPr txBox="1">
            <a:spLocks/>
          </p:cNvSpPr>
          <p:nvPr/>
        </p:nvSpPr>
        <p:spPr>
          <a:xfrm>
            <a:off x="4509622" y="1046302"/>
            <a:ext cx="3548770" cy="83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2</a:t>
            </a:r>
          </a:p>
          <a:p>
            <a:r>
              <a:rPr lang="en-US" sz="4400" dirty="0"/>
              <a:t>train2 &lt;- train %&gt;% </a:t>
            </a:r>
            <a:r>
              <a:rPr lang="en-US" sz="4400" dirty="0" err="1"/>
              <a:t>dplyr</a:t>
            </a:r>
            <a:r>
              <a:rPr lang="en-US" sz="4400" dirty="0"/>
              <a:t>::filter(!</a:t>
            </a:r>
            <a:r>
              <a:rPr lang="en-US" sz="4400" dirty="0" err="1"/>
              <a:t>rownames</a:t>
            </a:r>
            <a:r>
              <a:rPr lang="en-US" sz="4400" dirty="0"/>
              <a:t>(train) %in% c("17215","33682","21207"))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6AF621-D723-43B6-A30D-D567A5C7C222}"/>
              </a:ext>
            </a:extLst>
          </p:cNvPr>
          <p:cNvSpPr txBox="1">
            <a:spLocks/>
          </p:cNvSpPr>
          <p:nvPr/>
        </p:nvSpPr>
        <p:spPr>
          <a:xfrm>
            <a:off x="8811795" y="1046302"/>
            <a:ext cx="3754914" cy="67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3</a:t>
            </a:r>
          </a:p>
          <a:p>
            <a:r>
              <a:rPr lang="fr-FR" dirty="0"/>
              <a:t>train3 &lt;- train %&gt;% </a:t>
            </a:r>
            <a:r>
              <a:rPr lang="fr-FR" dirty="0" err="1"/>
              <a:t>dplyr</a:t>
            </a:r>
            <a:r>
              <a:rPr lang="fr-FR" dirty="0"/>
              <a:t>::</a:t>
            </a:r>
            <a:r>
              <a:rPr lang="fr-FR" dirty="0" err="1"/>
              <a:t>filter</a:t>
            </a:r>
            <a:r>
              <a:rPr lang="fr-FR" dirty="0"/>
              <a:t>(</a:t>
            </a:r>
            <a:r>
              <a:rPr lang="fr-FR" dirty="0" err="1"/>
              <a:t>rownames</a:t>
            </a:r>
            <a:r>
              <a:rPr lang="fr-FR" dirty="0"/>
              <a:t>(train) %in% c("17215","33682","21207","24649","18438","21185"))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C33D-3AC3-4AD3-B177-A9FE0113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243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Residuals plot comparison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2203BC-091A-4D0F-9D69-42E848B2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72" y="1867570"/>
            <a:ext cx="3756550" cy="43513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65F791-ED08-40B4-A167-5DB6373EF14C}"/>
              </a:ext>
            </a:extLst>
          </p:cNvPr>
          <p:cNvSpPr txBox="1">
            <a:spLocks/>
          </p:cNvSpPr>
          <p:nvPr/>
        </p:nvSpPr>
        <p:spPr>
          <a:xfrm>
            <a:off x="838200" y="957368"/>
            <a:ext cx="2492829" cy="88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2A52C6-97BC-411F-9CAE-5AE5354CEB7F}"/>
              </a:ext>
            </a:extLst>
          </p:cNvPr>
          <p:cNvSpPr txBox="1">
            <a:spLocks/>
          </p:cNvSpPr>
          <p:nvPr/>
        </p:nvSpPr>
        <p:spPr>
          <a:xfrm>
            <a:off x="4509622" y="1046302"/>
            <a:ext cx="3548770" cy="83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2</a:t>
            </a:r>
          </a:p>
          <a:p>
            <a:r>
              <a:rPr lang="en-US" sz="4400" dirty="0"/>
              <a:t>train2 &lt;- train %&gt;% </a:t>
            </a:r>
            <a:r>
              <a:rPr lang="en-US" sz="4400" dirty="0" err="1"/>
              <a:t>dplyr</a:t>
            </a:r>
            <a:r>
              <a:rPr lang="en-US" sz="4400" dirty="0"/>
              <a:t>::filter(!</a:t>
            </a:r>
            <a:r>
              <a:rPr lang="en-US" sz="4400" dirty="0" err="1"/>
              <a:t>rownames</a:t>
            </a:r>
            <a:r>
              <a:rPr lang="en-US" sz="4400" dirty="0"/>
              <a:t>(train) %in% c("17215","33682","21207"))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6AF621-D723-43B6-A30D-D567A5C7C222}"/>
              </a:ext>
            </a:extLst>
          </p:cNvPr>
          <p:cNvSpPr txBox="1">
            <a:spLocks/>
          </p:cNvSpPr>
          <p:nvPr/>
        </p:nvSpPr>
        <p:spPr>
          <a:xfrm>
            <a:off x="8811795" y="1046302"/>
            <a:ext cx="3754914" cy="67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3</a:t>
            </a:r>
          </a:p>
          <a:p>
            <a:r>
              <a:rPr lang="fr-FR" dirty="0"/>
              <a:t>train3 &lt;- train %&gt;% </a:t>
            </a:r>
            <a:r>
              <a:rPr lang="fr-FR" dirty="0" err="1"/>
              <a:t>dplyr</a:t>
            </a:r>
            <a:r>
              <a:rPr lang="fr-FR" dirty="0"/>
              <a:t>::</a:t>
            </a:r>
            <a:r>
              <a:rPr lang="fr-FR" dirty="0" err="1"/>
              <a:t>filter</a:t>
            </a:r>
            <a:r>
              <a:rPr lang="fr-FR" dirty="0"/>
              <a:t>(</a:t>
            </a:r>
            <a:r>
              <a:rPr lang="fr-FR" dirty="0" err="1"/>
              <a:t>rownames</a:t>
            </a:r>
            <a:r>
              <a:rPr lang="fr-FR" dirty="0"/>
              <a:t>(train) %in% c("17215","33682","21207","24649","18438","21185"))</a:t>
            </a: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435B36B-4A26-4885-9B1C-2E651A53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" y="1954413"/>
            <a:ext cx="4125358" cy="435133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4D9663A-6141-42BB-BF08-A9ACAEE1B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92" y="1943070"/>
            <a:ext cx="3756551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3F0E0-9DEE-4733-89A4-C66BA14F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314" y="1943070"/>
            <a:ext cx="3676778" cy="43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C33D-3AC3-4AD3-B177-A9FE0113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243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Residuals vs. Leverage plot comparison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5F791-ED08-40B4-A167-5DB6373EF14C}"/>
              </a:ext>
            </a:extLst>
          </p:cNvPr>
          <p:cNvSpPr txBox="1">
            <a:spLocks/>
          </p:cNvSpPr>
          <p:nvPr/>
        </p:nvSpPr>
        <p:spPr>
          <a:xfrm>
            <a:off x="838200" y="957368"/>
            <a:ext cx="2492829" cy="88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2A52C6-97BC-411F-9CAE-5AE5354CEB7F}"/>
              </a:ext>
            </a:extLst>
          </p:cNvPr>
          <p:cNvSpPr txBox="1">
            <a:spLocks/>
          </p:cNvSpPr>
          <p:nvPr/>
        </p:nvSpPr>
        <p:spPr>
          <a:xfrm>
            <a:off x="4509622" y="1046302"/>
            <a:ext cx="3548770" cy="83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2</a:t>
            </a:r>
          </a:p>
          <a:p>
            <a:r>
              <a:rPr lang="en-US" sz="4400" dirty="0"/>
              <a:t>train2 &lt;- train %&gt;% </a:t>
            </a:r>
            <a:r>
              <a:rPr lang="en-US" sz="4400" dirty="0" err="1"/>
              <a:t>dplyr</a:t>
            </a:r>
            <a:r>
              <a:rPr lang="en-US" sz="4400" dirty="0"/>
              <a:t>::filter(!</a:t>
            </a:r>
            <a:r>
              <a:rPr lang="en-US" sz="4400" dirty="0" err="1"/>
              <a:t>rownames</a:t>
            </a:r>
            <a:r>
              <a:rPr lang="en-US" sz="4400" dirty="0"/>
              <a:t>(train) %in% c("17215","33682","21207"))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6AF621-D723-43B6-A30D-D567A5C7C222}"/>
              </a:ext>
            </a:extLst>
          </p:cNvPr>
          <p:cNvSpPr txBox="1">
            <a:spLocks/>
          </p:cNvSpPr>
          <p:nvPr/>
        </p:nvSpPr>
        <p:spPr>
          <a:xfrm>
            <a:off x="8811795" y="1046302"/>
            <a:ext cx="3754914" cy="67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train 3</a:t>
            </a:r>
          </a:p>
          <a:p>
            <a:r>
              <a:rPr lang="fr-FR" dirty="0"/>
              <a:t>train3 &lt;- train %&gt;% </a:t>
            </a:r>
            <a:r>
              <a:rPr lang="fr-FR" dirty="0" err="1"/>
              <a:t>dplyr</a:t>
            </a:r>
            <a:r>
              <a:rPr lang="fr-FR" dirty="0"/>
              <a:t>::</a:t>
            </a:r>
            <a:r>
              <a:rPr lang="fr-FR" dirty="0" err="1"/>
              <a:t>filter</a:t>
            </a:r>
            <a:r>
              <a:rPr lang="fr-FR" dirty="0"/>
              <a:t>(</a:t>
            </a:r>
            <a:r>
              <a:rPr lang="fr-FR" dirty="0" err="1"/>
              <a:t>rownames</a:t>
            </a:r>
            <a:r>
              <a:rPr lang="fr-FR" dirty="0"/>
              <a:t>(train) %in% c("17215","33682","21207","24649","18438","21185"))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4C0F-9DE9-4286-B4A6-E663C508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01" y="1943070"/>
            <a:ext cx="3504344" cy="4275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515EF-9F47-4495-BFB6-1517665A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621" y="1943070"/>
            <a:ext cx="3996815" cy="4362681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97133F9-D29F-4609-AA1E-44810DF50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943070"/>
            <a:ext cx="3241141" cy="4351338"/>
          </a:xfrm>
        </p:spPr>
      </p:pic>
    </p:spTree>
    <p:extLst>
      <p:ext uri="{BB962C8B-B14F-4D97-AF65-F5344CB8AC3E}">
        <p14:creationId xmlns:p14="http://schemas.microsoft.com/office/powerpoint/2010/main" val="38214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C3B7-A5BE-4108-8AB0-175532C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CM stats after removing outliers(train3)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48E3C6-CF86-4F84-9DB4-15D4C04A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73" y="1798003"/>
            <a:ext cx="1666875" cy="128587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8F96C2-F6FA-4D6F-A1A5-701B32C489D2}"/>
              </a:ext>
            </a:extLst>
          </p:cNvPr>
          <p:cNvSpPr txBox="1">
            <a:spLocks/>
          </p:cNvSpPr>
          <p:nvPr/>
        </p:nvSpPr>
        <p:spPr>
          <a:xfrm>
            <a:off x="2441895" y="1317072"/>
            <a:ext cx="7188666" cy="2449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Stats are very similar to those of step model with full data at cut off 0.15</a:t>
            </a:r>
          </a:p>
          <a:p>
            <a:r>
              <a:rPr lang="en-US" sz="1800" dirty="0"/>
              <a:t>Specificity - 0.8356808</a:t>
            </a:r>
          </a:p>
          <a:p>
            <a:r>
              <a:rPr lang="en-US" sz="1800" dirty="0"/>
              <a:t>Sensitivity - 0.8790821</a:t>
            </a:r>
          </a:p>
          <a:p>
            <a:r>
              <a:rPr lang="en-US" sz="1800" dirty="0"/>
              <a:t>Accuracy – 0.8742484</a:t>
            </a:r>
          </a:p>
          <a:p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A3F8DF-BD97-465D-B5D2-51B1AB6F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4199247"/>
            <a:ext cx="12192000" cy="10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5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E7F6-CDDF-43DC-B21F-1545C0F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40821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DC43-4B29-44CD-A9EA-7A30CE9A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36" y="589427"/>
            <a:ext cx="5554211" cy="6127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/>
              <a:t>#Residual diagnostics </a:t>
            </a:r>
          </a:p>
          <a:p>
            <a:pPr marL="0" indent="0">
              <a:buNone/>
            </a:pPr>
            <a:r>
              <a:rPr lang="en-US" sz="700" dirty="0"/>
              <a:t>full.log&lt;-</a:t>
            </a:r>
            <a:r>
              <a:rPr lang="en-US" sz="700" dirty="0" err="1"/>
              <a:t>glm</a:t>
            </a:r>
            <a:r>
              <a:rPr lang="en-US" sz="700" dirty="0"/>
              <a:t>(y~education+default+month+duration+campaign+poutcome+cons_price_idx+euribor3m+Age_Grp,family="</a:t>
            </a:r>
            <a:r>
              <a:rPr lang="en-US" sz="700" dirty="0" err="1"/>
              <a:t>binomial",data</a:t>
            </a:r>
            <a:r>
              <a:rPr lang="en-US" sz="700" dirty="0"/>
              <a:t>=train)</a:t>
            </a:r>
          </a:p>
          <a:p>
            <a:pPr marL="0" indent="0">
              <a:buNone/>
            </a:pPr>
            <a:r>
              <a:rPr lang="en-US" sz="700" dirty="0"/>
              <a:t>#full.log&lt;-glm(y~.,family="binomial",data=train)</a:t>
            </a:r>
          </a:p>
          <a:p>
            <a:pPr marL="0" indent="0">
              <a:buNone/>
            </a:pPr>
            <a:r>
              <a:rPr lang="en-US" sz="700" dirty="0"/>
              <a:t>step.log&lt;-full.log %&gt;% </a:t>
            </a:r>
            <a:r>
              <a:rPr lang="en-US" sz="700" dirty="0" err="1"/>
              <a:t>stepAIC</a:t>
            </a:r>
            <a:r>
              <a:rPr lang="en-US" sz="700" dirty="0"/>
              <a:t>(trace=FALSE)</a:t>
            </a:r>
          </a:p>
          <a:p>
            <a:pPr marL="0" indent="0">
              <a:buNone/>
            </a:pPr>
            <a:r>
              <a:rPr lang="en-US" sz="700" dirty="0"/>
              <a:t>summary(step.log)</a:t>
            </a:r>
          </a:p>
          <a:p>
            <a:pPr marL="0" indent="0">
              <a:buNone/>
            </a:pPr>
            <a:r>
              <a:rPr lang="en-US" sz="700" dirty="0"/>
              <a:t>plot(step.log)</a:t>
            </a:r>
          </a:p>
          <a:p>
            <a:pPr marL="0" indent="0">
              <a:buNone/>
            </a:pPr>
            <a:r>
              <a:rPr lang="en-US" sz="700" dirty="0"/>
              <a:t>#examine outliers 1 </a:t>
            </a:r>
          </a:p>
          <a:p>
            <a:pPr marL="0" indent="0">
              <a:buNone/>
            </a:pPr>
            <a:r>
              <a:rPr lang="en-US" sz="700" dirty="0" err="1"/>
              <a:t>nrow</a:t>
            </a:r>
            <a:r>
              <a:rPr lang="en-US" sz="700" dirty="0"/>
              <a:t>(train) #30595</a:t>
            </a:r>
          </a:p>
          <a:p>
            <a:pPr marL="0" indent="0">
              <a:buNone/>
            </a:pPr>
            <a:r>
              <a:rPr lang="en-US" sz="700" dirty="0"/>
              <a:t>train2 &lt;- train %&gt;% </a:t>
            </a:r>
            <a:r>
              <a:rPr lang="en-US" sz="700" dirty="0" err="1"/>
              <a:t>dplyr</a:t>
            </a:r>
            <a:r>
              <a:rPr lang="en-US" sz="700" dirty="0"/>
              <a:t>::filter(!</a:t>
            </a:r>
            <a:r>
              <a:rPr lang="en-US" sz="700" dirty="0" err="1"/>
              <a:t>rownames</a:t>
            </a:r>
            <a:r>
              <a:rPr lang="en-US" sz="700" dirty="0"/>
              <a:t>(train) %in% c("17215","33682","21207"))</a:t>
            </a:r>
          </a:p>
          <a:p>
            <a:pPr marL="0" indent="0">
              <a:buNone/>
            </a:pPr>
            <a:r>
              <a:rPr lang="en-US" sz="700" dirty="0" err="1"/>
              <a:t>nrow</a:t>
            </a:r>
            <a:r>
              <a:rPr lang="en-US" sz="700" dirty="0"/>
              <a:t>(train2) </a:t>
            </a:r>
          </a:p>
          <a:p>
            <a:pPr marL="0" indent="0">
              <a:buNone/>
            </a:pPr>
            <a:r>
              <a:rPr lang="en-US" sz="700" dirty="0"/>
              <a:t>#Residual diagnostics </a:t>
            </a:r>
          </a:p>
          <a:p>
            <a:pPr marL="0" indent="0">
              <a:buNone/>
            </a:pPr>
            <a:r>
              <a:rPr lang="en-US" sz="700" dirty="0"/>
              <a:t>full.log2&lt;-</a:t>
            </a:r>
            <a:r>
              <a:rPr lang="en-US" sz="700" dirty="0" err="1"/>
              <a:t>glm</a:t>
            </a:r>
            <a:r>
              <a:rPr lang="en-US" sz="700" dirty="0"/>
              <a:t>(y~education+default+month+duration+campaign+poutcome+cons_price_idx+euribor3m+Age_Grp,family="</a:t>
            </a:r>
            <a:r>
              <a:rPr lang="en-US" sz="700" dirty="0" err="1"/>
              <a:t>binomial",data</a:t>
            </a:r>
            <a:r>
              <a:rPr lang="en-US" sz="700" dirty="0"/>
              <a:t>=train2)</a:t>
            </a:r>
          </a:p>
          <a:p>
            <a:pPr marL="0" indent="0">
              <a:buNone/>
            </a:pPr>
            <a:r>
              <a:rPr lang="en-US" sz="700" dirty="0"/>
              <a:t>#full.log&lt;-glm(y~.,family="binomial",data=train)</a:t>
            </a:r>
          </a:p>
          <a:p>
            <a:pPr marL="0" indent="0">
              <a:buNone/>
            </a:pPr>
            <a:r>
              <a:rPr lang="en-US" sz="700" dirty="0"/>
              <a:t>step.log2&lt;-full.log2 %&gt;% </a:t>
            </a:r>
            <a:r>
              <a:rPr lang="en-US" sz="700" dirty="0" err="1"/>
              <a:t>stepAIC</a:t>
            </a:r>
            <a:r>
              <a:rPr lang="en-US" sz="700" dirty="0"/>
              <a:t>(trace=FALSE)</a:t>
            </a:r>
          </a:p>
          <a:p>
            <a:pPr marL="0" indent="0">
              <a:buNone/>
            </a:pPr>
            <a:r>
              <a:rPr lang="en-US" sz="700" dirty="0"/>
              <a:t>summary(step.log2)</a:t>
            </a:r>
          </a:p>
          <a:p>
            <a:pPr marL="0" indent="0">
              <a:buNone/>
            </a:pPr>
            <a:r>
              <a:rPr lang="en-US" sz="700" dirty="0"/>
              <a:t>plot(step.log2)</a:t>
            </a:r>
          </a:p>
          <a:p>
            <a:pPr marL="0" indent="0">
              <a:buNone/>
            </a:pPr>
            <a:r>
              <a:rPr lang="en-US" sz="700" dirty="0"/>
              <a:t>#examine outliers 2 </a:t>
            </a:r>
          </a:p>
          <a:p>
            <a:pPr marL="0" indent="0">
              <a:buNone/>
            </a:pPr>
            <a:r>
              <a:rPr lang="en-US" sz="700" dirty="0" err="1"/>
              <a:t>nrow</a:t>
            </a:r>
            <a:r>
              <a:rPr lang="en-US" sz="700" dirty="0"/>
              <a:t>(train2) #30592</a:t>
            </a:r>
          </a:p>
          <a:p>
            <a:pPr marL="0" indent="0">
              <a:buNone/>
            </a:pPr>
            <a:r>
              <a:rPr lang="en-US" sz="700" dirty="0"/>
              <a:t>train3 &lt;- train %&gt;% </a:t>
            </a:r>
            <a:r>
              <a:rPr lang="en-US" sz="700" dirty="0" err="1"/>
              <a:t>dplyr</a:t>
            </a:r>
            <a:r>
              <a:rPr lang="en-US" sz="700" dirty="0"/>
              <a:t>::filter(!</a:t>
            </a:r>
            <a:r>
              <a:rPr lang="en-US" sz="700" dirty="0" err="1"/>
              <a:t>rownames</a:t>
            </a:r>
            <a:r>
              <a:rPr lang="en-US" sz="700" dirty="0"/>
              <a:t>(train) %in% c("17215","33682","21207","24649","18438","21185"))</a:t>
            </a:r>
          </a:p>
          <a:p>
            <a:pPr marL="0" indent="0">
              <a:buNone/>
            </a:pPr>
            <a:r>
              <a:rPr lang="en-US" sz="700" dirty="0" err="1"/>
              <a:t>nrow</a:t>
            </a:r>
            <a:r>
              <a:rPr lang="en-US" sz="700" dirty="0"/>
              <a:t>(train3) </a:t>
            </a:r>
          </a:p>
          <a:p>
            <a:pPr marL="0" indent="0">
              <a:buNone/>
            </a:pPr>
            <a:r>
              <a:rPr lang="en-US" sz="700" dirty="0"/>
              <a:t>#Residual diagnostics </a:t>
            </a:r>
          </a:p>
          <a:p>
            <a:pPr marL="0" indent="0">
              <a:buNone/>
            </a:pPr>
            <a:r>
              <a:rPr lang="en-US" sz="700" dirty="0"/>
              <a:t>full.log3&lt;-</a:t>
            </a:r>
            <a:r>
              <a:rPr lang="en-US" sz="700" dirty="0" err="1"/>
              <a:t>glm</a:t>
            </a:r>
            <a:r>
              <a:rPr lang="en-US" sz="700" dirty="0"/>
              <a:t>(y~education+default+month+duration+campaign+poutcome+cons_price_idx+euribor3m+Age_Grp,family="</a:t>
            </a:r>
            <a:r>
              <a:rPr lang="en-US" sz="700" dirty="0" err="1"/>
              <a:t>binomial",data</a:t>
            </a:r>
            <a:r>
              <a:rPr lang="en-US" sz="700" dirty="0"/>
              <a:t>=train3)</a:t>
            </a:r>
          </a:p>
          <a:p>
            <a:pPr marL="0" indent="0">
              <a:buNone/>
            </a:pPr>
            <a:r>
              <a:rPr lang="en-US" sz="700" dirty="0"/>
              <a:t>#full.log&lt;-glm(y~.,family="binomial",data=train)</a:t>
            </a:r>
          </a:p>
          <a:p>
            <a:pPr marL="0" indent="0">
              <a:buNone/>
            </a:pPr>
            <a:r>
              <a:rPr lang="en-US" sz="700" dirty="0"/>
              <a:t>step.log3&lt;-full.log3 %&gt;% </a:t>
            </a:r>
            <a:r>
              <a:rPr lang="en-US" sz="700" dirty="0" err="1"/>
              <a:t>stepAIC</a:t>
            </a:r>
            <a:r>
              <a:rPr lang="en-US" sz="700" dirty="0"/>
              <a:t>(trace=FALSE)</a:t>
            </a:r>
          </a:p>
          <a:p>
            <a:pPr marL="0" indent="0">
              <a:buNone/>
            </a:pPr>
            <a:r>
              <a:rPr lang="en-US" sz="700" dirty="0"/>
              <a:t>summary(step.log3)</a:t>
            </a:r>
          </a:p>
          <a:p>
            <a:pPr marL="0" indent="0">
              <a:buNone/>
            </a:pPr>
            <a:r>
              <a:rPr lang="en-US" sz="700" dirty="0"/>
              <a:t>plot(step.log3)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0CE18-7901-48B6-9A70-65A3E372F2B7}"/>
              </a:ext>
            </a:extLst>
          </p:cNvPr>
          <p:cNvSpPr txBox="1">
            <a:spLocks/>
          </p:cNvSpPr>
          <p:nvPr/>
        </p:nvSpPr>
        <p:spPr>
          <a:xfrm>
            <a:off x="5880682" y="589426"/>
            <a:ext cx="6186181" cy="612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#Confusion matrix on train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#Predicting using step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cutoff=0.15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fit.pred.step3&lt;-predict(step.log3,newdata=</a:t>
            </a:r>
            <a:r>
              <a:rPr lang="en-US" sz="1400" dirty="0" err="1"/>
              <a:t>test,type</a:t>
            </a:r>
            <a:r>
              <a:rPr lang="en-US" sz="1400" dirty="0"/>
              <a:t>="response")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class.step3&lt;-factor(</a:t>
            </a:r>
            <a:r>
              <a:rPr lang="en-US" sz="1400" dirty="0" err="1"/>
              <a:t>ifelse</a:t>
            </a:r>
            <a:r>
              <a:rPr lang="en-US" sz="1400" dirty="0"/>
              <a:t>(fit.pred.step3&gt;</a:t>
            </a:r>
            <a:r>
              <a:rPr lang="en-US" sz="1400" dirty="0" err="1"/>
              <a:t>cutoff,"yes","no</a:t>
            </a:r>
            <a:r>
              <a:rPr lang="en-US" sz="1400" dirty="0"/>
              <a:t>"),levels=c("</a:t>
            </a:r>
            <a:r>
              <a:rPr lang="en-US" sz="1400" dirty="0" err="1"/>
              <a:t>no","yes</a:t>
            </a:r>
            <a:r>
              <a:rPr lang="en-US" sz="1400" dirty="0"/>
              <a:t>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conf.step3&lt;-table(class.step3,test$y)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print("Confusion matrix for Stepwise")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conf.step3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C_conf.step3 &lt;- </a:t>
            </a:r>
            <a:r>
              <a:rPr lang="en-US" sz="1400" dirty="0" err="1"/>
              <a:t>confusionMatrix</a:t>
            </a:r>
            <a:r>
              <a:rPr lang="en-US" sz="1400" dirty="0"/>
              <a:t>(conf.step3)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Step_Specificity3 &lt;- C_conf.step3$byClass[2]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Step_Sensitivity3 &lt;- C_conf.step3$byClass[1]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Step_Accuracy3 &lt;- C_conf.step3$overall[1]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#Outliers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train %&gt;% </a:t>
            </a:r>
            <a:r>
              <a:rPr lang="en-US" sz="1400" dirty="0" err="1"/>
              <a:t>dplyr</a:t>
            </a:r>
            <a:r>
              <a:rPr lang="en-US" sz="1400" dirty="0"/>
              <a:t>::filter(</a:t>
            </a:r>
            <a:r>
              <a:rPr lang="en-US" sz="1400" dirty="0" err="1"/>
              <a:t>rownames</a:t>
            </a:r>
            <a:r>
              <a:rPr lang="en-US" sz="1400" dirty="0"/>
              <a:t>(train) %in% c("17215","33682","21207","24649","18438","21185")) %&gt;% </a:t>
            </a:r>
            <a:r>
              <a:rPr lang="en-US" sz="1400" dirty="0" err="1"/>
              <a:t>dplyr</a:t>
            </a:r>
            <a:r>
              <a:rPr lang="en-US" sz="1400" dirty="0"/>
              <a:t>::select(y,education,default,month,duration,campaign,poutcome,cons_price_idx,euribor3m,Age_Grp)</a:t>
            </a:r>
          </a:p>
        </p:txBody>
      </p:sp>
    </p:spTree>
    <p:extLst>
      <p:ext uri="{BB962C8B-B14F-4D97-AF65-F5344CB8AC3E}">
        <p14:creationId xmlns:p14="http://schemas.microsoft.com/office/powerpoint/2010/main" val="240396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6A491-0995-4518-BE71-0C0D77EA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8" y="137194"/>
            <a:ext cx="3648075" cy="483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2E331-F879-40DA-871B-8101FEE8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3" y="37280"/>
            <a:ext cx="4019550" cy="571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C7072-99B8-4F02-84F5-54BCC44B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33" y="5710378"/>
            <a:ext cx="3943350" cy="111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734CE-147C-47E7-9A14-2E9213F5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583" y="37280"/>
            <a:ext cx="3192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61E05-FECB-4342-AC41-BFCB53E3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" y="0"/>
            <a:ext cx="470519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4A085-54A1-4140-8C3F-0A193B2C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78" y="0"/>
            <a:ext cx="4981258" cy="662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F8691-2C1F-470E-8766-9C7525B0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77" y="6587411"/>
            <a:ext cx="498125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97F0-3E0A-49A4-BC6B-4AB3C392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63"/>
            <a:ext cx="6200775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550EA-1B36-42C1-9592-D33786B0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77" y="148512"/>
            <a:ext cx="33528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2E696-3FE3-4FDD-84AB-942764A70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77" y="1781272"/>
            <a:ext cx="4695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DCBEB-FC9E-408D-B3F7-A0621865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66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01936-FC4B-4445-9804-1171EA31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181947"/>
            <a:ext cx="5576595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8514E-BE19-4287-81F2-5933E3F8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9" y="138890"/>
            <a:ext cx="6330237" cy="4173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EF7D1-E41A-4294-BAA3-A9FAE17E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6" y="167465"/>
            <a:ext cx="5548604" cy="41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CA0D2-10B2-491F-92EC-B5FA343C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84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B82BF-E662-4310-B434-A3FC9C07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"/>
            <a:ext cx="6181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DCB23-384A-4EF7-BD1D-5A4EE9FC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1725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67C35-0260-433A-9C09-6E95F9D9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9525"/>
            <a:ext cx="587342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1302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Logistic regression Diagnostics using SAS and R</vt:lpstr>
      <vt:lpstr>  proc logistic data=bank_train plots=all; class education default month poutcome Age_Grp ; model y(event='yes')= education default month poutcome Age_Grp duration  campaign   cons_price_idx  euribor3m    duration  ; output out= bank_train_logreg predprobs=I p=probpreb resdev=resdev reschi=pearres; run; proc gplot  data=bank_train_logreg; plot resdev*VAR1; plot pearres*VAR1; run; quit; proc logistic data=bank_train plots(MAXPOINTS=NONE) =all; class education default month poutcome Age_Grp ; model y(event='yes')= education default month poutcome Age_Grp  duration  campaign   cons_price_idx  euribor3m    duration  ; effectplot fit / obs(jitter(y=0.02)) clm; effectplot fit / obs(jitter(y=0.02)) clm link; run;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Diagnostics using R</vt:lpstr>
      <vt:lpstr>Diagnostics using R</vt:lpstr>
      <vt:lpstr>full.log&lt;-glm(y~education+default+month+duration+campaign+poutcome+cons_price_idx+euribor3m+Age_Grp,family="binomial",data=train) step.log&lt;-full.log %&gt;% stepAIC(trace=FALSE) summary(step.log) plot(step.log)</vt:lpstr>
      <vt:lpstr>Full training data set</vt:lpstr>
      <vt:lpstr>train</vt:lpstr>
      <vt:lpstr>Std Deviance residual plot comparison</vt:lpstr>
      <vt:lpstr>Sqrt Std Deviance residual plot comparison</vt:lpstr>
      <vt:lpstr>Residuals plot comparison</vt:lpstr>
      <vt:lpstr>Residuals vs. Leverage plot comparison</vt:lpstr>
      <vt:lpstr>CM stats after removing outliers(train3)</vt:lpstr>
      <vt:lpstr>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Simerpreet Reddy</dc:creator>
  <cp:lastModifiedBy>Simerpreet Reddy</cp:lastModifiedBy>
  <cp:revision>23</cp:revision>
  <dcterms:created xsi:type="dcterms:W3CDTF">2020-12-01T03:29:54Z</dcterms:created>
  <dcterms:modified xsi:type="dcterms:W3CDTF">2020-12-01T19:39:09Z</dcterms:modified>
</cp:coreProperties>
</file>