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erpreet Reddy" initials="SR" lastIdx="1" clrIdx="0">
    <p:extLst>
      <p:ext uri="{19B8F6BF-5375-455C-9EA6-DF929625EA0E}">
        <p15:presenceInfo xmlns:p15="http://schemas.microsoft.com/office/powerpoint/2012/main" userId="a85b5e04b91dc7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30T23:11:38.398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F8AA-DBDB-47D8-9873-F6FD7EEE6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C7E20-68B0-48F7-BB48-90BFFA547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5B2E-7B31-488A-A0C5-6B163A4E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51516-A52E-4D4F-B18A-271F29CF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1DDCC-8549-4E3E-9753-5EE6711B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2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2999-99A6-4338-AA9F-56132B6A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EA605-CFDF-4162-87CF-C4C611FD1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6B30-52DC-406A-AFD1-B19D9012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05E87-42BD-4104-A69E-68194E69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0B55-A347-4DC7-A18B-8A41A383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0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282C6-2532-42A2-8DBD-EFE9D302E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12470-4261-47A4-9BAF-7A3CF3A06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A800F-5772-44CC-B581-0B2F3549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344A2-7A9F-48E2-871F-7B33EDD7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65F2-174A-4CC9-97E2-AB3842C9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044B-D97A-40F1-B22F-092662C0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F2EF-8050-40EA-8C9D-BB325C18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A490-4823-4CF1-A356-A8C8D09C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4F236-58DD-4DD9-B684-6A6B047E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D02A-D5E3-4390-A19B-E7FCB10B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0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042F-4254-45F8-B0B0-86043B9C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94697-DECD-49F6-B9F1-ABED9B60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5506A-619E-4118-92C0-32F70229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3521-C59C-4306-AB14-63656329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299F3-94B5-4896-8104-0F1CEF4C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F30F-6146-44AF-AEA0-2612304E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EC52-6EBF-4744-929A-E0E88D3C2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C4238-2E44-4719-AD36-D54F09E07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BC2EA-3AE4-4933-9961-670C237A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B2089-0A5D-4432-83FE-E50C4B8A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5A699-339B-4946-A459-BC8C7B36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3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3FB0-7C5A-4D37-9319-42FB000C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14ABF-A8AE-48A0-BAE9-39CF08A09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7F449-BD12-43F0-AC26-7475ECA7D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ADC2F-2885-413B-8C11-C52637870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45DA9-A66A-47EF-B298-693EEA24D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EFE53-D4BA-4912-9138-2DCF541F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99AAB-B17C-4A48-828E-AE7B6FC4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E1833-12CC-4FB1-8C30-4CEE115B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7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025B-27CE-40BC-B8EF-22E94FD2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8B8FC-BFD4-40B0-A414-EE27ED51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9FF4D-A254-4D3D-B609-760F5408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87BA3-45F7-421E-9F67-5ADF8959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9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584BF-074B-4190-A3A0-54BB92C4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5E049-9008-4254-8778-457FDB8B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28FA3-ADD7-4939-A1A0-42C12AC4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6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BF58-776D-46AD-8D85-63379FF9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6AAF-368C-4C02-87BB-50E1AE213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3F476-7FDB-48EB-A7E3-80F15C38E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1EB5E-BEC4-4AC4-BCA2-E3C97275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A2B4B-7EE0-4585-8777-F61418A7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62020-AD8E-4BCE-A0A9-636C1E63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9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15C5-F5CE-4385-8C9A-7927E740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51E27-3F5B-4E16-A0C4-63821E4C2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958D-B4B2-48DA-8A04-4FBE6272D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4EE3E-BCD3-404F-81C4-6CC286EE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BD8-DF33-457F-9E30-D7BA7B08156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AA078-2F4D-40AD-9F91-12B971D4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FB5D4-E5F9-47AD-8530-AD7E733C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7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2D3A5-1077-4454-998C-C58F3AA0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6F637-5E5F-4FD4-87A0-06B84A76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C3E0B-A65A-49C4-9106-F3CFF274E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8BD8-DF33-457F-9E30-D7BA7B08156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5E26-7901-4BDD-BC0E-D8FF01A28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9A23-E833-4AEC-AB85-006DA9462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F68F0-960F-4C49-87BB-3F9F413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0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06E1-8128-495B-A0F5-A2377E76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568" y="1764715"/>
            <a:ext cx="7355306" cy="3328570"/>
          </a:xfrm>
        </p:spPr>
        <p:txBody>
          <a:bodyPr/>
          <a:lstStyle/>
          <a:p>
            <a:pPr algn="ctr"/>
            <a:r>
              <a:rPr lang="en-US" dirty="0"/>
              <a:t>Logistic regression Diagnostics using SAS and R</a:t>
            </a:r>
          </a:p>
        </p:txBody>
      </p:sp>
    </p:spTree>
    <p:extLst>
      <p:ext uri="{BB962C8B-B14F-4D97-AF65-F5344CB8AC3E}">
        <p14:creationId xmlns:p14="http://schemas.microsoft.com/office/powerpoint/2010/main" val="27172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7B98E-4737-4C43-AB82-9E01A2FF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5" y="0"/>
            <a:ext cx="6219825" cy="4695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DCBB3E-C459-4510-B414-86606C0F2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545" y="28575"/>
            <a:ext cx="61817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3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4DE7E-AC99-487F-A2C4-1EC54FEBC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4" y="13996"/>
            <a:ext cx="6143625" cy="465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60AE8B-B2B0-4D4B-9A4B-7DEE3B304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669" y="13996"/>
            <a:ext cx="5878287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1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FB76AD-640F-4F11-A084-1B920690F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3" y="87669"/>
            <a:ext cx="6200775" cy="466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87843E-0EB4-4F8E-B63B-12E4E29E3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228" y="87669"/>
            <a:ext cx="5766319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3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74FDB-F02C-4A51-A5E2-5FE2FA939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0775" cy="3524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AA5AF3-F70D-41DB-8A06-57FE99AC9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6" y="0"/>
            <a:ext cx="5733078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7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7347-FBF3-49FA-9132-F3A3CC98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using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E995D-7016-47DA-BDE5-18540B89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25" y="1825625"/>
            <a:ext cx="5277853" cy="18127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/>
              <a:t>full.log&lt;-</a:t>
            </a:r>
            <a:r>
              <a:rPr lang="en-US" sz="2400" dirty="0" err="1"/>
              <a:t>glm</a:t>
            </a:r>
            <a:r>
              <a:rPr lang="en-US" sz="2400" dirty="0"/>
              <a:t>(y~education+default+month+duration+campaign+poutcome+cons_price_idx+euribor3m+Age_Grp,family="</a:t>
            </a:r>
            <a:r>
              <a:rPr lang="en-US" sz="2400" dirty="0" err="1"/>
              <a:t>binomial",data</a:t>
            </a:r>
            <a:r>
              <a:rPr lang="en-US" sz="2400" dirty="0"/>
              <a:t>=train)</a:t>
            </a:r>
          </a:p>
          <a:p>
            <a:pPr marL="0" indent="0">
              <a:buNone/>
            </a:pPr>
            <a:r>
              <a:rPr lang="en-US" sz="2400" dirty="0"/>
              <a:t>step.log&lt;-full.log %&gt;% </a:t>
            </a:r>
            <a:r>
              <a:rPr lang="en-US" sz="2400" dirty="0" err="1"/>
              <a:t>stepAIC</a:t>
            </a:r>
            <a:r>
              <a:rPr lang="en-US" sz="2400" dirty="0"/>
              <a:t>(trace=FALSE)</a:t>
            </a:r>
          </a:p>
          <a:p>
            <a:pPr marL="0" indent="0">
              <a:buNone/>
            </a:pPr>
            <a:r>
              <a:rPr lang="en-US" sz="2400" dirty="0"/>
              <a:t>summary(step.log)</a:t>
            </a:r>
          </a:p>
          <a:p>
            <a:pPr marL="0" indent="0">
              <a:buNone/>
            </a:pPr>
            <a:r>
              <a:rPr lang="en-US" sz="2400" dirty="0"/>
              <a:t>library(broom)</a:t>
            </a:r>
          </a:p>
          <a:p>
            <a:pPr marL="0" indent="0">
              <a:buNone/>
            </a:pPr>
            <a:r>
              <a:rPr lang="en-US" sz="2400" dirty="0"/>
              <a:t>plot(step.log, which = 4, </a:t>
            </a:r>
            <a:r>
              <a:rPr lang="en-US" sz="2400" dirty="0" err="1"/>
              <a:t>id.n</a:t>
            </a:r>
            <a:r>
              <a:rPr lang="en-US" sz="2400" dirty="0"/>
              <a:t> = 10) #Cooks D plot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FC5AE-D5D7-470B-9473-B37542089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051" y="681037"/>
            <a:ext cx="6177524" cy="3554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6C9A01-C1A9-44F9-B129-D63FF4DF1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92" y="4454525"/>
            <a:ext cx="95059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4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7347-FBF3-49FA-9132-F3A3CC98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Diagnostics using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E995D-7016-47DA-BDE5-18540B89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26" y="1097280"/>
            <a:ext cx="6249724" cy="1395664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step.log.data</a:t>
            </a:r>
            <a:r>
              <a:rPr lang="en-US" dirty="0"/>
              <a:t> &lt;- augment(step.log) %&gt;% </a:t>
            </a:r>
          </a:p>
          <a:p>
            <a:pPr marL="0" indent="0">
              <a:buNone/>
            </a:pPr>
            <a:r>
              <a:rPr lang="en-US" dirty="0"/>
              <a:t>  mutate(index = 1:n()) </a:t>
            </a:r>
          </a:p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step.log.data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(index, .</a:t>
            </a:r>
            <a:r>
              <a:rPr lang="en-US" dirty="0" err="1"/>
              <a:t>std.resid</a:t>
            </a:r>
            <a:r>
              <a:rPr lang="en-US" dirty="0"/>
              <a:t>)) +  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(color = y)) + </a:t>
            </a:r>
            <a:r>
              <a:rPr lang="en-US" dirty="0" err="1"/>
              <a:t>ggtitle</a:t>
            </a:r>
            <a:r>
              <a:rPr lang="en-US" dirty="0"/>
              <a:t>("Residual plot")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FAB92-F91C-4194-B2D3-7000F13BC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050" y="914401"/>
            <a:ext cx="6076469" cy="2406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4C4DD6-8FBD-4EF3-9313-B1D9A0E59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26" y="3429000"/>
            <a:ext cx="11430000" cy="33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3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A54E-CEF5-48C1-8765-9197B591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503" y="725851"/>
            <a:ext cx="3460097" cy="1325563"/>
          </a:xfrm>
        </p:spPr>
        <p:txBody>
          <a:bodyPr>
            <a:normAutofit/>
          </a:bodyPr>
          <a:lstStyle/>
          <a:p>
            <a:r>
              <a:rPr lang="en-US" sz="1100" dirty="0"/>
              <a:t>full.log&lt;-</a:t>
            </a:r>
            <a:r>
              <a:rPr lang="en-US" sz="1100" dirty="0" err="1"/>
              <a:t>glm</a:t>
            </a:r>
            <a:r>
              <a:rPr lang="en-US" sz="1100" dirty="0"/>
              <a:t>(y~education+default+month+duration+campaign+poutcome+cons_price_idx+euribor3m+Age_Grp,family="</a:t>
            </a:r>
            <a:r>
              <a:rPr lang="en-US" sz="1100" dirty="0" err="1"/>
              <a:t>binomial",data</a:t>
            </a:r>
            <a:r>
              <a:rPr lang="en-US" sz="1100" dirty="0"/>
              <a:t>=train)</a:t>
            </a:r>
            <a:br>
              <a:rPr lang="en-US" sz="1100" dirty="0"/>
            </a:br>
            <a:r>
              <a:rPr lang="en-US" sz="1100" dirty="0"/>
              <a:t>step.log&lt;-full.log %&gt;% </a:t>
            </a:r>
            <a:r>
              <a:rPr lang="en-US" sz="1100" dirty="0" err="1"/>
              <a:t>stepAIC</a:t>
            </a:r>
            <a:r>
              <a:rPr lang="en-US" sz="1100" dirty="0"/>
              <a:t>(trace=FALSE)</a:t>
            </a:r>
            <a:br>
              <a:rPr lang="en-US" sz="1100" dirty="0"/>
            </a:br>
            <a:r>
              <a:rPr lang="en-US" sz="1100" dirty="0"/>
              <a:t>summary(step.log)</a:t>
            </a:r>
            <a:br>
              <a:rPr lang="en-US" sz="1100" dirty="0"/>
            </a:br>
            <a:r>
              <a:rPr lang="en-US" sz="1100" dirty="0"/>
              <a:t>plot(step.log)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E9818-EA54-4FDA-B027-2EAF35BA0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535" y="1954413"/>
            <a:ext cx="361676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809B2-805F-4B9F-86B2-D0E0F70F6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978" y="1954413"/>
            <a:ext cx="5728543" cy="43513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F100914-E10F-4C3D-A5EA-B72D91D63D57}"/>
              </a:ext>
            </a:extLst>
          </p:cNvPr>
          <p:cNvSpPr txBox="1">
            <a:spLocks/>
          </p:cNvSpPr>
          <p:nvPr/>
        </p:nvSpPr>
        <p:spPr>
          <a:xfrm>
            <a:off x="879005" y="433635"/>
            <a:ext cx="57285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Residuals/Deviance/Cooks D</a:t>
            </a:r>
          </a:p>
        </p:txBody>
      </p:sp>
    </p:spTree>
    <p:extLst>
      <p:ext uri="{BB962C8B-B14F-4D97-AF65-F5344CB8AC3E}">
        <p14:creationId xmlns:p14="http://schemas.microsoft.com/office/powerpoint/2010/main" val="83179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11FB-3E98-4A6E-831D-4903BBA8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7F10FC-AAAC-43F4-A993-48302CC7D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461" y="1909515"/>
            <a:ext cx="375655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736199-4DD7-4672-AF9D-8B41F3959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959" y="1823736"/>
            <a:ext cx="6491841" cy="443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6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EEBF-3718-45B7-96DA-2AC90047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90" y="1124126"/>
            <a:ext cx="10515600" cy="4059136"/>
          </a:xfrm>
        </p:spPr>
        <p:txBody>
          <a:bodyPr>
            <a:normAutofit fontScale="90000"/>
          </a:bodyPr>
          <a:lstStyle/>
          <a:p>
            <a:b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b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logistic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bank_train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plots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=all;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education default month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poutcome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Age_Grp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y(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event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800080"/>
                </a:solidFill>
                <a:latin typeface="Courier New" panose="02070309020205020404" pitchFamily="49" charset="0"/>
              </a:rPr>
              <a:t>'yes'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)= education default month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poutcome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Age_Grp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duration  campaign  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cons_price_idx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euribor3m    duration 	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bank_train_logreg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predprobs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=I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p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probpreb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resdev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resdev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reschi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pearres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gplot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bank_train_logreg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plot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resdev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*VAR1;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plot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pearres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*VAR1;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logistic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bank_train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plots(MAXPOINTS=NONE) =all;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education default month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poutcome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Age_Grp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y(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event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800080"/>
                </a:solidFill>
                <a:latin typeface="Courier New" panose="02070309020205020404" pitchFamily="49" charset="0"/>
              </a:rPr>
              <a:t>'yes'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)= education default month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poutcome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Age_Grp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duration  campaign  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cons_price_idx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euribor3m    duration 	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effectplot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fit / </a:t>
            </a: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obs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jitter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y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0.02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clm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effectplot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fit / </a:t>
            </a: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obs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jitter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y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0.02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clm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link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9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6A491-0995-4518-BE71-0C0D77EA7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8" y="137194"/>
            <a:ext cx="3648075" cy="483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F2E331-F879-40DA-871B-8101FEE8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933" y="37280"/>
            <a:ext cx="4019550" cy="5710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8C7072-99B8-4F02-84F5-54BCC44BF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033" y="5710378"/>
            <a:ext cx="3943350" cy="11103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5734CE-147C-47E7-9A14-2E9213F5D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583" y="37280"/>
            <a:ext cx="3192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2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61E05-FECB-4342-AC41-BFCB53E3A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4" y="0"/>
            <a:ext cx="470519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04A085-54A1-4140-8C3F-0A193B2CA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378" y="0"/>
            <a:ext cx="4981258" cy="6624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EF8691-2C1F-470E-8766-9C7525B05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377" y="6587411"/>
            <a:ext cx="4981259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2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797F0-3E0A-49A4-BC6B-4AB3C3929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63"/>
            <a:ext cx="6200775" cy="464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F550EA-1B36-42C1-9592-D33786B0C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677" y="148512"/>
            <a:ext cx="3352800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2E696-3FE3-4FDD-84AB-942764A70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677" y="1781272"/>
            <a:ext cx="46958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9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6DCBEB-FC9E-408D-B3F7-A0621865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966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01936-FC4B-4445-9804-1171EA314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04" y="181947"/>
            <a:ext cx="5576595" cy="324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3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98514E-BE19-4287-81F2-5933E3F8B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9" y="138890"/>
            <a:ext cx="6330237" cy="4173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9EF7D1-E41A-4294-BAA3-A9FAE17EF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96" y="167465"/>
            <a:ext cx="5548604" cy="414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CA0D2-10B2-491F-92EC-B5FA343C3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48400" cy="4695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2B82BF-E662-4310-B434-A3FC9C072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50"/>
            <a:ext cx="61817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3DCB23-384A-4EF7-BD1D-5A4EE9FC2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81725" cy="468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D67C35-0260-433A-9C09-6E95F9D95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5" y="9525"/>
            <a:ext cx="5873426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4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416</Words>
  <Application>Microsoft Office PowerPoint</Application>
  <PresentationFormat>Widescreen</PresentationFormat>
  <Paragraphs>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Logistic regression Diagnostics using SAS and R</vt:lpstr>
      <vt:lpstr>  proc logistic data=bank_train plots=all; class education default month poutcome Age_Grp ; model y(event='yes')= education default month poutcome Age_Grp duration  campaign   cons_price_idx  euribor3m    duration  ; output out= bank_train_logreg predprobs=I p=probpreb resdev=resdev reschi=pearres; run; proc gplot  data=bank_train_logreg; plot resdev*VAR1; plot pearres*VAR1; run; quit; proc logistic data=bank_train plots(MAXPOINTS=NONE) =all; class education default month poutcome Age_Grp ; model y(event='yes')= education default month poutcome Age_Grp  duration  campaign   cons_price_idx  euribor3m    duration  ; effectplot fit / obs(jitter(y=0.02)) clm; effectplot fit / obs(jitter(y=0.02)) clm link; run;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Diagnostics using R</vt:lpstr>
      <vt:lpstr>Diagnostics using R</vt:lpstr>
      <vt:lpstr>full.log&lt;-glm(y~education+default+month+duration+campaign+poutcome+cons_price_idx+euribor3m+Age_Grp,family="binomial",data=train) step.log&lt;-full.log %&gt;% stepAIC(trace=FALSE) summary(step.log) plot(step.log)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Simerpreet Reddy</dc:creator>
  <cp:lastModifiedBy>Simerpreet Reddy</cp:lastModifiedBy>
  <cp:revision>12</cp:revision>
  <dcterms:created xsi:type="dcterms:W3CDTF">2020-12-01T03:29:54Z</dcterms:created>
  <dcterms:modified xsi:type="dcterms:W3CDTF">2020-12-01T15:38:43Z</dcterms:modified>
</cp:coreProperties>
</file>