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merpreet Reddy" initials="SR" lastIdx="1" clrIdx="0">
    <p:extLst>
      <p:ext uri="{19B8F6BF-5375-455C-9EA6-DF929625EA0E}">
        <p15:presenceInfo xmlns:p15="http://schemas.microsoft.com/office/powerpoint/2012/main" userId="a85b5e04b91dc75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30T23:11:38.398" idx="1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2F8AA-DBDB-47D8-9873-F6FD7EEE6C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EC7E20-68B0-48F7-BB48-90BFFA547F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B5B2E-7B31-488A-A0C5-6B163A4E8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8BD8-DF33-457F-9E30-D7BA7B081569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51516-A52E-4D4F-B18A-271F29CF1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1DDCC-8549-4E3E-9753-5EE6711B7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68F0-960F-4C49-87BB-3F9F413FC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529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D2999-99A6-4338-AA9F-56132B6A2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6EA605-CFDF-4162-87CF-C4C611FD1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F6B30-52DC-406A-AFD1-B19D90126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8BD8-DF33-457F-9E30-D7BA7B081569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05E87-42BD-4104-A69E-68194E692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00B55-A347-4DC7-A18B-8A41A383F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68F0-960F-4C49-87BB-3F9F413FC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06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9282C6-2532-42A2-8DBD-EFE9D302E3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A12470-4261-47A4-9BAF-7A3CF3A06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A800F-5772-44CC-B581-0B2F3549D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8BD8-DF33-457F-9E30-D7BA7B081569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344A2-7A9F-48E2-871F-7B33EDD7C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865F2-174A-4CC9-97E2-AB3842C97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68F0-960F-4C49-87BB-3F9F413FC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044B-D97A-40F1-B22F-092662C05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DF2EF-8050-40EA-8C9D-BB325C18A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9A490-4823-4CF1-A356-A8C8D09C7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8BD8-DF33-457F-9E30-D7BA7B081569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4F236-58DD-4DD9-B684-6A6B047EE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9D02A-D5E3-4390-A19B-E7FCB10B0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68F0-960F-4C49-87BB-3F9F413FC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08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5042F-4254-45F8-B0B0-86043B9C6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94697-DECD-49F6-B9F1-ABED9B608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5506A-619E-4118-92C0-32F70229A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8BD8-DF33-457F-9E30-D7BA7B081569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33521-C59C-4306-AB14-63656329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299F3-94B5-4896-8104-0F1CEF4C7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68F0-960F-4C49-87BB-3F9F413FC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794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9F30F-6146-44AF-AEA0-2612304E7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5EC52-6EBF-4744-929A-E0E88D3C22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3C4238-2E44-4719-AD36-D54F09E076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BC2EA-3AE4-4933-9961-670C237AD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8BD8-DF33-457F-9E30-D7BA7B081569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FB2089-0A5D-4432-83FE-E50C4B8A1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5A699-339B-4946-A459-BC8C7B367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68F0-960F-4C49-87BB-3F9F413FC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38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C3FB0-7C5A-4D37-9319-42FB000C2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14ABF-A8AE-48A0-BAE9-39CF08A09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D7F449-BD12-43F0-AC26-7475ECA7DE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1ADC2F-2885-413B-8C11-C52637870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445DA9-A66A-47EF-B298-693EEA24D2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6EFE53-D4BA-4912-9138-2DCF541F2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8BD8-DF33-457F-9E30-D7BA7B081569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499AAB-B17C-4A48-828E-AE7B6FC40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BE1833-12CC-4FB1-8C30-4CEE115B5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68F0-960F-4C49-87BB-3F9F413FC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71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4025B-27CE-40BC-B8EF-22E94FD27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58B8FC-BFD4-40B0-A414-EE27ED51F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8BD8-DF33-457F-9E30-D7BA7B081569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49FF4D-A254-4D3D-B609-760F5408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B87BA3-45F7-421E-9F67-5ADF8959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68F0-960F-4C49-87BB-3F9F413FC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797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3584BF-074B-4190-A3A0-54BB92C49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8BD8-DF33-457F-9E30-D7BA7B081569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05E049-9008-4254-8778-457FDB8B2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28FA3-ADD7-4939-A1A0-42C12AC47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68F0-960F-4C49-87BB-3F9F413FC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69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EBF58-776D-46AD-8D85-63379FF92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C6AAF-368C-4C02-87BB-50E1AE213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3F476-7FDB-48EB-A7E3-80F15C38E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61EB5E-BEC4-4AC4-BCA2-E3C97275A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8BD8-DF33-457F-9E30-D7BA7B081569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A2B4B-7EE0-4585-8777-F61418A7A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62020-AD8E-4BCE-A0A9-636C1E63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68F0-960F-4C49-87BB-3F9F413FC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97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A15C5-F5CE-4385-8C9A-7927E7408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C51E27-3F5B-4E16-A0C4-63821E4C22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54958D-B4B2-48DA-8A04-4FBE6272D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04EE3E-BCD3-404F-81C4-6CC286EEC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8BD8-DF33-457F-9E30-D7BA7B081569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7AA078-2F4D-40AD-9F91-12B971D40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3FB5D4-E5F9-47AD-8530-AD7E733C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68F0-960F-4C49-87BB-3F9F413FC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72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52D3A5-1077-4454-998C-C58F3AA01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6F637-5E5F-4FD4-87A0-06B84A767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C3E0B-A65A-49C4-9106-F3CFF274E5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88BD8-DF33-457F-9E30-D7BA7B081569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65E26-7901-4BDD-BC0E-D8FF01A288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69A23-E833-4AEC-AB85-006DA94623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F68F0-960F-4C49-87BB-3F9F413FC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805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F06E1-8128-495B-A0F5-A2377E76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568" y="1764715"/>
            <a:ext cx="7355306" cy="3328570"/>
          </a:xfrm>
        </p:spPr>
        <p:txBody>
          <a:bodyPr/>
          <a:lstStyle/>
          <a:p>
            <a:pPr algn="ctr"/>
            <a:r>
              <a:rPr lang="en-US" dirty="0"/>
              <a:t>Logistic regression Diagnostics using SAS and R</a:t>
            </a:r>
          </a:p>
        </p:txBody>
      </p:sp>
    </p:spTree>
    <p:extLst>
      <p:ext uri="{BB962C8B-B14F-4D97-AF65-F5344CB8AC3E}">
        <p14:creationId xmlns:p14="http://schemas.microsoft.com/office/powerpoint/2010/main" val="271722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D7B98E-4737-4C43-AB82-9E01A2FF6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5" y="0"/>
            <a:ext cx="6219825" cy="4695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DCBB3E-C459-4510-B414-86606C0F2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545" y="28575"/>
            <a:ext cx="618172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730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84DE7E-AC99-487F-A2C4-1EC54FEBC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44" y="13996"/>
            <a:ext cx="6143625" cy="4657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60AE8B-B2B0-4D4B-9A4B-7DEE3B304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669" y="13996"/>
            <a:ext cx="5878287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010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FB76AD-640F-4F11-A084-1B920690F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53" y="87669"/>
            <a:ext cx="6200775" cy="4667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87843E-0EB4-4F8E-B63B-12E4E29E3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228" y="87669"/>
            <a:ext cx="5766319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130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274FDB-F02C-4A51-A5E2-5FE2FA939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00775" cy="3524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AA5AF3-F70D-41DB-8A06-57FE99AC9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776" y="0"/>
            <a:ext cx="5733078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179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C7347-FBF3-49FA-9132-F3A3CC98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Diagnostics using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E995D-7016-47DA-BDE5-18540B89D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425" y="1825625"/>
            <a:ext cx="5277853" cy="181272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400" dirty="0"/>
              <a:t>full.log&lt;-</a:t>
            </a:r>
            <a:r>
              <a:rPr lang="en-US" sz="2400" dirty="0" err="1"/>
              <a:t>glm</a:t>
            </a:r>
            <a:r>
              <a:rPr lang="en-US" sz="2400" dirty="0"/>
              <a:t>(y~education+default+month+duration+campaign+poutcome+cons_price_idx+euribor3m+Age_Grp,family="</a:t>
            </a:r>
            <a:r>
              <a:rPr lang="en-US" sz="2400" dirty="0" err="1"/>
              <a:t>binomial",data</a:t>
            </a:r>
            <a:r>
              <a:rPr lang="en-US" sz="2400" dirty="0"/>
              <a:t>=train)</a:t>
            </a:r>
          </a:p>
          <a:p>
            <a:pPr marL="0" indent="0">
              <a:buNone/>
            </a:pPr>
            <a:r>
              <a:rPr lang="en-US" sz="2400" dirty="0"/>
              <a:t>step.log&lt;-full.log %&gt;% </a:t>
            </a:r>
            <a:r>
              <a:rPr lang="en-US" sz="2400" dirty="0" err="1"/>
              <a:t>stepAIC</a:t>
            </a:r>
            <a:r>
              <a:rPr lang="en-US" sz="2400" dirty="0"/>
              <a:t>(trace=FALSE)</a:t>
            </a:r>
          </a:p>
          <a:p>
            <a:pPr marL="0" indent="0">
              <a:buNone/>
            </a:pPr>
            <a:r>
              <a:rPr lang="en-US" sz="2400" dirty="0"/>
              <a:t>summary(step.log)</a:t>
            </a:r>
          </a:p>
          <a:p>
            <a:pPr marL="0" indent="0">
              <a:buNone/>
            </a:pPr>
            <a:r>
              <a:rPr lang="en-US" sz="2400" dirty="0"/>
              <a:t>library(broom)</a:t>
            </a:r>
          </a:p>
          <a:p>
            <a:pPr marL="0" indent="0">
              <a:buNone/>
            </a:pPr>
            <a:r>
              <a:rPr lang="en-US" sz="2400" dirty="0"/>
              <a:t>plot(step.log, which = 4, </a:t>
            </a:r>
            <a:r>
              <a:rPr lang="en-US" sz="2400" dirty="0" err="1"/>
              <a:t>id.n</a:t>
            </a:r>
            <a:r>
              <a:rPr lang="en-US" sz="2400" dirty="0"/>
              <a:t> = 10) #Cooks D plot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AFC5AE-D5D7-470B-9473-B37542089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0051" y="681037"/>
            <a:ext cx="6177524" cy="35540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6C9A01-C1A9-44F9-B129-D63FF4DF1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892" y="4454525"/>
            <a:ext cx="95059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54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C7347-FBF3-49FA-9132-F3A3CC98A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/>
              <a:t>Diagnostics using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E995D-7016-47DA-BDE5-18540B89D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326" y="1097280"/>
            <a:ext cx="6249724" cy="1395664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step.log.data</a:t>
            </a:r>
            <a:r>
              <a:rPr lang="en-US" dirty="0"/>
              <a:t> &lt;- augment(step.log) %&gt;% </a:t>
            </a:r>
          </a:p>
          <a:p>
            <a:pPr marL="0" indent="0">
              <a:buNone/>
            </a:pPr>
            <a:r>
              <a:rPr lang="en-US" dirty="0"/>
              <a:t>  mutate(index = 1:n()) </a:t>
            </a:r>
          </a:p>
          <a:p>
            <a:pPr marL="0" indent="0">
              <a:buNone/>
            </a:pPr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step.log.data</a:t>
            </a:r>
            <a:r>
              <a:rPr lang="en-US" dirty="0"/>
              <a:t>, </a:t>
            </a:r>
            <a:r>
              <a:rPr lang="en-US" dirty="0" err="1"/>
              <a:t>aes</a:t>
            </a:r>
            <a:r>
              <a:rPr lang="en-US" dirty="0"/>
              <a:t>(index, .</a:t>
            </a:r>
            <a:r>
              <a:rPr lang="en-US" dirty="0" err="1"/>
              <a:t>std.resid</a:t>
            </a:r>
            <a:r>
              <a:rPr lang="en-US" dirty="0"/>
              <a:t>)) +   </a:t>
            </a:r>
            <a:r>
              <a:rPr lang="en-US" dirty="0" err="1"/>
              <a:t>geom_point</a:t>
            </a:r>
            <a:r>
              <a:rPr lang="en-US" dirty="0"/>
              <a:t>(</a:t>
            </a:r>
            <a:r>
              <a:rPr lang="en-US" dirty="0" err="1"/>
              <a:t>aes</a:t>
            </a:r>
            <a:r>
              <a:rPr lang="en-US" dirty="0"/>
              <a:t>(color = y)) + </a:t>
            </a:r>
            <a:r>
              <a:rPr lang="en-US" dirty="0" err="1"/>
              <a:t>ggtitle</a:t>
            </a:r>
            <a:r>
              <a:rPr lang="en-US" dirty="0"/>
              <a:t>("Residual plot")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0FAB92-F91C-4194-B2D3-7000F13BC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050" y="914401"/>
            <a:ext cx="6076469" cy="24063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4C4DD6-8FBD-4EF3-9313-B1D9A0E59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26" y="3429000"/>
            <a:ext cx="11430000" cy="331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530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AEEBF-3718-45B7-96DA-2AC900474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290" y="1124126"/>
            <a:ext cx="10515600" cy="4059136"/>
          </a:xfrm>
        </p:spPr>
        <p:txBody>
          <a:bodyPr>
            <a:normAutofit fontScale="90000"/>
          </a:bodyPr>
          <a:lstStyle/>
          <a:p>
            <a:b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</a:br>
            <a:b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</a:b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logistic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latin typeface="Courier New" panose="02070309020205020404" pitchFamily="49" charset="0"/>
              </a:rPr>
              <a:t>data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8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bank_train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latin typeface="Courier New" panose="02070309020205020404" pitchFamily="49" charset="0"/>
              </a:rPr>
              <a:t>plots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=all;</a:t>
            </a:r>
            <a:b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b="0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education default month </a:t>
            </a:r>
            <a:r>
              <a:rPr lang="en-US" sz="18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poutcome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Age_Grp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;</a:t>
            </a:r>
            <a:b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b="0" dirty="0">
                <a:solidFill>
                  <a:srgbClr val="0000FF"/>
                </a:solidFill>
                <a:latin typeface="Courier New" panose="02070309020205020404" pitchFamily="49" charset="0"/>
              </a:rPr>
              <a:t>model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y(</a:t>
            </a:r>
            <a:r>
              <a:rPr lang="en-US" sz="1800" b="0" dirty="0">
                <a:solidFill>
                  <a:srgbClr val="0000FF"/>
                </a:solidFill>
                <a:latin typeface="Courier New" panose="02070309020205020404" pitchFamily="49" charset="0"/>
              </a:rPr>
              <a:t>event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800" b="0" dirty="0">
                <a:solidFill>
                  <a:srgbClr val="800080"/>
                </a:solidFill>
                <a:latin typeface="Courier New" panose="02070309020205020404" pitchFamily="49" charset="0"/>
              </a:rPr>
              <a:t>'yes'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)= education default month </a:t>
            </a:r>
            <a:r>
              <a:rPr lang="en-US" sz="18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poutcome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Age_Grp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duration  campaign   </a:t>
            </a:r>
            <a:r>
              <a:rPr lang="en-US" sz="18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cons_price_idx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 euribor3m    duration 	;</a:t>
            </a:r>
            <a:b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b="0" dirty="0">
                <a:solidFill>
                  <a:srgbClr val="0000FF"/>
                </a:solidFill>
                <a:latin typeface="Courier New" panose="02070309020205020404" pitchFamily="49" charset="0"/>
              </a:rPr>
              <a:t>output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latin typeface="Courier New" panose="02070309020205020404" pitchFamily="49" charset="0"/>
              </a:rPr>
              <a:t>out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18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bank_train_logreg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predprobs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=I </a:t>
            </a:r>
            <a:r>
              <a:rPr lang="en-US" sz="1800" b="0" dirty="0">
                <a:solidFill>
                  <a:srgbClr val="0000FF"/>
                </a:solidFill>
                <a:latin typeface="Courier New" panose="02070309020205020404" pitchFamily="49" charset="0"/>
              </a:rPr>
              <a:t>p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8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probpreb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resdev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8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resdev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reschi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8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pearres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b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b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gplot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800" b="0" dirty="0">
                <a:solidFill>
                  <a:srgbClr val="0000FF"/>
                </a:solidFill>
                <a:latin typeface="Courier New" panose="02070309020205020404" pitchFamily="49" charset="0"/>
              </a:rPr>
              <a:t>data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8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bank_train_logreg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b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b="0" dirty="0">
                <a:solidFill>
                  <a:srgbClr val="0000FF"/>
                </a:solidFill>
                <a:latin typeface="Courier New" panose="02070309020205020404" pitchFamily="49" charset="0"/>
              </a:rPr>
              <a:t>plot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resdev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*VAR1;</a:t>
            </a:r>
            <a:b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b="0" dirty="0">
                <a:solidFill>
                  <a:srgbClr val="0000FF"/>
                </a:solidFill>
                <a:latin typeface="Courier New" panose="02070309020205020404" pitchFamily="49" charset="0"/>
              </a:rPr>
              <a:t>plot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pearres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*VAR1;</a:t>
            </a:r>
            <a:b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b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quit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b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logistic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latin typeface="Courier New" panose="02070309020205020404" pitchFamily="49" charset="0"/>
              </a:rPr>
              <a:t>data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8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bank_train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plots(MAXPOINTS=NONE) =all;</a:t>
            </a:r>
            <a:b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b="0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education default month </a:t>
            </a:r>
            <a:r>
              <a:rPr lang="en-US" sz="18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poutcome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Age_Grp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;</a:t>
            </a:r>
            <a:b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b="0" dirty="0">
                <a:solidFill>
                  <a:srgbClr val="0000FF"/>
                </a:solidFill>
                <a:latin typeface="Courier New" panose="02070309020205020404" pitchFamily="49" charset="0"/>
              </a:rPr>
              <a:t>model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y(</a:t>
            </a:r>
            <a:r>
              <a:rPr lang="en-US" sz="1800" b="0" dirty="0">
                <a:solidFill>
                  <a:srgbClr val="0000FF"/>
                </a:solidFill>
                <a:latin typeface="Courier New" panose="02070309020205020404" pitchFamily="49" charset="0"/>
              </a:rPr>
              <a:t>event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800" b="0" dirty="0">
                <a:solidFill>
                  <a:srgbClr val="800080"/>
                </a:solidFill>
                <a:latin typeface="Courier New" panose="02070309020205020404" pitchFamily="49" charset="0"/>
              </a:rPr>
              <a:t>'yes'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)= education default month </a:t>
            </a:r>
            <a:r>
              <a:rPr lang="en-US" sz="18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poutcome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Age_Grp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 duration  campaign   </a:t>
            </a:r>
            <a:r>
              <a:rPr lang="en-US" sz="18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cons_price_idx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 euribor3m    duration 	;</a:t>
            </a:r>
            <a:b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b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effectplot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fit / </a:t>
            </a:r>
            <a:r>
              <a:rPr lang="en-US" sz="1800" b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obs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0000FF"/>
                </a:solidFill>
                <a:latin typeface="Courier New" panose="02070309020205020404" pitchFamily="49" charset="0"/>
              </a:rPr>
              <a:t>jitter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0000FF"/>
                </a:solidFill>
                <a:latin typeface="Courier New" panose="02070309020205020404" pitchFamily="49" charset="0"/>
              </a:rPr>
              <a:t>y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rgbClr val="008080"/>
                </a:solidFill>
                <a:latin typeface="Courier New" panose="02070309020205020404" pitchFamily="49" charset="0"/>
              </a:rPr>
              <a:t>0.02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)) </a:t>
            </a:r>
            <a:r>
              <a:rPr lang="en-US" sz="1800" b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clm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b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b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effectplot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fit / </a:t>
            </a:r>
            <a:r>
              <a:rPr lang="en-US" sz="1800" b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obs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0000FF"/>
                </a:solidFill>
                <a:latin typeface="Courier New" panose="02070309020205020404" pitchFamily="49" charset="0"/>
              </a:rPr>
              <a:t>jitter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0000FF"/>
                </a:solidFill>
                <a:latin typeface="Courier New" panose="02070309020205020404" pitchFamily="49" charset="0"/>
              </a:rPr>
              <a:t>y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rgbClr val="008080"/>
                </a:solidFill>
                <a:latin typeface="Courier New" panose="02070309020205020404" pitchFamily="49" charset="0"/>
              </a:rPr>
              <a:t>0.02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)) </a:t>
            </a:r>
            <a:r>
              <a:rPr lang="en-US" sz="1800" b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clm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latin typeface="Courier New" panose="02070309020205020404" pitchFamily="49" charset="0"/>
              </a:rPr>
              <a:t>link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b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498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D6A491-0995-4518-BE71-0C0D77EA7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58" y="137194"/>
            <a:ext cx="3648075" cy="4838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F2E331-F879-40DA-871B-8101FEE82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4933" y="37280"/>
            <a:ext cx="4019550" cy="57103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8C7072-99B8-4F02-84F5-54BCC44BFF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033" y="5710378"/>
            <a:ext cx="3943350" cy="11103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5734CE-147C-47E7-9A14-2E9213F5D3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2583" y="37280"/>
            <a:ext cx="31921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222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861E05-FECB-4342-AC41-BFCB53E3A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04" y="0"/>
            <a:ext cx="4705191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04A085-54A1-4140-8C3F-0A193B2CA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0378" y="0"/>
            <a:ext cx="4981258" cy="66247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EF8691-2C1F-470E-8766-9C7525B053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0377" y="6587411"/>
            <a:ext cx="4981259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522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6797F0-3E0A-49A4-BC6B-4AB3C3929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863"/>
            <a:ext cx="6200775" cy="4648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F550EA-1B36-42C1-9592-D33786B0C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677" y="148512"/>
            <a:ext cx="3352800" cy="1552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22E696-3FE3-4FDD-84AB-942764A70D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2677" y="1781272"/>
            <a:ext cx="4695825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690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6DCBEB-FC9E-408D-B3F7-A06218651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9665" cy="342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D01936-FC4B-4445-9804-1171EA314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404" y="181947"/>
            <a:ext cx="5576595" cy="324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939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98514E-BE19-4287-81F2-5933E3F8B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69" y="138890"/>
            <a:ext cx="6330237" cy="41730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9EF7D1-E41A-4294-BAA3-A9FAE17EF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396" y="167465"/>
            <a:ext cx="5548604" cy="414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84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0CA0D2-10B2-491F-92EC-B5FA343C3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48400" cy="4695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2B82BF-E662-4310-B434-A3FC9C072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050"/>
            <a:ext cx="618172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433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3DCB23-384A-4EF7-BD1D-5A4EE9FC2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181725" cy="4686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D67C35-0260-433A-9C09-6E95F9D95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725" y="9525"/>
            <a:ext cx="5873426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346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341</Words>
  <Application>Microsoft Office PowerPoint</Application>
  <PresentationFormat>Widescreen</PresentationFormat>
  <Paragraphs>13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Office Theme</vt:lpstr>
      <vt:lpstr>Logistic regression Diagnostics using SAS and R</vt:lpstr>
      <vt:lpstr>  proc logistic data=bank_train plots=all; class education default month poutcome Age_Grp ; model y(event='yes')= education default month poutcome Age_Grp duration  campaign   cons_price_idx  euribor3m    duration  ; output out= bank_train_logreg predprobs=I p=probpreb resdev=resdev reschi=pearres; run; proc gplot  data=bank_train_logreg; plot resdev*VAR1; plot pearres*VAR1; run; quit; proc logistic data=bank_train plots(MAXPOINTS=NONE) =all; class education default month poutcome Age_Grp ; model y(event='yes')= education default month poutcome Age_Grp  duration  campaign   cons_price_idx  euribor3m    duration  ; effectplot fit / obs(jitter(y=0.02)) clm; effectplot fit / obs(jitter(y=0.02)) clm link; run;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Diagnostics using R</vt:lpstr>
      <vt:lpstr>Diagnostics using 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Simerpreet Reddy</dc:creator>
  <cp:lastModifiedBy>Simerpreet Reddy</cp:lastModifiedBy>
  <cp:revision>10</cp:revision>
  <dcterms:created xsi:type="dcterms:W3CDTF">2020-12-01T03:29:54Z</dcterms:created>
  <dcterms:modified xsi:type="dcterms:W3CDTF">2020-12-01T05:51:42Z</dcterms:modified>
</cp:coreProperties>
</file>