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10"/>
  </p:notesMasterIdLst>
  <p:sldIdLst>
    <p:sldId id="256" r:id="rId2"/>
    <p:sldId id="262" r:id="rId3"/>
    <p:sldId id="264" r:id="rId4"/>
    <p:sldId id="265" r:id="rId5"/>
    <p:sldId id="259" r:id="rId6"/>
    <p:sldId id="260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041"/>
    <a:srgbClr val="A6A6A6"/>
    <a:srgbClr val="005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5AAF-A174-4899-9C98-240C6E515E5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219D-705B-4FD9-A54A-1F996474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5CDE66-1C9A-4F85-8198-25A5F1B8480F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117-DBDB-4ABB-B50C-CE88C5A22694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A6FF-2D3B-450C-96BB-E7B3522660F1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B569-6338-44DD-87FD-27043EC8CF30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86DE-9D57-456D-AEAF-EF2DFEFB3CAE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B8A5-03A7-4DA3-89AB-673A1834436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E527-F95A-41A3-8494-407D918E6E0C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69E-D349-4077-9949-5DEE102A7134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71A3-19A2-452B-9F43-438F4E1B6D09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EB8-6FAD-49D3-B656-81EF1B8E66B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18CEF7-AB07-488F-8992-CBA98D2BF9B9}" type="datetime1">
              <a:rPr lang="en-US" smtClean="0"/>
              <a:t>4/3/2021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E4961D-FEAA-49B7-A04F-6FF086358B9F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id/co2-data" TargetMode="External"/><Relationship Id="rId3" Type="http://schemas.openxmlformats.org/officeDocument/2006/relationships/hyperlink" Target="https://www.eia.gov/electricity/data/eia861/" TargetMode="External"/><Relationship Id="rId7" Type="http://schemas.openxmlformats.org/officeDocument/2006/relationships/hyperlink" Target="https://ec.europa.eu/eurostat/statistics-explained/index.php/Electricity_generation_statistics_%E2%80%93_first_results" TargetMode="External"/><Relationship Id="rId2" Type="http://schemas.openxmlformats.org/officeDocument/2006/relationships/hyperlink" Target="https://www.ceer.eu/documents/104400/-/-/963153e6-2f42-78eb-22a4-06f1552dd3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ia.gov/totalenergy/data/annual/index.php" TargetMode="External"/><Relationship Id="rId5" Type="http://schemas.openxmlformats.org/officeDocument/2006/relationships/hyperlink" Target="https://data.worldbank.org/indicator/EG.ELC.HYRO.ZS" TargetMode="External"/><Relationship Id="rId4" Type="http://schemas.openxmlformats.org/officeDocument/2006/relationships/hyperlink" Target="https://data.worldbank.org/indicator/EG.ELC.RNWX.ZS?end=2015&amp;start=2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B68-518A-4D9A-9EA1-A9989E7E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/>
              <a:t>Diversifying the energy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6DA1-C3BC-4A2C-A1D3-D6C638B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/>
              <a:t>Megan Ball</a:t>
            </a:r>
          </a:p>
          <a:p>
            <a:r>
              <a:rPr lang="en-US"/>
              <a:t>DS6390</a:t>
            </a:r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1552B73E-569D-4A82-AA3C-9B8DDC02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8" r="24794" b="-2"/>
          <a:stretch/>
        </p:blipFill>
        <p:spPr>
          <a:xfrm>
            <a:off x="7541980" y="10"/>
            <a:ext cx="466021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E3D-A1E8-4158-A781-E7177E2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101A-5638-4A67-9E5B-6FA789EB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does the US compare in greenhouse gas emissions?</a:t>
            </a:r>
          </a:p>
          <a:p>
            <a:r>
              <a:rPr lang="en-US" sz="2800" dirty="0"/>
              <a:t>What is the current percent of energy being generated by renewable sources in the US?</a:t>
            </a:r>
          </a:p>
          <a:p>
            <a:r>
              <a:rPr lang="en-US" sz="2800" dirty="0"/>
              <a:t>But won’t increasing renewable sources lead to less reliability on the grid?</a:t>
            </a:r>
          </a:p>
          <a:p>
            <a:r>
              <a:rPr lang="en-US" sz="2800" dirty="0"/>
              <a:t>Areas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18750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A308B2-15D9-46EE-ACE4-47721D816925}"/>
              </a:ext>
            </a:extLst>
          </p:cNvPr>
          <p:cNvSpPr/>
          <p:nvPr/>
        </p:nvSpPr>
        <p:spPr>
          <a:xfrm>
            <a:off x="8337755" y="0"/>
            <a:ext cx="3854245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1186-D8C3-4064-8A31-63E4F0BB0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29938" y="1765626"/>
            <a:ext cx="3402012" cy="191928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State of the Union’s Emissions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B0AA-68B7-4962-8CEF-18E035FEA703}"/>
              </a:ext>
            </a:extLst>
          </p:cNvPr>
          <p:cNvSpPr txBox="1"/>
          <p:nvPr/>
        </p:nvSpPr>
        <p:spPr>
          <a:xfrm>
            <a:off x="257828" y="5425487"/>
            <a:ext cx="8000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 leads in greenhouse gas emissions at a per capita level compared to most of Europe. In 2016, the United States total greenhouse gas emissions were </a:t>
            </a:r>
            <a:r>
              <a:rPr lang="en-US" sz="2000" b="1" dirty="0">
                <a:solidFill>
                  <a:srgbClr val="C00000"/>
                </a:solidFill>
              </a:rPr>
              <a:t>2 times </a:t>
            </a:r>
            <a:r>
              <a:rPr lang="en-US" dirty="0"/>
              <a:t>the average of the European countries listed above.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6A4DB8-2927-4BDE-888C-B95C47E2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8" y="284989"/>
            <a:ext cx="6377668" cy="4880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4AB74-065C-41EA-8D9F-259F1135FAF7}"/>
              </a:ext>
            </a:extLst>
          </p:cNvPr>
          <p:cNvSpPr txBox="1"/>
          <p:nvPr/>
        </p:nvSpPr>
        <p:spPr>
          <a:xfrm>
            <a:off x="5714999" y="166191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US  emitted </a:t>
            </a:r>
            <a:r>
              <a:rPr lang="en-US" sz="1600" b="1" dirty="0"/>
              <a:t>18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9B979-A588-431C-8CB8-F872AD2395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75682" y="426128"/>
            <a:ext cx="539317" cy="155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A9E87-1881-44E4-B0DF-433FAA16E449}"/>
              </a:ext>
            </a:extLst>
          </p:cNvPr>
          <p:cNvSpPr txBox="1"/>
          <p:nvPr/>
        </p:nvSpPr>
        <p:spPr>
          <a:xfrm>
            <a:off x="4529532" y="3621084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France emitted </a:t>
            </a:r>
            <a:r>
              <a:rPr lang="en-US" sz="1600" b="1" dirty="0"/>
              <a:t>5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9D90A-936D-4375-8C10-6FB7E23D4F4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41925" y="3881020"/>
            <a:ext cx="1087607" cy="155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57C69B-2677-46B2-9D86-26AD068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5309935"/>
            <a:ext cx="10780776" cy="613283"/>
          </a:xfrm>
        </p:spPr>
        <p:txBody>
          <a:bodyPr/>
          <a:lstStyle/>
          <a:p>
            <a:r>
              <a:rPr lang="en-US" dirty="0"/>
              <a:t>The US falls behind in renewable energy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6796-C102-4C1F-B967-8FF129C3ABDD}"/>
              </a:ext>
            </a:extLst>
          </p:cNvPr>
          <p:cNvSpPr/>
          <p:nvPr/>
        </p:nvSpPr>
        <p:spPr>
          <a:xfrm>
            <a:off x="0" y="0"/>
            <a:ext cx="12192000" cy="5307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E32CF-628F-4635-8B77-ED5583F7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5" y="5909735"/>
            <a:ext cx="10589108" cy="8735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From the years 2000 to 2015, the US increased the amount of energy it generates from renewable sources from </a:t>
            </a:r>
            <a:r>
              <a:rPr lang="en-US" sz="2000" b="1" dirty="0">
                <a:solidFill>
                  <a:schemeClr val="bg1"/>
                </a:solidFill>
              </a:rPr>
              <a:t>8.2% </a:t>
            </a:r>
            <a:r>
              <a:rPr lang="en-US" sz="1800" dirty="0">
                <a:solidFill>
                  <a:schemeClr val="bg1"/>
                </a:solidFill>
              </a:rPr>
              <a:t>to only </a:t>
            </a:r>
            <a:r>
              <a:rPr lang="en-US" sz="2000" b="1" dirty="0">
                <a:solidFill>
                  <a:schemeClr val="bg1"/>
                </a:solidFill>
              </a:rPr>
              <a:t>13.2%. </a:t>
            </a:r>
            <a:r>
              <a:rPr lang="en-US" sz="1800" dirty="0">
                <a:solidFill>
                  <a:schemeClr val="bg1"/>
                </a:solidFill>
              </a:rPr>
              <a:t>In contrast, Germany increased their renewable portion from </a:t>
            </a:r>
            <a:r>
              <a:rPr lang="en-US" sz="1800" b="1" dirty="0">
                <a:solidFill>
                  <a:schemeClr val="bg1"/>
                </a:solidFill>
              </a:rPr>
              <a:t>6.2% </a:t>
            </a:r>
            <a:r>
              <a:rPr lang="en-US" sz="1800" dirty="0">
                <a:solidFill>
                  <a:schemeClr val="bg1"/>
                </a:solidFill>
              </a:rPr>
              <a:t>to </a:t>
            </a:r>
            <a:r>
              <a:rPr lang="en-US" sz="1800" b="1" dirty="0">
                <a:solidFill>
                  <a:schemeClr val="bg1"/>
                </a:solidFill>
              </a:rPr>
              <a:t>29.2% </a:t>
            </a:r>
            <a:r>
              <a:rPr lang="en-US" sz="1800" dirty="0">
                <a:solidFill>
                  <a:schemeClr val="bg1"/>
                </a:solidFill>
              </a:rPr>
              <a:t>- an increase of  almost 300%!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DE553D1-3972-49C2-9E30-58959249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25" y="74703"/>
            <a:ext cx="6695349" cy="512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F59CE-9332-4474-9A4F-3A8358D352BC}"/>
              </a:ext>
            </a:extLst>
          </p:cNvPr>
          <p:cNvSpPr txBox="1"/>
          <p:nvPr/>
        </p:nvSpPr>
        <p:spPr>
          <a:xfrm>
            <a:off x="62145" y="4986597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</a:t>
            </a:r>
          </a:p>
        </p:txBody>
      </p:sp>
    </p:spTree>
    <p:extLst>
      <p:ext uri="{BB962C8B-B14F-4D97-AF65-F5344CB8AC3E}">
        <p14:creationId xmlns:p14="http://schemas.microsoft.com/office/powerpoint/2010/main" val="350217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722-BCE2-40DF-AF05-32A67716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267691"/>
          </a:xfrm>
        </p:spPr>
        <p:txBody>
          <a:bodyPr/>
          <a:lstStyle/>
          <a:p>
            <a:r>
              <a:rPr lang="en-US"/>
              <a:t>Yeah, but isn’t it less reliable?</a:t>
            </a:r>
            <a:endParaRPr lang="en-US" dirty="0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842E2753-E903-4B98-A561-EBBCC52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1267691"/>
            <a:ext cx="4693132" cy="4693132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CAC3F000-8D64-41CC-9EFF-5942AC78A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23" y="1191878"/>
            <a:ext cx="4844758" cy="48447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A438-46CA-46C9-9865-70BBB591EC82}"/>
              </a:ext>
            </a:extLst>
          </p:cNvPr>
          <p:cNvSpPr txBox="1"/>
          <p:nvPr/>
        </p:nvSpPr>
        <p:spPr>
          <a:xfrm>
            <a:off x="657606" y="6196614"/>
            <a:ext cx="103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its higher percentage of conventional thermal energy sources, the US has the highest SAIDI and SAIFI</a:t>
            </a:r>
          </a:p>
        </p:txBody>
      </p:sp>
    </p:spTree>
    <p:extLst>
      <p:ext uri="{BB962C8B-B14F-4D97-AF65-F5344CB8AC3E}">
        <p14:creationId xmlns:p14="http://schemas.microsoft.com/office/powerpoint/2010/main" val="24271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A50AE65-3E40-41E5-B38E-A091B23C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63434"/>
            <a:ext cx="8278090" cy="496580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379A473-E807-49A5-84BC-6BD781701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46099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0393-207D-4C69-8260-C17BFF6EE2FA}"/>
              </a:ext>
            </a:extLst>
          </p:cNvPr>
          <p:cNvSpPr txBox="1"/>
          <p:nvPr/>
        </p:nvSpPr>
        <p:spPr>
          <a:xfrm>
            <a:off x="4356293" y="1174328"/>
            <a:ext cx="391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is only about 2.6% of the renewable energy generated in the US.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3A1F2-7BA9-4372-A0A3-DF2C0FFC9424}"/>
              </a:ext>
            </a:extLst>
          </p:cNvPr>
          <p:cNvSpPr txBox="1"/>
          <p:nvPr/>
        </p:nvSpPr>
        <p:spPr>
          <a:xfrm>
            <a:off x="4356293" y="1158180"/>
            <a:ext cx="419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is only about 0.7% of the renewable energy generated in the US.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2A5FA-D281-448A-AA1B-5064841F08F9}"/>
              </a:ext>
            </a:extLst>
          </p:cNvPr>
          <p:cNvSpPr txBox="1"/>
          <p:nvPr/>
        </p:nvSpPr>
        <p:spPr>
          <a:xfrm>
            <a:off x="3907022" y="1183671"/>
            <a:ext cx="481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 is about 10.7% of the renewable energy generated in the US.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40617-40C8-4F0B-AF54-3680C251F558}"/>
              </a:ext>
            </a:extLst>
          </p:cNvPr>
          <p:cNvSpPr txBox="1"/>
          <p:nvPr/>
        </p:nvSpPr>
        <p:spPr>
          <a:xfrm>
            <a:off x="4415737" y="1189743"/>
            <a:ext cx="434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 is only about 3.1% of the renewable energy generated in the US.</a:t>
            </a:r>
          </a:p>
        </p:txBody>
      </p:sp>
    </p:spTree>
    <p:extLst>
      <p:ext uri="{BB962C8B-B14F-4D97-AF65-F5344CB8AC3E}">
        <p14:creationId xmlns:p14="http://schemas.microsoft.com/office/powerpoint/2010/main" val="21181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5150-EBC0-47B8-957F-8668501A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6353-2B51-439A-BF14-DF37AA35CD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C44C-3256-4B86-9CFE-9CB6618F3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89DD-D72A-4221-BAE1-2FED855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30869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A821CD-5344-4236-82A0-DA45EBF9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772775" cy="165819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5B2-FC50-4760-9FDB-544AE307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Council of European Energy Regulators. (2018). CEER Benchmarking Report 6.1 on the Continuity of 	Electricity and Gas Supply. Retrieved April 20, 2021 from: 	</a:t>
            </a:r>
            <a:r>
              <a:rPr lang="en-US" dirty="0">
                <a:hlinkClick r:id="rId2"/>
              </a:rPr>
              <a:t>https://www.ceer.eu/documents/104400/-/-/963153e6-2f42-78eb-22a4-06f1552dd34c</a:t>
            </a:r>
            <a:r>
              <a:rPr lang="en-US" dirty="0"/>
              <a:t> </a:t>
            </a:r>
          </a:p>
          <a:p>
            <a:r>
              <a:rPr lang="en-US" dirty="0"/>
              <a:t>US outage data: </a:t>
            </a:r>
            <a:r>
              <a:rPr lang="en-US" dirty="0">
                <a:hlinkClick r:id="rId3"/>
              </a:rPr>
              <a:t>https://www.eia.gov/electricity/data/eia861/</a:t>
            </a:r>
            <a:r>
              <a:rPr lang="en-US" dirty="0"/>
              <a:t> </a:t>
            </a:r>
          </a:p>
          <a:p>
            <a:r>
              <a:rPr lang="en-US" dirty="0"/>
              <a:t>US &amp; EU energy generation (% renewable, % hydro, % thermal): </a:t>
            </a:r>
            <a:r>
              <a:rPr lang="en-US" dirty="0">
                <a:hlinkClick r:id="rId4"/>
              </a:rPr>
              <a:t>https://data.worldbank.org/indicator/EG.ELC.RNWX.ZS?end=2015&amp;start=2001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https://data.worldbank.org/indicator/EG.ELC.HYRO.ZS</a:t>
            </a:r>
            <a:r>
              <a:rPr lang="en-US" dirty="0"/>
              <a:t> </a:t>
            </a:r>
          </a:p>
          <a:p>
            <a:r>
              <a:rPr lang="en-US" dirty="0"/>
              <a:t>US 2016 breakdown: </a:t>
            </a:r>
            <a:r>
              <a:rPr lang="en-US" dirty="0">
                <a:hlinkClick r:id="rId6"/>
              </a:rPr>
              <a:t>https://www.eia.gov/totalenergy/data/annual/index.php</a:t>
            </a:r>
            <a:r>
              <a:rPr lang="en-US" dirty="0"/>
              <a:t> </a:t>
            </a:r>
          </a:p>
          <a:p>
            <a:r>
              <a:rPr lang="en-US" dirty="0"/>
              <a:t>EU 2016 breakdown: </a:t>
            </a:r>
            <a:r>
              <a:rPr lang="en-US" dirty="0">
                <a:hlinkClick r:id="rId7"/>
              </a:rPr>
              <a:t>https://ec.europa.eu/eurostat/statistics-explained/index.php/Electricity_generation_statistics_%E2%80%93_first_results</a:t>
            </a:r>
            <a:r>
              <a:rPr lang="en-US" dirty="0"/>
              <a:t>  </a:t>
            </a:r>
          </a:p>
          <a:p>
            <a:r>
              <a:rPr lang="en-US" dirty="0"/>
              <a:t>Greenhouse gas emissions: </a:t>
            </a:r>
            <a:r>
              <a:rPr lang="en-US" dirty="0">
                <a:hlinkClick r:id="rId8"/>
              </a:rPr>
              <a:t>https://github.com/owid/co2-data</a:t>
            </a:r>
            <a:r>
              <a:rPr lang="en-US" dirty="0"/>
              <a:t> </a:t>
            </a:r>
          </a:p>
          <a:p>
            <a:r>
              <a:rPr lang="en-US" dirty="0"/>
              <a:t>World population: World Development Indicators/World Bank</a:t>
            </a:r>
          </a:p>
        </p:txBody>
      </p:sp>
    </p:spTree>
    <p:extLst>
      <p:ext uri="{BB962C8B-B14F-4D97-AF65-F5344CB8AC3E}">
        <p14:creationId xmlns:p14="http://schemas.microsoft.com/office/powerpoint/2010/main" val="12936139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7341</TotalTime>
  <Words>485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Metropolitan</vt:lpstr>
      <vt:lpstr>Diversifying the energy grid</vt:lpstr>
      <vt:lpstr>Overview</vt:lpstr>
      <vt:lpstr>State of the Union’s Emissions</vt:lpstr>
      <vt:lpstr>The US falls behind in renewable energy</vt:lpstr>
      <vt:lpstr>Yeah, but isn’t it less reliable?</vt:lpstr>
      <vt:lpstr>Opportunities for Investment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Ball</dc:creator>
  <cp:lastModifiedBy>Megan Ball</cp:lastModifiedBy>
  <cp:revision>58</cp:revision>
  <dcterms:created xsi:type="dcterms:W3CDTF">2021-03-28T01:36:17Z</dcterms:created>
  <dcterms:modified xsi:type="dcterms:W3CDTF">2021-04-04T01:14:48Z</dcterms:modified>
</cp:coreProperties>
</file>