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1"/>
  </p:notesMasterIdLst>
  <p:sldIdLst>
    <p:sldId id="256" r:id="rId2"/>
    <p:sldId id="262" r:id="rId3"/>
    <p:sldId id="264" r:id="rId4"/>
    <p:sldId id="257" r:id="rId5"/>
    <p:sldId id="263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3/31/2021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id/co2-data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ec.europa.eu/eurostat/statistics-explained/index.php/Electricity_generation_statistics_%E2%80%93_first_results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ia.gov/totalenergy/data/annual/index.php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/>
              <a:t>Megan Ball</a:t>
            </a:r>
          </a:p>
          <a:p>
            <a:r>
              <a:rPr lang="en-US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current percent of energy being generated by renewable sources in the US?</a:t>
            </a:r>
          </a:p>
          <a:p>
            <a:r>
              <a:rPr lang="en-US" sz="2400" dirty="0"/>
              <a:t>Why is it important to reduce conventional thermal energy sources?</a:t>
            </a:r>
          </a:p>
          <a:p>
            <a:r>
              <a:rPr lang="en-US" sz="2400" dirty="0"/>
              <a:t>A case study in European energy generation</a:t>
            </a:r>
          </a:p>
          <a:p>
            <a:r>
              <a:rPr lang="en-US" sz="2400" dirty="0"/>
              <a:t>The state of reliability of the grid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2AEB3-0348-45DE-A625-2A06C027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Union’s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A061-7570-4330-96AB-D89BD92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27CC9-A734-444B-AA23-5E666B5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32157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1BE354-896C-48A2-AC04-EBE0E152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6" y="1229072"/>
            <a:ext cx="5357324" cy="408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3E91D0-5768-41EE-8A76-9BF94BAC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6" y="237189"/>
            <a:ext cx="969264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3C4B4-D363-4D7C-A1BE-336E507B75BB}"/>
              </a:ext>
            </a:extLst>
          </p:cNvPr>
          <p:cNvSpPr txBox="1"/>
          <p:nvPr/>
        </p:nvSpPr>
        <p:spPr>
          <a:xfrm>
            <a:off x="5020537" y="3481626"/>
            <a:ext cx="60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161D6-BE30-4779-80B5-67745C3F0E55}"/>
              </a:ext>
            </a:extLst>
          </p:cNvPr>
          <p:cNvSpPr txBox="1"/>
          <p:nvPr/>
        </p:nvSpPr>
        <p:spPr>
          <a:xfrm>
            <a:off x="5075106" y="3874980"/>
            <a:ext cx="365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5E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B53D-EB47-492E-A4BF-D48D6B687D87}"/>
              </a:ext>
            </a:extLst>
          </p:cNvPr>
          <p:cNvSpPr txBox="1"/>
          <p:nvPr/>
        </p:nvSpPr>
        <p:spPr>
          <a:xfrm>
            <a:off x="5075106" y="2314536"/>
            <a:ext cx="60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0F68F4-7422-4235-A957-B055F0B3E861}"/>
              </a:ext>
            </a:extLst>
          </p:cNvPr>
          <p:cNvSpPr txBox="1"/>
          <p:nvPr/>
        </p:nvSpPr>
        <p:spPr>
          <a:xfrm>
            <a:off x="5037816" y="1870084"/>
            <a:ext cx="606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82084-2E18-4D6E-9A19-71A35028ACC7}"/>
              </a:ext>
            </a:extLst>
          </p:cNvPr>
          <p:cNvSpPr txBox="1"/>
          <p:nvPr/>
        </p:nvSpPr>
        <p:spPr>
          <a:xfrm>
            <a:off x="5037815" y="1662013"/>
            <a:ext cx="803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D35CC-CCCF-4B83-BA15-1BE5A300EB18}"/>
              </a:ext>
            </a:extLst>
          </p:cNvPr>
          <p:cNvSpPr txBox="1"/>
          <p:nvPr/>
        </p:nvSpPr>
        <p:spPr>
          <a:xfrm>
            <a:off x="1065322" y="5746687"/>
            <a:ext cx="1032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significant opportunity for the US to increase </a:t>
            </a:r>
            <a:r>
              <a:rPr lang="en-US" sz="2000" b="1" dirty="0">
                <a:solidFill>
                  <a:schemeClr val="accent1"/>
                </a:solidFill>
              </a:rPr>
              <a:t>renewable</a:t>
            </a:r>
            <a:r>
              <a:rPr lang="en-US" sz="2000" dirty="0"/>
              <a:t> energy sources (hydroelectric, solar, wind, biomass, and geothermal) compared to the current conventional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thermal </a:t>
            </a:r>
            <a:r>
              <a:rPr lang="en-US" sz="2000" dirty="0"/>
              <a:t>sources.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DC13C-93D3-42A9-B1DF-97BABE1F4F5B}"/>
              </a:ext>
            </a:extLst>
          </p:cNvPr>
          <p:cNvSpPr txBox="1"/>
          <p:nvPr/>
        </p:nvSpPr>
        <p:spPr>
          <a:xfrm>
            <a:off x="399495" y="5349670"/>
            <a:ext cx="17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E413-72C2-48E0-80DA-3D7BDAE8B952}"/>
              </a:ext>
            </a:extLst>
          </p:cNvPr>
          <p:cNvSpPr txBox="1"/>
          <p:nvPr/>
        </p:nvSpPr>
        <p:spPr>
          <a:xfrm>
            <a:off x="6575282" y="5331394"/>
            <a:ext cx="1704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15A29-4FD4-4563-A4CD-6660BC2E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87" y="1210796"/>
            <a:ext cx="535732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869F-1358-4C50-ADE1-CB62DF4E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83820"/>
            <a:ext cx="12014447" cy="135636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Conventional thermal energy increases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95EE-F2C7-4839-B8AC-B9887983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9F7CE-F2A1-4133-9C7F-6D24E3C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21395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E2C9D7-9845-4F38-8F81-E68F5225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67" y="106532"/>
            <a:ext cx="9875520" cy="1356360"/>
          </a:xfrm>
        </p:spPr>
        <p:txBody>
          <a:bodyPr/>
          <a:lstStyle/>
          <a:p>
            <a:r>
              <a:rPr lang="en-US" dirty="0"/>
              <a:t>EU energy mix vs.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5C5D09-E4A1-4D30-A834-82DD163B4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1FCAC7-B3A8-4BAA-B9A0-36B3499254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DBF920-6AE0-46F5-94FC-2364C64A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7E98151-684C-47B2-A2FC-7A185AF31E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but…reliability!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BE8BF-79EF-470D-884C-27F90998A0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B8800-9BAA-4380-BA7F-2A4B574CDF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4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82D-2968-483E-8038-E5097F1833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DBADE-DFDC-4BDD-AF59-F221AB994C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Europe outage data: </a:t>
            </a:r>
            <a:r>
              <a:rPr lang="en-US" dirty="0">
                <a:hlinkClick r:id="rId2"/>
              </a:rPr>
              <a:t>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US outage data: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US &amp; EU energy generation (% renewable, % hydro, % thermal): 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US 2016 breakdown: </a:t>
            </a:r>
            <a:r>
              <a:rPr lang="en-US" dirty="0">
                <a:hlinkClick r:id="rId6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EU 2016 breakdown: </a:t>
            </a:r>
            <a:r>
              <a:rPr lang="en-US" dirty="0">
                <a:hlinkClick r:id="rId7"/>
              </a:rPr>
              <a:t>https://ec.europa.eu/eurostat/statistics-explained/index.php/Electricity_generation_statistics_%E2%80%93_first_results</a:t>
            </a:r>
            <a:r>
              <a:rPr lang="en-US" dirty="0"/>
              <a:t>  </a:t>
            </a:r>
          </a:p>
          <a:p>
            <a:r>
              <a:rPr lang="en-US" dirty="0"/>
              <a:t>Greenhouse gas emissions: </a:t>
            </a:r>
            <a:r>
              <a:rPr lang="en-US" dirty="0">
                <a:hlinkClick r:id="rId8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29361399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3128</TotalTime>
  <Words>294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Conventional thermal energy increases CO2 emissions</vt:lpstr>
      <vt:lpstr>EU energy mix vs. US</vt:lpstr>
      <vt:lpstr>Yes but…reliability! 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27</cp:revision>
  <dcterms:created xsi:type="dcterms:W3CDTF">2021-03-28T01:36:17Z</dcterms:created>
  <dcterms:modified xsi:type="dcterms:W3CDTF">2021-04-01T02:46:58Z</dcterms:modified>
</cp:coreProperties>
</file>