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  <p:sldId id="264" r:id="rId10"/>
    <p:sldId id="265" r:id="rId11"/>
    <p:sldId id="273" r:id="rId12"/>
    <p:sldId id="274" r:id="rId13"/>
    <p:sldId id="269" r:id="rId14"/>
    <p:sldId id="268" r:id="rId15"/>
    <p:sldId id="271" r:id="rId16"/>
    <p:sldId id="272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85502" autoAdjust="0"/>
  </p:normalViewPr>
  <p:slideViewPr>
    <p:cSldViewPr snapToGrid="0">
      <p:cViewPr varScale="1">
        <p:scale>
          <a:sx n="74" d="100"/>
          <a:sy n="74" d="100"/>
        </p:scale>
        <p:origin x="429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EC50D-FCB9-4EFA-9D9B-09C1FFCBB8B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CEE75-B4EC-4AC8-AF19-6D2CC4D0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3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why ML is not exactly memorizing. Learning is about generalization. Without making assumptions about the relationship between input and output, generalizing is impossible.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CEE75-B4EC-4AC8-AF19-6D2CC4D059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5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 loss is the difference between the expected and the empirical values of the target.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CEE75-B4EC-4AC8-AF19-6D2CC4D059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72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 determines the trade-off between increasing the margin size and ensuring that the xi lie on the correct side of the margin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is the normal vector to the hyperplane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CEE75-B4EC-4AC8-AF19-6D2CC4D059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76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each iteration a mini-batch is taken for training and the parameter vector is updated in the direction of log-likelihood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CEE75-B4EC-4AC8-AF19-6D2CC4D059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72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how exactly does ML generalize?</a:t>
            </a:r>
          </a:p>
          <a:p>
            <a:r>
              <a:rPr lang="en-US" dirty="0"/>
              <a:t>D – training set</a:t>
            </a:r>
          </a:p>
          <a:p>
            <a:r>
              <a:rPr lang="en-US" dirty="0" err="1"/>
              <a:t>Xn</a:t>
            </a:r>
            <a:r>
              <a:rPr lang="en-US" dirty="0"/>
              <a:t> – inputs (covariates, domain points, explanatory variables)</a:t>
            </a:r>
          </a:p>
          <a:p>
            <a:r>
              <a:rPr lang="en-US" dirty="0" err="1"/>
              <a:t>tn</a:t>
            </a:r>
            <a:r>
              <a:rPr lang="en-US" dirty="0"/>
              <a:t> – outputs (dependent variables, </a:t>
            </a:r>
            <a:r>
              <a:rPr lang="en-US" dirty="0" err="1"/>
              <a:t>lables</a:t>
            </a:r>
            <a:r>
              <a:rPr lang="en-US" dirty="0"/>
              <a:t>, responses)</a:t>
            </a:r>
          </a:p>
          <a:p>
            <a:r>
              <a:rPr lang="en-US" dirty="0"/>
              <a:t>Input, label pairings in D are independent identically distributed.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CEE75-B4EC-4AC8-AF19-6D2CC4D059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4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.edu/bmerc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C8C2-D2F2-428C-BC7C-146C335E8B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Brief introduction to machine learning: 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F9FD0-BB97-4B40-9C89-C926CE9C3C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Biomolecular engineering research center</a:t>
            </a:r>
          </a:p>
          <a:p>
            <a:r>
              <a:rPr lang="en-US" dirty="0"/>
              <a:t>Israel </a:t>
            </a:r>
            <a:r>
              <a:rPr lang="en-US" dirty="0" err="1"/>
              <a:t>desta</a:t>
            </a:r>
            <a:endParaRPr lang="en-US" dirty="0"/>
          </a:p>
          <a:p>
            <a:r>
              <a:rPr lang="en-US" dirty="0"/>
              <a:t>September 18, 2019</a:t>
            </a:r>
          </a:p>
        </p:txBody>
      </p:sp>
    </p:spTree>
    <p:extLst>
      <p:ext uri="{BB962C8B-B14F-4D97-AF65-F5344CB8AC3E}">
        <p14:creationId xmlns:p14="http://schemas.microsoft.com/office/powerpoint/2010/main" val="4091031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6C72-8470-4B73-B2D4-46A61570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learning: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9753-892D-4EE9-8FC6-76A871310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8680"/>
            <a:ext cx="9905999" cy="3541714"/>
          </a:xfrm>
        </p:spPr>
        <p:txBody>
          <a:bodyPr/>
          <a:lstStyle/>
          <a:p>
            <a:r>
              <a:rPr lang="en-US" dirty="0"/>
              <a:t>Tries to find a pattern based on given inputs and their respective true outputs</a:t>
            </a:r>
          </a:p>
          <a:p>
            <a:r>
              <a:rPr lang="en-US" dirty="0"/>
              <a:t>Two classes: Regression (continuous output), Classification (discreate output)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6201BA-F9BE-4BFB-9E6A-00A7452DA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183" y="2982768"/>
            <a:ext cx="4841817" cy="3796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BABA4B-A109-4892-A8AF-B1DCC3FFA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169" y="2982235"/>
            <a:ext cx="4753779" cy="379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54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BA9C4-09B3-493B-A09D-0F49CEB1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EB5952-E3E6-414F-9210-62293088C2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8982" y="2249487"/>
                <a:ext cx="4971724" cy="354171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𝑡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𝑑𝑥𝑑𝑡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𝑡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𝑡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~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))]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EB5952-E3E6-414F-9210-62293088C2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8982" y="2249487"/>
                <a:ext cx="4971724" cy="354171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96A1499-F190-428A-A670-4CD279060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706" y="1970751"/>
            <a:ext cx="6138907" cy="4224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90BD1C-B934-40BC-BDFF-8716427DF0AA}"/>
              </a:ext>
            </a:extLst>
          </p:cNvPr>
          <p:cNvSpPr txBox="1"/>
          <p:nvPr/>
        </p:nvSpPr>
        <p:spPr>
          <a:xfrm>
            <a:off x="7018986" y="6452315"/>
            <a:ext cx="425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 Kon, BU GRS MA 770 lecture 10</a:t>
            </a:r>
          </a:p>
        </p:txBody>
      </p:sp>
    </p:spTree>
    <p:extLst>
      <p:ext uri="{BB962C8B-B14F-4D97-AF65-F5344CB8AC3E}">
        <p14:creationId xmlns:p14="http://schemas.microsoft.com/office/powerpoint/2010/main" val="3993274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BA9C4-09B3-493B-A09D-0F49CEB1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optimize?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EB5952-E3E6-414F-9210-62293088C2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1429" y="2249487"/>
                <a:ext cx="5765389" cy="354171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𝑡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𝑡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baseline="30000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𝑡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EB5952-E3E6-414F-9210-62293088C2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1429" y="2249487"/>
                <a:ext cx="5765389" cy="354171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96A1499-F190-428A-A670-4CD279060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818" y="1970751"/>
            <a:ext cx="6138907" cy="4224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D2A361-A875-4220-8C38-6BAB877B9B65}"/>
              </a:ext>
            </a:extLst>
          </p:cNvPr>
          <p:cNvSpPr txBox="1"/>
          <p:nvPr/>
        </p:nvSpPr>
        <p:spPr>
          <a:xfrm>
            <a:off x="7018986" y="6452315"/>
            <a:ext cx="425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 Kon, BU GRS MA 770 lecture 10</a:t>
            </a:r>
          </a:p>
        </p:txBody>
      </p:sp>
    </p:spTree>
    <p:extLst>
      <p:ext uri="{BB962C8B-B14F-4D97-AF65-F5344CB8AC3E}">
        <p14:creationId xmlns:p14="http://schemas.microsoft.com/office/powerpoint/2010/main" val="62327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44CA-7FBE-4F62-A6E7-6BEE391D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0250B7-E42B-4901-986E-898FA4E4B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276" y="2249487"/>
                <a:ext cx="5947183" cy="3541714"/>
              </a:xfrm>
            </p:spPr>
            <p:txBody>
              <a:bodyPr/>
              <a:lstStyle/>
              <a:p>
                <a:r>
                  <a:rPr lang="en-US" dirty="0"/>
                  <a:t>Goal is to maximize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/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 after each iteration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groupChr>
                        <m:groupChrPr>
                          <m:chr m:val="←"/>
                          <m:pos m:val="to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𝑜𝑙𝑑</m:t>
                                  </m:r>
                                </m:sup>
                              </m:sSup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Risk of under/overfitting depends on the penalty determined by the margin vector </a:t>
                </a:r>
                <a:r>
                  <a:rPr lang="en-US" b="1" dirty="0"/>
                  <a:t>w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0250B7-E42B-4901-986E-898FA4E4B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276" y="2249487"/>
                <a:ext cx="5947183" cy="3541714"/>
              </a:xfrm>
              <a:blipFill>
                <a:blip r:embed="rId3"/>
                <a:stretch>
                  <a:fillRect l="-2049" t="-3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2271782-1562-45DA-B170-511974A40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460" y="1566604"/>
            <a:ext cx="5297462" cy="421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4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5487-1495-424B-AD11-01C93C12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AFD6C6-10FB-44FF-926D-7BF38353E2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7"/>
                <a:ext cx="4671955" cy="354171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Involves choosing number of layers in a multi-layered neural network, types of kernels (linear, polynomial, </a:t>
                </a:r>
                <a:r>
                  <a:rPr lang="en-US" dirty="0" err="1"/>
                  <a:t>etc</a:t>
                </a:r>
                <a:r>
                  <a:rPr lang="en-US" dirty="0"/>
                  <a:t>), and model order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ℵ(0,1)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learned from data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AFD6C6-10FB-44FF-926D-7BF38353E2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7"/>
                <a:ext cx="4671955" cy="3541714"/>
              </a:xfrm>
              <a:blipFill>
                <a:blip r:embed="rId2"/>
                <a:stretch>
                  <a:fillRect l="-2608" t="-2238" r="-2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5F361D6-EEF0-46CE-9818-0A0D2475C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888" y="1357803"/>
            <a:ext cx="5366278" cy="433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76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7444-6FED-4F0C-8D92-5F46464A2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500" y="2591405"/>
            <a:ext cx="9905998" cy="1478570"/>
          </a:xfrm>
        </p:spPr>
        <p:txBody>
          <a:bodyPr/>
          <a:lstStyle/>
          <a:p>
            <a:r>
              <a:rPr lang="en-US" dirty="0"/>
              <a:t>Questions before hands-on session?</a:t>
            </a:r>
          </a:p>
        </p:txBody>
      </p:sp>
    </p:spTree>
    <p:extLst>
      <p:ext uri="{BB962C8B-B14F-4D97-AF65-F5344CB8AC3E}">
        <p14:creationId xmlns:p14="http://schemas.microsoft.com/office/powerpoint/2010/main" val="1071909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4C41-59A4-4BE5-86E3-247A8328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166" y="2752118"/>
            <a:ext cx="9905998" cy="1478570"/>
          </a:xfrm>
        </p:spPr>
        <p:txBody>
          <a:bodyPr/>
          <a:lstStyle/>
          <a:p>
            <a:r>
              <a:rPr lang="en-US" dirty="0"/>
              <a:t>Hands-on session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03EB9-90B5-4CCE-A28A-39ABD91C121F}"/>
              </a:ext>
            </a:extLst>
          </p:cNvPr>
          <p:cNvSpPr txBox="1"/>
          <p:nvPr/>
        </p:nvSpPr>
        <p:spPr>
          <a:xfrm>
            <a:off x="1241166" y="4128655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Github.com/megbert123/Machine-Learning-JC</a:t>
            </a:r>
          </a:p>
        </p:txBody>
      </p:sp>
    </p:spTree>
    <p:extLst>
      <p:ext uri="{BB962C8B-B14F-4D97-AF65-F5344CB8AC3E}">
        <p14:creationId xmlns:p14="http://schemas.microsoft.com/office/powerpoint/2010/main" val="3825400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3233-E45A-4360-8A0B-64473829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background of supervised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C3AB8-EB7F-4407-9286-B66EC36887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7"/>
                <a:ext cx="5176261" cy="35417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 dirty="0"/>
                  <a:t>𝓓 </a:t>
                </a:r>
                <a:r>
                  <a:rPr lang="en-US" b="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…,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For test 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loss function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Generalization loss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~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C3AB8-EB7F-4407-9286-B66EC36887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7"/>
                <a:ext cx="5176261" cy="3541714"/>
              </a:xfrm>
              <a:blipFill>
                <a:blip r:embed="rId3"/>
                <a:stretch>
                  <a:fillRect l="-1767" t="-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72BFDA7-87BE-4D2E-B4BC-F24ADF25A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639" y="2373353"/>
            <a:ext cx="5401541" cy="208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2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643F2-5E0D-415F-9460-A70CC52F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li’l</a:t>
            </a:r>
            <a:r>
              <a:rPr lang="en-US" dirty="0"/>
              <a:t> bit about the journal club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B2A88-778E-45DE-B21A-0DCE8C3D9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Supported by Biomolecular Research Center (</a:t>
            </a:r>
            <a:r>
              <a:rPr lang="en-US" sz="2800" dirty="0">
                <a:hlinkClick r:id="rId2"/>
              </a:rPr>
              <a:t>www.bu.edu/bmerc/</a:t>
            </a:r>
            <a:r>
              <a:rPr lang="en-US" sz="2800" dirty="0"/>
              <a:t>) </a:t>
            </a:r>
          </a:p>
          <a:p>
            <a:r>
              <a:rPr lang="en-US" sz="2800" dirty="0"/>
              <a:t>For students, by students (post-docs are also welcome though)</a:t>
            </a:r>
          </a:p>
          <a:p>
            <a:r>
              <a:rPr lang="en-US" sz="2800" dirty="0"/>
              <a:t>20-30 min presentation on main reference paper and Q&amp;A</a:t>
            </a:r>
          </a:p>
          <a:p>
            <a:r>
              <a:rPr lang="en-US" sz="2800" dirty="0"/>
              <a:t>30-40 mins hands-on session</a:t>
            </a:r>
          </a:p>
          <a:p>
            <a:r>
              <a:rPr lang="en-US" sz="2800" dirty="0"/>
              <a:t>Free food!</a:t>
            </a:r>
          </a:p>
        </p:txBody>
      </p:sp>
    </p:spTree>
    <p:extLst>
      <p:ext uri="{BB962C8B-B14F-4D97-AF65-F5344CB8AC3E}">
        <p14:creationId xmlns:p14="http://schemas.microsoft.com/office/powerpoint/2010/main" val="3743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3DA58-C19C-4490-8218-8695E739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Wrong Expectations from the journal club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BCF93-3F43-4F7A-9F87-74BC064AB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Experts will teach me how to ‘do machine learning’</a:t>
            </a:r>
          </a:p>
          <a:p>
            <a:r>
              <a:rPr lang="en-US" sz="2800" dirty="0"/>
              <a:t>Going to learn by just listening to lectures and eating the food</a:t>
            </a:r>
          </a:p>
          <a:p>
            <a:r>
              <a:rPr lang="en-US" sz="2800" dirty="0"/>
              <a:t>It will be too hard to follow</a:t>
            </a:r>
          </a:p>
          <a:p>
            <a:r>
              <a:rPr lang="en-US" sz="2800" dirty="0"/>
              <a:t>ML will change my life and is the answer to all problems</a:t>
            </a:r>
          </a:p>
          <a:p>
            <a:r>
              <a:rPr lang="en-US" sz="2800" dirty="0"/>
              <a:t>With ML JC’s help, I can graduate next week</a:t>
            </a:r>
          </a:p>
        </p:txBody>
      </p:sp>
    </p:spTree>
    <p:extLst>
      <p:ext uri="{BB962C8B-B14F-4D97-AF65-F5344CB8AC3E}">
        <p14:creationId xmlns:p14="http://schemas.microsoft.com/office/powerpoint/2010/main" val="355996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CB64-BB59-4263-8570-91D9705B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Expectations from the journal club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9AF49-C588-40FD-B890-D91AC9F8D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We are going to learn from each other</a:t>
            </a:r>
          </a:p>
          <a:p>
            <a:r>
              <a:rPr lang="en-US" sz="2800" dirty="0"/>
              <a:t>Practicing will help me learn better</a:t>
            </a:r>
          </a:p>
          <a:p>
            <a:r>
              <a:rPr lang="en-US" sz="2800" dirty="0"/>
              <a:t>I will get comfortable enough with ML to apply it on potentially important research problems that I face in my lab</a:t>
            </a:r>
          </a:p>
          <a:p>
            <a:r>
              <a:rPr lang="en-US" sz="2800" dirty="0"/>
              <a:t>I can present research challenges that might be solved via ML to bounce ideas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9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37AD-5559-4EDB-87D1-9E6DF625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DE064-1749-4B06-BE4D-E1E7A325E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What is Machine Learning?</a:t>
            </a:r>
          </a:p>
          <a:p>
            <a:r>
              <a:rPr lang="en-US" sz="2800" dirty="0"/>
              <a:t>Types of Machine Learning</a:t>
            </a:r>
          </a:p>
          <a:p>
            <a:r>
              <a:rPr lang="en-US" sz="2800" dirty="0"/>
              <a:t>When to use ML?</a:t>
            </a:r>
          </a:p>
          <a:p>
            <a:r>
              <a:rPr lang="en-US" sz="2800" dirty="0"/>
              <a:t>Supervised learning</a:t>
            </a:r>
          </a:p>
          <a:p>
            <a:r>
              <a:rPr lang="en-US" sz="2800" dirty="0"/>
              <a:t>Hands-on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82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9BC2-DDE3-4423-AACA-2A76A984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658F1-C7A6-4B9F-A533-7752CBD81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3159039" cy="3541714"/>
          </a:xfrm>
        </p:spPr>
        <p:txBody>
          <a:bodyPr/>
          <a:lstStyle/>
          <a:p>
            <a:r>
              <a:rPr lang="en-US" dirty="0"/>
              <a:t>Tool that is able to understand the ‘behavior’ of a certain phenomenon through observation of ‘sufficient’ number of examples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D907F7-52F4-4733-B145-9F5777CA5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545"/>
          <a:stretch/>
        </p:blipFill>
        <p:spPr>
          <a:xfrm>
            <a:off x="4552800" y="1618211"/>
            <a:ext cx="3529361" cy="39402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0120B4-5108-4AB0-882C-7FBD0F2D96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778"/>
          <a:stretch/>
        </p:blipFill>
        <p:spPr>
          <a:xfrm>
            <a:off x="8423951" y="2097088"/>
            <a:ext cx="3529361" cy="26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2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A79B-3943-4174-AD64-C30DE0C1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6A844-1424-4902-9FEC-E6AE1AA5E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264930" cy="3541714"/>
          </a:xfrm>
        </p:spPr>
        <p:txBody>
          <a:bodyPr/>
          <a:lstStyle/>
          <a:p>
            <a:r>
              <a:rPr lang="en-US" dirty="0"/>
              <a:t>ML tools can also integrate domain knowledge</a:t>
            </a:r>
          </a:p>
          <a:p>
            <a:r>
              <a:rPr lang="en-US" dirty="0"/>
              <a:t>Example 1: translational invariance of visual features</a:t>
            </a:r>
          </a:p>
          <a:p>
            <a:r>
              <a:rPr lang="en-US" dirty="0"/>
              <a:t>Example 2: preference of low energy simulations for protein-protein interaction predictions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37057-F8DB-47CF-9BD1-02742D841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549" y="2084619"/>
            <a:ext cx="5736755" cy="2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5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7CE4-F286-4AED-B17A-00E9DE74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6C576-E42A-4945-B59C-E08C8D80E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95" y="1734097"/>
            <a:ext cx="6905106" cy="42732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Supervised learning: trained with pairs of input and true output (labeled inputs)</a:t>
            </a:r>
          </a:p>
          <a:p>
            <a:pPr lvl="1"/>
            <a:r>
              <a:rPr lang="en-US" dirty="0"/>
              <a:t>Relatively well-understood and is supported by well-developed algorithms</a:t>
            </a:r>
          </a:p>
          <a:p>
            <a:pPr lvl="1"/>
            <a:r>
              <a:rPr lang="en-US" dirty="0" err="1"/>
              <a:t>Eg.</a:t>
            </a:r>
            <a:r>
              <a:rPr lang="en-US" dirty="0"/>
              <a:t> SVM, k-nearest neighbor, neural networks (deep learning), regression</a:t>
            </a:r>
          </a:p>
          <a:p>
            <a:r>
              <a:rPr lang="en-US" dirty="0"/>
              <a:t>Unsupervised learning: unlabeled inputs</a:t>
            </a:r>
          </a:p>
          <a:p>
            <a:pPr lvl="1"/>
            <a:r>
              <a:rPr lang="en-US" dirty="0"/>
              <a:t>Next week</a:t>
            </a:r>
          </a:p>
          <a:p>
            <a:r>
              <a:rPr lang="en-US" dirty="0"/>
              <a:t>Reinforcement learning: receives feedback after selection of output</a:t>
            </a:r>
          </a:p>
          <a:p>
            <a:pPr lvl="1"/>
            <a:r>
              <a:rPr lang="en-US" dirty="0"/>
              <a:t>Willing participant in the future? Maybe?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35CF5-B15A-483D-945B-BAF12E981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579" y="268654"/>
            <a:ext cx="4566457" cy="648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77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2DBA-0BC1-43C1-9C23-BE0CD5A5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2A071-D999-41DA-AEEC-34E843648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Absence of model (due to insufficient domain knowledge) or lack of algorithms that capture the model</a:t>
            </a:r>
          </a:p>
          <a:p>
            <a:r>
              <a:rPr lang="en-US" dirty="0"/>
              <a:t>Large enough training data</a:t>
            </a:r>
          </a:p>
          <a:p>
            <a:r>
              <a:rPr lang="en-US" dirty="0"/>
              <a:t>Task doesn’t require logic/common sense/ explicit reasoning</a:t>
            </a:r>
          </a:p>
          <a:p>
            <a:r>
              <a:rPr lang="en-US" dirty="0"/>
              <a:t>Happy with black-box method</a:t>
            </a:r>
          </a:p>
          <a:p>
            <a:r>
              <a:rPr lang="en-US" dirty="0"/>
              <a:t>Phenomenon is stable/stationary for sufficient data collection</a:t>
            </a:r>
          </a:p>
          <a:p>
            <a:r>
              <a:rPr lang="en-US" dirty="0"/>
              <a:t>Loose requirement constraints/ good performance with numerical simulations</a:t>
            </a:r>
          </a:p>
        </p:txBody>
      </p:sp>
    </p:spTree>
    <p:extLst>
      <p:ext uri="{BB962C8B-B14F-4D97-AF65-F5344CB8AC3E}">
        <p14:creationId xmlns:p14="http://schemas.microsoft.com/office/powerpoint/2010/main" val="2196081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1655</TotalTime>
  <Words>742</Words>
  <Application>Microsoft Office PowerPoint</Application>
  <PresentationFormat>Widescreen</PresentationFormat>
  <Paragraphs>96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Tw Cen MT</vt:lpstr>
      <vt:lpstr>Circuit</vt:lpstr>
      <vt:lpstr>Brief introduction to machine learning: supervised learning</vt:lpstr>
      <vt:lpstr>A li’l bit about the journal club</vt:lpstr>
      <vt:lpstr>Wrong Expectations from the journal club</vt:lpstr>
      <vt:lpstr>Right Expectations from the journal club</vt:lpstr>
      <vt:lpstr>outline</vt:lpstr>
      <vt:lpstr>What is machine learning?</vt:lpstr>
      <vt:lpstr>What is machine learning?</vt:lpstr>
      <vt:lpstr>TYPES OF MACHINE LEARNING</vt:lpstr>
      <vt:lpstr>When to use machine learning?</vt:lpstr>
      <vt:lpstr>Supervised learning: intro</vt:lpstr>
      <vt:lpstr>Generalization loss</vt:lpstr>
      <vt:lpstr>What do we optimize?</vt:lpstr>
      <vt:lpstr>Learning</vt:lpstr>
      <vt:lpstr>Model selection</vt:lpstr>
      <vt:lpstr>Questions before hands-on session?</vt:lpstr>
      <vt:lpstr>Hands-on session</vt:lpstr>
      <vt:lpstr>Mathematical background of supervised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introduction to machine learning: supervised learning</dc:title>
  <dc:creator>israel_desta</dc:creator>
  <cp:lastModifiedBy>israel_desta</cp:lastModifiedBy>
  <cp:revision>38</cp:revision>
  <dcterms:created xsi:type="dcterms:W3CDTF">2019-09-17T14:52:23Z</dcterms:created>
  <dcterms:modified xsi:type="dcterms:W3CDTF">2019-09-18T18:27:42Z</dcterms:modified>
</cp:coreProperties>
</file>