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61" r:id="rId6"/>
    <p:sldId id="259" r:id="rId7"/>
    <p:sldId id="258" r:id="rId8"/>
    <p:sldId id="260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CE8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093D9F-4F54-3653-B090-A5F540B35537}" v="1" dt="2025-06-16T22:10:11.365"/>
    <p1510:client id="{B0D1A4BE-6611-48F2-7281-559D810E2D25}" v="1" dt="2025-06-17T01:13:40.9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8" autoAdjust="0"/>
    <p:restoredTop sz="94648"/>
  </p:normalViewPr>
  <p:slideViewPr>
    <p:cSldViewPr snapToGrid="0">
      <p:cViewPr varScale="1">
        <p:scale>
          <a:sx n="74" d="100"/>
          <a:sy n="74" d="100"/>
        </p:scale>
        <p:origin x="78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Tuesday, June 17,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Tuesday, June 17,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Tuesday, June 17,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Tuesday, June 17,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Tuesday, June 17,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Tuesday, June 17,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Tuesday, June 17,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Tuesday, June 17, 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Tuesday, June 17, 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Tuesday, June 17,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Tuesday, June 17,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Tuesday, June 17,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546670"/>
            <a:ext cx="7739743" cy="1780313"/>
          </a:xfrm>
        </p:spPr>
        <p:txBody>
          <a:bodyPr>
            <a:normAutofit/>
          </a:bodyPr>
          <a:lstStyle/>
          <a:p>
            <a:r>
              <a:rPr lang="pt-BR" dirty="0"/>
              <a:t>XI Feira de Soluções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1476" y="3322755"/>
            <a:ext cx="7598267" cy="527289"/>
          </a:xfrm>
        </p:spPr>
        <p:txBody>
          <a:bodyPr>
            <a:noAutofit/>
          </a:bodyPr>
          <a:lstStyle/>
          <a:p>
            <a:r>
              <a:rPr lang="pt-BR" sz="2400" b="1" dirty="0">
                <a:solidFill>
                  <a:srgbClr val="FFFFFF"/>
                </a:solidFill>
              </a:rPr>
              <a:t>Conectando o Brasil: Inclusão digital</a:t>
            </a:r>
          </a:p>
          <a:p>
            <a:r>
              <a:rPr lang="pt-BR" sz="2400" b="1" dirty="0">
                <a:solidFill>
                  <a:srgbClr val="FFFFFF"/>
                </a:solidFill>
              </a:rPr>
              <a:t>Através de um modelo de negócio em Telecomunicações</a:t>
            </a:r>
          </a:p>
        </p:txBody>
      </p:sp>
      <p:pic>
        <p:nvPicPr>
          <p:cNvPr id="4" name="Picture 3" descr="Quebra-cabeças em figuras de plástico"/>
          <p:cNvPicPr>
            <a:picLocks noChangeAspect="1"/>
          </p:cNvPicPr>
          <p:nvPr/>
        </p:nvPicPr>
        <p:blipFill rotWithShape="1">
          <a:blip r:embed="rId2"/>
          <a:srcRect l="23493" r="19325"/>
          <a:stretch>
            <a:fillRect/>
          </a:stretch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  <p:sp>
        <p:nvSpPr>
          <p:cNvPr id="5" name="Subtítulo 2"/>
          <p:cNvSpPr txBox="1"/>
          <p:nvPr/>
        </p:nvSpPr>
        <p:spPr>
          <a:xfrm>
            <a:off x="141476" y="5761969"/>
            <a:ext cx="6770952" cy="62252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4"/>
              </a:buClr>
              <a:buFont typeface="The Hand Extrablack" panose="03070A02030502020204" pitchFamily="66" charset="0"/>
              <a:buNone/>
              <a:defRPr sz="28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None/>
              <a:defRPr sz="20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None/>
              <a:defRPr sz="18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None/>
              <a:defRPr sz="16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4"/>
              </a:buClr>
              <a:buFont typeface="The Hand Extrablack" panose="03070A02030502020204" pitchFamily="66" charset="0"/>
              <a:buNone/>
              <a:defRPr sz="1600" kern="1200" spc="20" baseline="0">
                <a:solidFill>
                  <a:schemeClr val="tx1">
                    <a:alpha val="58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>
                <a:solidFill>
                  <a:srgbClr val="FFFFFF"/>
                </a:solidFill>
              </a:rPr>
              <a:t>Grupo: </a:t>
            </a:r>
            <a:r>
              <a:rPr lang="pt-BR" dirty="0" err="1">
                <a:solidFill>
                  <a:srgbClr val="FFFFFF"/>
                </a:solidFill>
              </a:rPr>
              <a:t>Voxis</a:t>
            </a:r>
            <a:endParaRPr lang="pt-BR" dirty="0">
              <a:solidFill>
                <a:srgbClr val="FFFFFF"/>
              </a:solidFill>
            </a:endParaRPr>
          </a:p>
        </p:txBody>
      </p:sp>
      <p:grpSp>
        <p:nvGrpSpPr>
          <p:cNvPr id="10" name="Agrupar 9"/>
          <p:cNvGrpSpPr>
            <a:grpSpLocks noChangeAspect="1"/>
          </p:cNvGrpSpPr>
          <p:nvPr/>
        </p:nvGrpSpPr>
        <p:grpSpPr>
          <a:xfrm>
            <a:off x="-4" y="192710"/>
            <a:ext cx="1823189" cy="1440000"/>
            <a:chOff x="-3" y="192711"/>
            <a:chExt cx="2334782" cy="1844066"/>
          </a:xfrm>
        </p:grpSpPr>
        <p:sp>
          <p:nvSpPr>
            <p:cNvPr id="8" name="Conector Fora de Página 7"/>
            <p:cNvSpPr/>
            <p:nvPr/>
          </p:nvSpPr>
          <p:spPr>
            <a:xfrm>
              <a:off x="141476" y="192711"/>
              <a:ext cx="2051824" cy="1844066"/>
            </a:xfrm>
            <a:prstGeom prst="flowChartOffpageConnector">
              <a:avLst/>
            </a:prstGeom>
            <a:solidFill>
              <a:srgbClr val="FCE87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Imagem 6" descr="Placa vermelha com letras brancas&#10;&#10;Descrição gerada automaticamente com confiança média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" y="431529"/>
              <a:ext cx="2334782" cy="11206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12706" y="354618"/>
            <a:ext cx="5545344" cy="794475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 algn="ctr"/>
            <a:r>
              <a:rPr lang="en-US" sz="5600" b="1" spc="-100" dirty="0" err="1"/>
              <a:t>Integrantes</a:t>
            </a:r>
            <a:endParaRPr lang="en-US" sz="5600" b="1" spc="-100" dirty="0"/>
          </a:p>
        </p:txBody>
      </p:sp>
      <p:pic>
        <p:nvPicPr>
          <p:cNvPr id="12" name="Picture 3" descr="Quebra-cabeças em figuras de plástico"/>
          <p:cNvPicPr>
            <a:picLocks noChangeAspect="1"/>
          </p:cNvPicPr>
          <p:nvPr/>
        </p:nvPicPr>
        <p:blipFill rotWithShape="1">
          <a:blip r:embed="rId2"/>
          <a:srcRect l="23493" r="19325"/>
          <a:stretch>
            <a:fillRect/>
          </a:stretch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  <p:sp>
        <p:nvSpPr>
          <p:cNvPr id="13" name="Retângulo 12"/>
          <p:cNvSpPr/>
          <p:nvPr/>
        </p:nvSpPr>
        <p:spPr>
          <a:xfrm>
            <a:off x="7511144" y="5361895"/>
            <a:ext cx="4528456" cy="1065937"/>
          </a:xfrm>
          <a:prstGeom prst="rect">
            <a:avLst/>
          </a:prstGeom>
          <a:solidFill>
            <a:srgbClr val="FCE87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7434944" y="5479364"/>
            <a:ext cx="4528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P2 – Professor Carlos Bastos</a:t>
            </a:r>
          </a:p>
          <a:p>
            <a:r>
              <a:rPr lang="pt-BR" sz="2400" dirty="0">
                <a:solidFill>
                  <a:schemeClr val="bg1"/>
                </a:solidFill>
              </a:rPr>
              <a:t>M2 – Professor Rubens Barreto</a:t>
            </a:r>
          </a:p>
        </p:txBody>
      </p:sp>
      <p:grpSp>
        <p:nvGrpSpPr>
          <p:cNvPr id="14" name="Agrupar 13"/>
          <p:cNvGrpSpPr>
            <a:grpSpLocks noChangeAspect="1"/>
          </p:cNvGrpSpPr>
          <p:nvPr/>
        </p:nvGrpSpPr>
        <p:grpSpPr>
          <a:xfrm>
            <a:off x="-4" y="192710"/>
            <a:ext cx="1823189" cy="1440000"/>
            <a:chOff x="-3" y="192711"/>
            <a:chExt cx="2334782" cy="1844066"/>
          </a:xfrm>
        </p:grpSpPr>
        <p:sp>
          <p:nvSpPr>
            <p:cNvPr id="16" name="Conector Fora de Página 15"/>
            <p:cNvSpPr/>
            <p:nvPr/>
          </p:nvSpPr>
          <p:spPr>
            <a:xfrm>
              <a:off x="141476" y="192711"/>
              <a:ext cx="2051824" cy="1844066"/>
            </a:xfrm>
            <a:prstGeom prst="flowChartOffpageConnector">
              <a:avLst/>
            </a:prstGeom>
            <a:solidFill>
              <a:srgbClr val="FCE87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8" name="Imagem 17" descr="Placa vermelha com letras brancas&#10;&#10;Descrição gerada automaticamente com confiança média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" y="400050"/>
              <a:ext cx="2334782" cy="1120695"/>
            </a:xfrm>
            <a:prstGeom prst="rect">
              <a:avLst/>
            </a:prstGeom>
          </p:spPr>
        </p:pic>
      </p:grpSp>
      <p:pic>
        <p:nvPicPr>
          <p:cNvPr id="10" name="Imagem 9">
            <a:extLst>
              <a:ext uri="{FF2B5EF4-FFF2-40B4-BE49-F238E27FC236}">
                <a16:creationId xmlns:a16="http://schemas.microsoft.com/office/drawing/2014/main" id="{F8CB3B43-5B78-9E8F-1695-9ECB54CC676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24080"/>
          <a:stretch>
            <a:fillRect/>
          </a:stretch>
        </p:blipFill>
        <p:spPr>
          <a:xfrm>
            <a:off x="451345" y="1890584"/>
            <a:ext cx="1520122" cy="1511778"/>
          </a:xfrm>
          <a:custGeom>
            <a:avLst/>
            <a:gdLst>
              <a:gd name="connsiteX0" fmla="*/ 571834 w 1520122"/>
              <a:gd name="connsiteY0" fmla="*/ 0 h 1511778"/>
              <a:gd name="connsiteX1" fmla="*/ 948288 w 1520122"/>
              <a:gd name="connsiteY1" fmla="*/ 0 h 1511778"/>
              <a:gd name="connsiteX2" fmla="*/ 1055911 w 1520122"/>
              <a:gd name="connsiteY2" fmla="*/ 33810 h 1511778"/>
              <a:gd name="connsiteX3" fmla="*/ 1520122 w 1520122"/>
              <a:gd name="connsiteY3" fmla="*/ 742570 h 1511778"/>
              <a:gd name="connsiteX4" fmla="*/ 760061 w 1520122"/>
              <a:gd name="connsiteY4" fmla="*/ 1511778 h 1511778"/>
              <a:gd name="connsiteX5" fmla="*/ 0 w 1520122"/>
              <a:gd name="connsiteY5" fmla="*/ 742570 h 1511778"/>
              <a:gd name="connsiteX6" fmla="*/ 464211 w 1520122"/>
              <a:gd name="connsiteY6" fmla="*/ 33810 h 1511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0122" h="1511778">
                <a:moveTo>
                  <a:pt x="571834" y="0"/>
                </a:moveTo>
                <a:lnTo>
                  <a:pt x="948288" y="0"/>
                </a:lnTo>
                <a:lnTo>
                  <a:pt x="1055911" y="33810"/>
                </a:lnTo>
                <a:cubicBezTo>
                  <a:pt x="1328708" y="150582"/>
                  <a:pt x="1520122" y="423954"/>
                  <a:pt x="1520122" y="742570"/>
                </a:cubicBezTo>
                <a:cubicBezTo>
                  <a:pt x="1520122" y="1167392"/>
                  <a:pt x="1179831" y="1511778"/>
                  <a:pt x="760061" y="1511778"/>
                </a:cubicBezTo>
                <a:cubicBezTo>
                  <a:pt x="340291" y="1511778"/>
                  <a:pt x="0" y="1167392"/>
                  <a:pt x="0" y="742570"/>
                </a:cubicBezTo>
                <a:cubicBezTo>
                  <a:pt x="0" y="423954"/>
                  <a:pt x="191414" y="150582"/>
                  <a:pt x="464211" y="33810"/>
                </a:cubicBezTo>
                <a:close/>
              </a:path>
            </a:pathLst>
          </a:cu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1F0083E8-5163-F4F7-C4BA-E4433098996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7933" r="17676" b="395"/>
          <a:stretch>
            <a:fillRect/>
          </a:stretch>
        </p:blipFill>
        <p:spPr>
          <a:xfrm>
            <a:off x="2937402" y="1890585"/>
            <a:ext cx="1520122" cy="1538415"/>
          </a:xfrm>
          <a:custGeom>
            <a:avLst/>
            <a:gdLst>
              <a:gd name="connsiteX0" fmla="*/ 760041 w 1520122"/>
              <a:gd name="connsiteY0" fmla="*/ 0 h 1538415"/>
              <a:gd name="connsiteX1" fmla="*/ 760081 w 1520122"/>
              <a:gd name="connsiteY1" fmla="*/ 0 h 1538415"/>
              <a:gd name="connsiteX2" fmla="*/ 837773 w 1520122"/>
              <a:gd name="connsiteY2" fmla="*/ 3970 h 1538415"/>
              <a:gd name="connsiteX3" fmla="*/ 1520122 w 1520122"/>
              <a:gd name="connsiteY3" fmla="*/ 769207 h 1538415"/>
              <a:gd name="connsiteX4" fmla="*/ 760061 w 1520122"/>
              <a:gd name="connsiteY4" fmla="*/ 1538415 h 1538415"/>
              <a:gd name="connsiteX5" fmla="*/ 0 w 1520122"/>
              <a:gd name="connsiteY5" fmla="*/ 769207 h 1538415"/>
              <a:gd name="connsiteX6" fmla="*/ 682349 w 1520122"/>
              <a:gd name="connsiteY6" fmla="*/ 3970 h 1538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0122" h="1538415">
                <a:moveTo>
                  <a:pt x="760041" y="0"/>
                </a:moveTo>
                <a:lnTo>
                  <a:pt x="760081" y="0"/>
                </a:lnTo>
                <a:lnTo>
                  <a:pt x="837773" y="3970"/>
                </a:lnTo>
                <a:cubicBezTo>
                  <a:pt x="1221038" y="43362"/>
                  <a:pt x="1520122" y="370937"/>
                  <a:pt x="1520122" y="769207"/>
                </a:cubicBezTo>
                <a:cubicBezTo>
                  <a:pt x="1520122" y="1194029"/>
                  <a:pt x="1179831" y="1538415"/>
                  <a:pt x="760061" y="1538415"/>
                </a:cubicBezTo>
                <a:cubicBezTo>
                  <a:pt x="340291" y="1538415"/>
                  <a:pt x="0" y="1194029"/>
                  <a:pt x="0" y="769207"/>
                </a:cubicBezTo>
                <a:cubicBezTo>
                  <a:pt x="0" y="370937"/>
                  <a:pt x="299084" y="43362"/>
                  <a:pt x="682349" y="3970"/>
                </a:cubicBezTo>
                <a:close/>
              </a:path>
            </a:pathLst>
          </a:cu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1EB0FB86-C680-551D-15C0-10DE0B0D499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b="22626"/>
          <a:stretch>
            <a:fillRect/>
          </a:stretch>
        </p:blipFill>
        <p:spPr>
          <a:xfrm>
            <a:off x="5423460" y="1890584"/>
            <a:ext cx="1520122" cy="1538414"/>
          </a:xfrm>
          <a:custGeom>
            <a:avLst/>
            <a:gdLst>
              <a:gd name="connsiteX0" fmla="*/ 760042 w 1520122"/>
              <a:gd name="connsiteY0" fmla="*/ 0 h 1538414"/>
              <a:gd name="connsiteX1" fmla="*/ 760081 w 1520122"/>
              <a:gd name="connsiteY1" fmla="*/ 0 h 1538414"/>
              <a:gd name="connsiteX2" fmla="*/ 913240 w 1520122"/>
              <a:gd name="connsiteY2" fmla="*/ 15626 h 1538414"/>
              <a:gd name="connsiteX3" fmla="*/ 1520122 w 1520122"/>
              <a:gd name="connsiteY3" fmla="*/ 769206 h 1538414"/>
              <a:gd name="connsiteX4" fmla="*/ 760061 w 1520122"/>
              <a:gd name="connsiteY4" fmla="*/ 1538414 h 1538414"/>
              <a:gd name="connsiteX5" fmla="*/ 0 w 1520122"/>
              <a:gd name="connsiteY5" fmla="*/ 769206 h 1538414"/>
              <a:gd name="connsiteX6" fmla="*/ 606882 w 1520122"/>
              <a:gd name="connsiteY6" fmla="*/ 15626 h 1538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0122" h="1538414">
                <a:moveTo>
                  <a:pt x="760042" y="0"/>
                </a:moveTo>
                <a:lnTo>
                  <a:pt x="760081" y="0"/>
                </a:lnTo>
                <a:lnTo>
                  <a:pt x="913240" y="15626"/>
                </a:lnTo>
                <a:cubicBezTo>
                  <a:pt x="1259587" y="87351"/>
                  <a:pt x="1520122" y="397487"/>
                  <a:pt x="1520122" y="769206"/>
                </a:cubicBezTo>
                <a:cubicBezTo>
                  <a:pt x="1520122" y="1194028"/>
                  <a:pt x="1179831" y="1538414"/>
                  <a:pt x="760061" y="1538414"/>
                </a:cubicBezTo>
                <a:cubicBezTo>
                  <a:pt x="340291" y="1538414"/>
                  <a:pt x="0" y="1194028"/>
                  <a:pt x="0" y="769206"/>
                </a:cubicBezTo>
                <a:cubicBezTo>
                  <a:pt x="0" y="397487"/>
                  <a:pt x="260536" y="87351"/>
                  <a:pt x="606882" y="15626"/>
                </a:cubicBezTo>
                <a:close/>
              </a:path>
            </a:pathLst>
          </a:cu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AD701143-14CF-3B49-B786-1AD1704F8823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7508" t="18547" r="12147" b="14227"/>
          <a:stretch>
            <a:fillRect/>
          </a:stretch>
        </p:blipFill>
        <p:spPr>
          <a:xfrm>
            <a:off x="1712706" y="4170492"/>
            <a:ext cx="1520122" cy="1538414"/>
          </a:xfrm>
          <a:custGeom>
            <a:avLst/>
            <a:gdLst>
              <a:gd name="connsiteX0" fmla="*/ 760061 w 1520122"/>
              <a:gd name="connsiteY0" fmla="*/ 0 h 1538414"/>
              <a:gd name="connsiteX1" fmla="*/ 1520122 w 1520122"/>
              <a:gd name="connsiteY1" fmla="*/ 769207 h 1538414"/>
              <a:gd name="connsiteX2" fmla="*/ 760061 w 1520122"/>
              <a:gd name="connsiteY2" fmla="*/ 1538414 h 1538414"/>
              <a:gd name="connsiteX3" fmla="*/ 0 w 1520122"/>
              <a:gd name="connsiteY3" fmla="*/ 769207 h 1538414"/>
              <a:gd name="connsiteX4" fmla="*/ 760061 w 1520122"/>
              <a:gd name="connsiteY4" fmla="*/ 0 h 1538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0122" h="1538414">
                <a:moveTo>
                  <a:pt x="760061" y="0"/>
                </a:moveTo>
                <a:cubicBezTo>
                  <a:pt x="1179831" y="0"/>
                  <a:pt x="1520122" y="344386"/>
                  <a:pt x="1520122" y="769207"/>
                </a:cubicBezTo>
                <a:cubicBezTo>
                  <a:pt x="1520122" y="1194028"/>
                  <a:pt x="1179831" y="1538414"/>
                  <a:pt x="760061" y="1538414"/>
                </a:cubicBezTo>
                <a:cubicBezTo>
                  <a:pt x="340291" y="1538414"/>
                  <a:pt x="0" y="1194028"/>
                  <a:pt x="0" y="769207"/>
                </a:cubicBezTo>
                <a:cubicBezTo>
                  <a:pt x="0" y="344386"/>
                  <a:pt x="340291" y="0"/>
                  <a:pt x="760061" y="0"/>
                </a:cubicBezTo>
                <a:close/>
              </a:path>
            </a:pathLst>
          </a:cu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C2745FC6-1628-8671-3FEF-D3B8DD160B52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3751" r="585" b="3751"/>
          <a:stretch>
            <a:fillRect/>
          </a:stretch>
        </p:blipFill>
        <p:spPr>
          <a:xfrm>
            <a:off x="4214905" y="4136100"/>
            <a:ext cx="1520122" cy="1607198"/>
          </a:xfrm>
          <a:custGeom>
            <a:avLst/>
            <a:gdLst>
              <a:gd name="connsiteX0" fmla="*/ 1043636 w 2099629"/>
              <a:gd name="connsiteY0" fmla="*/ 0 h 2219900"/>
              <a:gd name="connsiteX1" fmla="*/ 2099629 w 2099629"/>
              <a:gd name="connsiteY1" fmla="*/ 1109950 h 2219900"/>
              <a:gd name="connsiteX2" fmla="*/ 1043636 w 2099629"/>
              <a:gd name="connsiteY2" fmla="*/ 2219900 h 2219900"/>
              <a:gd name="connsiteX3" fmla="*/ 9097 w 2099629"/>
              <a:gd name="connsiteY3" fmla="*/ 1333644 h 2219900"/>
              <a:gd name="connsiteX4" fmla="*/ 0 w 2099629"/>
              <a:gd name="connsiteY4" fmla="*/ 1270992 h 2219900"/>
              <a:gd name="connsiteX5" fmla="*/ 0 w 2099629"/>
              <a:gd name="connsiteY5" fmla="*/ 948909 h 2219900"/>
              <a:gd name="connsiteX6" fmla="*/ 9097 w 2099629"/>
              <a:gd name="connsiteY6" fmla="*/ 886257 h 2219900"/>
              <a:gd name="connsiteX7" fmla="*/ 1043636 w 2099629"/>
              <a:gd name="connsiteY7" fmla="*/ 0 h 221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9629" h="2219900">
                <a:moveTo>
                  <a:pt x="1043636" y="0"/>
                </a:moveTo>
                <a:cubicBezTo>
                  <a:pt x="1626845" y="0"/>
                  <a:pt x="2099629" y="496942"/>
                  <a:pt x="2099629" y="1109950"/>
                </a:cubicBezTo>
                <a:cubicBezTo>
                  <a:pt x="2099629" y="1722958"/>
                  <a:pt x="1626845" y="2219900"/>
                  <a:pt x="1043636" y="2219900"/>
                </a:cubicBezTo>
                <a:cubicBezTo>
                  <a:pt x="533328" y="2219900"/>
                  <a:pt x="107565" y="1839429"/>
                  <a:pt x="9097" y="1333644"/>
                </a:cubicBezTo>
                <a:lnTo>
                  <a:pt x="0" y="1270992"/>
                </a:lnTo>
                <a:lnTo>
                  <a:pt x="0" y="948909"/>
                </a:lnTo>
                <a:lnTo>
                  <a:pt x="9097" y="886257"/>
                </a:lnTo>
                <a:cubicBezTo>
                  <a:pt x="107565" y="380471"/>
                  <a:pt x="533328" y="0"/>
                  <a:pt x="1043636" y="0"/>
                </a:cubicBezTo>
                <a:close/>
              </a:path>
            </a:pathLst>
          </a:custGeom>
        </p:spPr>
      </p:pic>
      <p:sp>
        <p:nvSpPr>
          <p:cNvPr id="36" name="CaixaDeTexto 35">
            <a:extLst>
              <a:ext uri="{FF2B5EF4-FFF2-40B4-BE49-F238E27FC236}">
                <a16:creationId xmlns:a16="http://schemas.microsoft.com/office/drawing/2014/main" id="{E9FDC22F-7A4A-D359-94BB-3E98316BBBA4}"/>
              </a:ext>
            </a:extLst>
          </p:cNvPr>
          <p:cNvSpPr txBox="1"/>
          <p:nvPr/>
        </p:nvSpPr>
        <p:spPr>
          <a:xfrm>
            <a:off x="789655" y="3475570"/>
            <a:ext cx="923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Alinny</a:t>
            </a:r>
            <a:endParaRPr lang="pt-BR" dirty="0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524C6777-8FB2-3282-83CD-55E3B9C0AACC}"/>
              </a:ext>
            </a:extLst>
          </p:cNvPr>
          <p:cNvSpPr txBox="1"/>
          <p:nvPr/>
        </p:nvSpPr>
        <p:spPr>
          <a:xfrm>
            <a:off x="3099991" y="3475570"/>
            <a:ext cx="1194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Ana Luiza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454FF135-44A2-DB83-F023-B95BDB8B1D2A}"/>
              </a:ext>
            </a:extLst>
          </p:cNvPr>
          <p:cNvSpPr txBox="1"/>
          <p:nvPr/>
        </p:nvSpPr>
        <p:spPr>
          <a:xfrm>
            <a:off x="5883726" y="3475570"/>
            <a:ext cx="773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Fábio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E050DE19-91A6-967F-A4DB-DC254C5926FB}"/>
              </a:ext>
            </a:extLst>
          </p:cNvPr>
          <p:cNvSpPr txBox="1"/>
          <p:nvPr/>
        </p:nvSpPr>
        <p:spPr>
          <a:xfrm>
            <a:off x="1928708" y="5849830"/>
            <a:ext cx="1088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Matheus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796E358-004A-3789-F52D-7FA6E6585176}"/>
              </a:ext>
            </a:extLst>
          </p:cNvPr>
          <p:cNvSpPr txBox="1"/>
          <p:nvPr/>
        </p:nvSpPr>
        <p:spPr>
          <a:xfrm>
            <a:off x="4542865" y="5849830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Moisés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12706" y="234225"/>
            <a:ext cx="5545344" cy="794475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 algn="ctr"/>
            <a:r>
              <a:rPr lang="en-US" sz="5600" b="1" spc="-100" dirty="0" err="1"/>
              <a:t>Problema</a:t>
            </a:r>
            <a:r>
              <a:rPr lang="en-US" sz="5600" b="1" spc="-100" dirty="0"/>
              <a:t> 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10474" y="1710107"/>
            <a:ext cx="757155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O Governo local de um País fictício, apesar de ter restrições em privatizar percebeu que a única maneira de evitar um colapso na economia, seria passar parte dos serviços públicos para as mãos de empresas privadas, pois se a demanda continuar a crescer sem uma oferta para atender, a inflação iria subir, colocando todas as conquistas, até então alcançadas a perder.</a:t>
            </a:r>
          </a:p>
          <a:p>
            <a:endParaRPr lang="pt-BR" sz="2000" dirty="0"/>
          </a:p>
          <a:p>
            <a:r>
              <a:rPr lang="pt-BR" sz="2000" dirty="0"/>
              <a:t>Desta forma, foi realizada diversos leilões para a concessão de vários serviços públicos, e um deles é a telefonia. Neste leilão as empresas compraram o direito de implantar redes de telefonias no país, tendo a única obrigatoriedade, que é a instalação imediata de pelo menos uma Estação de Radio Base, lojas e serviços de voz, dados e venda de aparelhos.</a:t>
            </a:r>
          </a:p>
        </p:txBody>
      </p:sp>
      <p:pic>
        <p:nvPicPr>
          <p:cNvPr id="11" name="Picture 3" descr="Quebra-cabeças em figuras de plástico"/>
          <p:cNvPicPr>
            <a:picLocks noChangeAspect="1"/>
          </p:cNvPicPr>
          <p:nvPr/>
        </p:nvPicPr>
        <p:blipFill rotWithShape="1">
          <a:blip r:embed="rId2"/>
          <a:srcRect l="23493" r="19325"/>
          <a:stretch>
            <a:fillRect/>
          </a:stretch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  <p:grpSp>
        <p:nvGrpSpPr>
          <p:cNvPr id="12" name="Agrupar 11"/>
          <p:cNvGrpSpPr>
            <a:grpSpLocks noChangeAspect="1"/>
          </p:cNvGrpSpPr>
          <p:nvPr/>
        </p:nvGrpSpPr>
        <p:grpSpPr>
          <a:xfrm>
            <a:off x="-4" y="192710"/>
            <a:ext cx="1823189" cy="1440000"/>
            <a:chOff x="-3" y="192711"/>
            <a:chExt cx="2334782" cy="1844066"/>
          </a:xfrm>
        </p:grpSpPr>
        <p:sp>
          <p:nvSpPr>
            <p:cNvPr id="13" name="Conector Fora de Página 12"/>
            <p:cNvSpPr/>
            <p:nvPr/>
          </p:nvSpPr>
          <p:spPr>
            <a:xfrm>
              <a:off x="141476" y="192711"/>
              <a:ext cx="2051824" cy="1844066"/>
            </a:xfrm>
            <a:prstGeom prst="flowChartOffpageConnector">
              <a:avLst/>
            </a:prstGeom>
            <a:solidFill>
              <a:srgbClr val="FCE87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4" name="Imagem 13" descr="Placa vermelha com letras brancas&#10;&#10;Descrição gerada automaticamente com confiança média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" y="400050"/>
              <a:ext cx="2334782" cy="11206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12706" y="354618"/>
            <a:ext cx="5545344" cy="794475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pPr algn="ctr"/>
            <a:r>
              <a:rPr lang="en-US" sz="5600" b="1" spc="-100" dirty="0" err="1"/>
              <a:t>Tecnologias</a:t>
            </a:r>
            <a:endParaRPr lang="en-US" sz="5600" b="1" spc="-1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110474" y="1732845"/>
            <a:ext cx="7369425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 fontAlgn="base"/>
            <a:r>
              <a:rPr lang="pt-BR" sz="1600" b="0" i="0" dirty="0">
                <a:effectLst/>
                <a:latin typeface="Times New Roman" panose="02020603050405020304" pitchFamily="18" charset="0"/>
              </a:rPr>
              <a:t>A fundamentação teórica aborda conceitos essenciais como Mobile Briefing, matriz SWOT, Canvas, inclusão digital e infraestrutura de telecomunicações. No entanto, foram consultadas diversas fontes digitais confiáveis como IBGE, incluindo portifólio do Sebrae. </a:t>
            </a:r>
            <a:endParaRPr lang="pt-BR" sz="1600" b="0" i="0" dirty="0">
              <a:effectLst/>
              <a:latin typeface="Segoe UI" panose="020B0502040204020203" pitchFamily="34" charset="0"/>
            </a:endParaRPr>
          </a:p>
          <a:p>
            <a:pPr algn="just" rtl="0" fontAlgn="base"/>
            <a:r>
              <a:rPr lang="pt-BR" sz="1600" b="0" i="0" dirty="0">
                <a:effectLst/>
                <a:latin typeface="Times New Roman" panose="02020603050405020304" pitchFamily="18" charset="0"/>
              </a:rPr>
              <a:t>O Mobile Briefing é um documento conciso que reúne as informações principais para o desenvolvimento de escopo de projetos em infraestrutura abrangendo diversas áreas concebidas, concessionadas ou privatizadas tendo o governo como o órgão responsável principal a fim de evitar colapso financeiro e econômico. </a:t>
            </a:r>
            <a:endParaRPr lang="pt-BR" sz="1600" b="0" i="0" dirty="0">
              <a:effectLst/>
              <a:latin typeface="Segoe UI" panose="020B0502040204020203" pitchFamily="34" charset="0"/>
            </a:endParaRPr>
          </a:p>
          <a:p>
            <a:pPr algn="just" rtl="0" fontAlgn="base"/>
            <a:r>
              <a:rPr lang="pt-BR" sz="1600" b="0" i="0" dirty="0">
                <a:effectLst/>
                <a:latin typeface="Times New Roman" panose="02020603050405020304" pitchFamily="18" charset="0"/>
              </a:rPr>
              <a:t>A matriz SWOT (</a:t>
            </a:r>
            <a:r>
              <a:rPr lang="pt-BR" sz="1600" b="0" i="0" dirty="0" err="1">
                <a:effectLst/>
                <a:latin typeface="Times New Roman" panose="02020603050405020304" pitchFamily="18" charset="0"/>
              </a:rPr>
              <a:t>Strengths</a:t>
            </a:r>
            <a:r>
              <a:rPr lang="pt-BR" sz="1600" b="0" i="0" dirty="0">
                <a:effectLst/>
                <a:latin typeface="Times New Roman" panose="02020603050405020304" pitchFamily="18" charset="0"/>
              </a:rPr>
              <a:t>, </a:t>
            </a:r>
            <a:r>
              <a:rPr lang="pt-BR" sz="1600" b="0" i="0" dirty="0" err="1">
                <a:effectLst/>
                <a:latin typeface="Times New Roman" panose="02020603050405020304" pitchFamily="18" charset="0"/>
              </a:rPr>
              <a:t>Weaknesses</a:t>
            </a:r>
            <a:r>
              <a:rPr lang="pt-BR" sz="1600" b="0" i="0" dirty="0">
                <a:effectLst/>
                <a:latin typeface="Times New Roman" panose="02020603050405020304" pitchFamily="18" charset="0"/>
              </a:rPr>
              <a:t>, </a:t>
            </a:r>
            <a:r>
              <a:rPr lang="pt-BR" sz="1600" b="0" i="0" dirty="0" err="1">
                <a:effectLst/>
                <a:latin typeface="Times New Roman" panose="02020603050405020304" pitchFamily="18" charset="0"/>
              </a:rPr>
              <a:t>Opportunities</a:t>
            </a:r>
            <a:r>
              <a:rPr lang="pt-BR" sz="1600" b="0" i="0" dirty="0">
                <a:effectLst/>
                <a:latin typeface="Times New Roman" panose="02020603050405020304" pitchFamily="18" charset="0"/>
              </a:rPr>
              <a:t>, </a:t>
            </a:r>
            <a:r>
              <a:rPr lang="pt-BR" sz="1600" b="0" i="0" dirty="0" err="1">
                <a:effectLst/>
                <a:latin typeface="Times New Roman" panose="02020603050405020304" pitchFamily="18" charset="0"/>
              </a:rPr>
              <a:t>Threats</a:t>
            </a:r>
            <a:r>
              <a:rPr lang="pt-BR" sz="1600" b="0" i="0" dirty="0">
                <a:effectLst/>
                <a:latin typeface="Times New Roman" panose="02020603050405020304" pitchFamily="18" charset="0"/>
              </a:rPr>
              <a:t>) é uma ferramenta estratégica aplicada nas organizações para avaliar a situação atual de um projeto, empresa ou produto. É utilizada para identificar as forças (pontes forte internos), fraquezas (limitações), oportunidades (possibilidades internas ou externas favoráveis) e ameaças (riscos e desafios externos). </a:t>
            </a:r>
            <a:endParaRPr lang="pt-BR" sz="1600" b="0" i="0" dirty="0">
              <a:effectLst/>
              <a:latin typeface="Segoe UI" panose="020B0502040204020203" pitchFamily="34" charset="0"/>
            </a:endParaRPr>
          </a:p>
          <a:p>
            <a:pPr algn="just" rtl="0" fontAlgn="base"/>
            <a:r>
              <a:rPr lang="pt-BR" sz="1600" b="0" i="0" dirty="0">
                <a:effectLst/>
                <a:latin typeface="Times New Roman" panose="02020603050405020304" pitchFamily="18" charset="0"/>
              </a:rPr>
              <a:t>O Business Model Canvas é um quadro visual que descreve o modelo de negócio da empresa, para facilitar o entendimento e planejamento estratégico. Possui 9 blocos principais como por exemplo proposta de valor, relacionamento com clientes, fontes de receitas, recursos principais etc. </a:t>
            </a:r>
            <a:endParaRPr lang="pt-BR" sz="1600" b="0" i="0" dirty="0">
              <a:effectLst/>
              <a:latin typeface="Segoe UI" panose="020B0502040204020203" pitchFamily="34" charset="0"/>
            </a:endParaRPr>
          </a:p>
          <a:p>
            <a:r>
              <a:rPr lang="pt-BR" sz="3200" dirty="0"/>
              <a:t>.</a:t>
            </a:r>
          </a:p>
        </p:txBody>
      </p:sp>
      <p:pic>
        <p:nvPicPr>
          <p:cNvPr id="9" name="Picture 3" descr="Quebra-cabeças em figuras de plástico"/>
          <p:cNvPicPr>
            <a:picLocks noChangeAspect="1"/>
          </p:cNvPicPr>
          <p:nvPr/>
        </p:nvPicPr>
        <p:blipFill rotWithShape="1">
          <a:blip r:embed="rId2"/>
          <a:srcRect l="23493" r="19325"/>
          <a:stretch>
            <a:fillRect/>
          </a:stretch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  <p:grpSp>
        <p:nvGrpSpPr>
          <p:cNvPr id="11" name="Agrupar 10"/>
          <p:cNvGrpSpPr>
            <a:grpSpLocks noChangeAspect="1"/>
          </p:cNvGrpSpPr>
          <p:nvPr/>
        </p:nvGrpSpPr>
        <p:grpSpPr>
          <a:xfrm>
            <a:off x="-4" y="192710"/>
            <a:ext cx="1823189" cy="1440000"/>
            <a:chOff x="-3" y="192711"/>
            <a:chExt cx="2334782" cy="1844066"/>
          </a:xfrm>
        </p:grpSpPr>
        <p:sp>
          <p:nvSpPr>
            <p:cNvPr id="12" name="Conector Fora de Página 11"/>
            <p:cNvSpPr/>
            <p:nvPr/>
          </p:nvSpPr>
          <p:spPr>
            <a:xfrm>
              <a:off x="141476" y="192711"/>
              <a:ext cx="2051824" cy="1844066"/>
            </a:xfrm>
            <a:prstGeom prst="flowChartOffpageConnector">
              <a:avLst/>
            </a:prstGeom>
            <a:solidFill>
              <a:srgbClr val="FCE87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3" name="Imagem 12" descr="Placa vermelha com letras brancas&#10;&#10;Descrição gerada automaticamente com confiança média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3" y="400050"/>
              <a:ext cx="2334782" cy="112069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0116" y="-350309"/>
            <a:ext cx="7881257" cy="1834060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ctr"/>
            <a:r>
              <a:rPr lang="en-US" sz="8000" b="1" spc="-100" dirty="0" err="1"/>
              <a:t>Solução</a:t>
            </a:r>
            <a:endParaRPr lang="en-US" sz="8000" b="1" spc="-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7144" r="27737" b="-1"/>
          <a:stretch>
            <a:fillRect/>
          </a:stretch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  <p:pic>
        <p:nvPicPr>
          <p:cNvPr id="8" name="Picture 3" descr="Quebra-cabeças em figuras de plástico"/>
          <p:cNvPicPr>
            <a:picLocks noChangeAspect="1"/>
          </p:cNvPicPr>
          <p:nvPr/>
        </p:nvPicPr>
        <p:blipFill rotWithShape="1">
          <a:blip r:embed="rId3"/>
          <a:srcRect l="23493" r="19325"/>
          <a:stretch>
            <a:fillRect/>
          </a:stretch>
        </p:blipFill>
        <p:spPr>
          <a:xfrm>
            <a:off x="6529065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  <p:grpSp>
        <p:nvGrpSpPr>
          <p:cNvPr id="9" name="Agrupar 8"/>
          <p:cNvGrpSpPr>
            <a:grpSpLocks noChangeAspect="1"/>
          </p:cNvGrpSpPr>
          <p:nvPr/>
        </p:nvGrpSpPr>
        <p:grpSpPr>
          <a:xfrm>
            <a:off x="-4" y="192710"/>
            <a:ext cx="1823189" cy="1440000"/>
            <a:chOff x="-3" y="192711"/>
            <a:chExt cx="2334782" cy="1844066"/>
          </a:xfrm>
        </p:grpSpPr>
        <p:sp>
          <p:nvSpPr>
            <p:cNvPr id="10" name="Conector Fora de Página 9"/>
            <p:cNvSpPr/>
            <p:nvPr/>
          </p:nvSpPr>
          <p:spPr>
            <a:xfrm>
              <a:off x="141476" y="192711"/>
              <a:ext cx="2051824" cy="1844066"/>
            </a:xfrm>
            <a:prstGeom prst="flowChartOffpageConnector">
              <a:avLst/>
            </a:prstGeom>
            <a:solidFill>
              <a:srgbClr val="FCE87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1" name="Imagem 10" descr="Placa vermelha com letras brancas&#10;&#10;Descrição gerada automaticamente com confiança média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3" y="400050"/>
              <a:ext cx="2334782" cy="1120695"/>
            </a:xfrm>
            <a:prstGeom prst="rect">
              <a:avLst/>
            </a:prstGeom>
          </p:spPr>
        </p:pic>
      </p:grpSp>
      <p:pic>
        <p:nvPicPr>
          <p:cNvPr id="5" name="Imagem 4">
            <a:extLst>
              <a:ext uri="{FF2B5EF4-FFF2-40B4-BE49-F238E27FC236}">
                <a16:creationId xmlns:a16="http://schemas.microsoft.com/office/drawing/2014/main" id="{F89B8057-A6EA-71AB-9976-092032453B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491" y="3429000"/>
            <a:ext cx="5972199" cy="337113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4FDA7FC-50FE-7566-F1D7-096C866B1B02}"/>
              </a:ext>
            </a:extLst>
          </p:cNvPr>
          <p:cNvSpPr txBox="1"/>
          <p:nvPr/>
        </p:nvSpPr>
        <p:spPr>
          <a:xfrm>
            <a:off x="221934" y="1668510"/>
            <a:ext cx="779790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Para a implementação do Sistema de Telecomunicação.</a:t>
            </a:r>
          </a:p>
          <a:p>
            <a:r>
              <a:rPr lang="pt-BR" dirty="0"/>
              <a:t>Foram feitos cálculos em </a:t>
            </a:r>
            <a:r>
              <a:rPr lang="pt-BR" dirty="0" err="1"/>
              <a:t>excel</a:t>
            </a:r>
            <a:r>
              <a:rPr lang="pt-BR" dirty="0"/>
              <a:t> com os custos para a instalação,</a:t>
            </a:r>
          </a:p>
          <a:p>
            <a:r>
              <a:rPr lang="pt-BR" dirty="0"/>
              <a:t>e com a utilização do Power BI, podemos </a:t>
            </a:r>
            <a:r>
              <a:rPr lang="pt-BR" dirty="0" err="1"/>
              <a:t>demosntar</a:t>
            </a:r>
            <a:r>
              <a:rPr lang="pt-BR" dirty="0"/>
              <a:t> por gráficos esses </a:t>
            </a:r>
          </a:p>
          <a:p>
            <a:r>
              <a:rPr lang="pt-BR" dirty="0"/>
              <a:t>dados  para a realização da instalação imediata de Estações Rádio Base, </a:t>
            </a:r>
          </a:p>
          <a:p>
            <a:r>
              <a:rPr lang="pt-BR" dirty="0"/>
              <a:t>lojas e serviços de voz e dados e venda de aparelhos celulares.</a:t>
            </a:r>
          </a:p>
          <a:p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LightSeedLeftStep">
      <a:dk1>
        <a:srgbClr val="000000"/>
      </a:dk1>
      <a:lt1>
        <a:srgbClr val="FFFFFF"/>
      </a:lt1>
      <a:dk2>
        <a:srgbClr val="1B2F2C"/>
      </a:dk2>
      <a:lt2>
        <a:srgbClr val="F0F0F3"/>
      </a:lt2>
      <a:accent1>
        <a:srgbClr val="A7A259"/>
      </a:accent1>
      <a:accent2>
        <a:srgbClr val="D99147"/>
      </a:accent2>
      <a:accent3>
        <a:srgbClr val="E38379"/>
      </a:accent3>
      <a:accent4>
        <a:srgbClr val="DD5C85"/>
      </a:accent4>
      <a:accent5>
        <a:srgbClr val="E379C8"/>
      </a:accent5>
      <a:accent6>
        <a:srgbClr val="C95CDD"/>
      </a:accent6>
      <a:hlink>
        <a:srgbClr val="6C71B0"/>
      </a:hlink>
      <a:folHlink>
        <a:srgbClr val="7F7F7F"/>
      </a:folHlink>
    </a:clrScheme>
    <a:fontScheme name="Blob">
      <a:majorFont>
        <a:latin typeface="Rockwell Nova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F06411FA5664741B6613914AE82B96A" ma:contentTypeVersion="10" ma:contentTypeDescription="Crie um novo documento." ma:contentTypeScope="" ma:versionID="3da6600781d77e6e3fcfd0488412639b">
  <xsd:schema xmlns:xsd="http://www.w3.org/2001/XMLSchema" xmlns:xs="http://www.w3.org/2001/XMLSchema" xmlns:p="http://schemas.microsoft.com/office/2006/metadata/properties" xmlns:ns2="5f1071c9-4910-42e8-86ce-7eb545bff1cd" xmlns:ns3="6f40c674-3a65-4daa-a1c2-e0dce2f5e7fb" targetNamespace="http://schemas.microsoft.com/office/2006/metadata/properties" ma:root="true" ma:fieldsID="f1dcb826bf29a5a91c91164111881747" ns2:_="" ns3:_="">
    <xsd:import namespace="5f1071c9-4910-42e8-86ce-7eb545bff1cd"/>
    <xsd:import namespace="6f40c674-3a65-4daa-a1c2-e0dce2f5e7f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1071c9-4910-42e8-86ce-7eb545bff1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2" nillable="true" ma:taxonomy="true" ma:internalName="lcf76f155ced4ddcb4097134ff3c332f" ma:taxonomyFieldName="MediaServiceImageTags" ma:displayName="Marcações de imagem" ma:readOnly="false" ma:fieldId="{5cf76f15-5ced-4ddc-b409-7134ff3c332f}" ma:taxonomyMulti="true" ma:sspId="0ef6089c-5148-4909-88ac-65974e5b7e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40c674-3a65-4daa-a1c2-e0dce2f5e7fb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a642a329-dc48-4681-a091-f3fda21f0226}" ma:internalName="TaxCatchAll" ma:showField="CatchAllData" ma:web="6f40c674-3a65-4daa-a1c2-e0dce2f5e7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f40c674-3a65-4daa-a1c2-e0dce2f5e7fb" xsi:nil="true"/>
    <lcf76f155ced4ddcb4097134ff3c332f xmlns="5f1071c9-4910-42e8-86ce-7eb545bff1cd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1999C6C-B663-410C-A3B7-0758CC87A1B1}"/>
</file>

<file path=customXml/itemProps2.xml><?xml version="1.0" encoding="utf-8"?>
<ds:datastoreItem xmlns:ds="http://schemas.openxmlformats.org/officeDocument/2006/customXml" ds:itemID="{E379E5B7-BD66-44B6-8DF6-8042E4AE3D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C35415-7380-4981-B527-CD18CFA6530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</TotalTime>
  <Words>432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2" baseType="lpstr">
      <vt:lpstr>Arial</vt:lpstr>
      <vt:lpstr>Avenir Next LT Pro</vt:lpstr>
      <vt:lpstr>Rockwell Nova Light</vt:lpstr>
      <vt:lpstr>Segoe UI</vt:lpstr>
      <vt:lpstr>The Hand Extrablack</vt:lpstr>
      <vt:lpstr>Times New Roman</vt:lpstr>
      <vt:lpstr>BlobVTI</vt:lpstr>
      <vt:lpstr>XI Feira de Soluções</vt:lpstr>
      <vt:lpstr>Integrantes</vt:lpstr>
      <vt:lpstr>Problema </vt:lpstr>
      <vt:lpstr>Tecnologias</vt:lpstr>
      <vt:lpstr>Solução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Fabiano Sabha</dc:creator>
  <cp:lastModifiedBy>Fabio araujo</cp:lastModifiedBy>
  <cp:revision>9</cp:revision>
  <dcterms:created xsi:type="dcterms:W3CDTF">2024-06-04T15:06:00Z</dcterms:created>
  <dcterms:modified xsi:type="dcterms:W3CDTF">2025-06-17T15:07:03Z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123EC1BF99294417B08FEDD505CC8C1E_12</vt:lpwstr>
  </property>
  <property fmtid="{D5CDD505-2E9C-101B-9397-08002B2CF9AE}" pid="3" name="KSOProductBuildVer">
    <vt:lpwstr>1046-12.2.0.21179</vt:lpwstr>
  </property>
  <property fmtid="{D5CDD505-2E9C-101B-9397-08002B2CF9AE}" pid="4" name="ContentTypeId">
    <vt:lpwstr>0x0101003F06411FA5664741B6613914AE82B96A</vt:lpwstr>
  </property>
</Properties>
</file>