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70" r:id="rId8"/>
    <p:sldId id="258" r:id="rId9"/>
    <p:sldId id="265" r:id="rId10"/>
    <p:sldId id="264" r:id="rId11"/>
    <p:sldId id="272" r:id="rId12"/>
    <p:sldId id="260" r:id="rId13"/>
    <p:sldId id="268" r:id="rId14"/>
    <p:sldId id="266" r:id="rId15"/>
    <p:sldId id="267" r:id="rId16"/>
    <p:sldId id="271" r:id="rId17"/>
    <p:sldId id="275" r:id="rId18"/>
    <p:sldId id="273" r:id="rId19"/>
    <p:sldId id="274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FD4A3-0A3D-F12A-3B0B-613609ED7CBD}" v="64" dt="2025-02-13T20:46:45.068"/>
    <p1510:client id="{46DE8757-43D2-38C5-5DED-552DDEBA62E8}" v="1188" dt="2025-02-13T20:30:29.627"/>
    <p1510:client id="{64A6DC1A-76FB-DD83-2753-9A2BF5EA70D3}" v="442" dt="2025-02-13T06:44:55.181"/>
    <p1510:client id="{CE0729F4-A0C8-6559-F962-73402478032D}" v="138" dt="2025-02-13T22:38:48.744"/>
    <p1510:client id="{D5E7C9CC-BE2D-1FC9-57B7-B1A8AA24AF0A}" v="155" dt="2025-02-13T23:10:1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560" y="168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57A3AE-F442-6BB8-8E8A-C3D266F0DB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8A12B-EF1A-F819-6351-8488A186EB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95A4605-CF4B-412B-98A6-7015D01DC72F}" type="datetimeFigureOut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FCF9CB-389E-4730-664B-036EA9822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006965-FC9E-66F6-0D41-F28E6941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C0C6-1984-73C1-3BCD-E9AF3244DD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095A-C99F-8822-481D-BBD4EA035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8FF0F2-CED2-4269-971C-0F7C43DA29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1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DC5EE-E1C5-0CCA-626C-1034654D3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7175" y="63801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1E0468C-8EB5-4879-911E-A5C644BE5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1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4852398-6CA3-9AFA-B757-5D8CBBA80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47175" y="63801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3A95429-BF0B-4E10-861B-200CDC0DE5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7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97B266-7D0F-E1CC-9275-50DC0D6D10C8}"/>
              </a:ext>
            </a:extLst>
          </p:cNvPr>
          <p:cNvCxnSpPr/>
          <p:nvPr userDrawn="1"/>
        </p:nvCxnSpPr>
        <p:spPr>
          <a:xfrm>
            <a:off x="6096000" y="1550988"/>
            <a:ext cx="0" cy="46529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BA06F45-C7A4-E0C6-9FA2-D6546C1CFA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147175" y="63801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4F694F2-E413-445B-AC53-47CC52F3C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0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9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5/feature-engineering-how-to-detect-and-remove-outliers-with-python-code/" TargetMode="External"/><Relationship Id="rId3" Type="http://schemas.openxmlformats.org/officeDocument/2006/relationships/hyperlink" Target="https://data.calgary.ca/Services-and-Amenities/311-Service-Requests/iahh-g8bj/about_data" TargetMode="External"/><Relationship Id="rId7" Type="http://schemas.openxmlformats.org/officeDocument/2006/relationships/hyperlink" Target="https://www.turing.com/kb/feature-engineering-in-ml-with-python" TargetMode="External"/><Relationship Id="rId2" Type="http://schemas.openxmlformats.org/officeDocument/2006/relationships/hyperlink" Target="https://www.calgary.ca/31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to_datetime.html" TargetMode="External"/><Relationship Id="rId5" Type="http://schemas.openxmlformats.org/officeDocument/2006/relationships/hyperlink" Target="https://medium.com/analytics-vidhya/appropriate-ways-to-treat-missing-values-f82f00edd9be" TargetMode="External"/><Relationship Id="rId4" Type="http://schemas.openxmlformats.org/officeDocument/2006/relationships/hyperlink" Target="https://www.datacamp.com/tutorial/guide-to-data-cleaning-in-python" TargetMode="External"/><Relationship Id="rId9" Type="http://schemas.openxmlformats.org/officeDocument/2006/relationships/hyperlink" Target="https://www.researchgate.net/publication/378841602_Impact_Of_Data_Visualization_In_Data_Analysis_To_Improve_The_Efficiency_Of_Machine_Learning_Mode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975" y="1741115"/>
            <a:ext cx="7831045" cy="2386385"/>
          </a:xfrm>
        </p:spPr>
        <p:txBody>
          <a:bodyPr lIns="91440" tIns="45720" rIns="91440" bIns="45720" anchor="b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" sz="4800" dirty="0">
                <a:latin typeface="Times New Roman"/>
                <a:ea typeface="+mn-lt"/>
                <a:cs typeface="+mn-lt"/>
              </a:rPr>
              <a:t>311 Service Requests Analysis and Visualization</a:t>
            </a:r>
            <a:endParaRPr lang="en-US" sz="4800" b="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5124" name="Text Placeholder 3">
            <a:extLst>
              <a:ext uri="{FF2B5EF4-FFF2-40B4-BE49-F238E27FC236}">
                <a16:creationId xmlns:a16="http://schemas.microsoft.com/office/drawing/2014/main" id="{708D426D-A9E5-30FE-EBED-419DE8AC6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577975" y="4849813"/>
            <a:ext cx="7842250" cy="1125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114999"/>
              </a:lnSpc>
              <a:spcAft>
                <a:spcPts val="0"/>
              </a:spcAft>
            </a:pPr>
            <a:r>
              <a:rPr lang="en" dirty="0"/>
              <a:t>Anitha Joseph</a:t>
            </a:r>
            <a:endParaRPr lang="en-US" dirty="0"/>
          </a:p>
          <a:p>
            <a:pPr>
              <a:lnSpc>
                <a:spcPct val="114999"/>
              </a:lnSpc>
              <a:spcAft>
                <a:spcPts val="0"/>
              </a:spcAft>
            </a:pPr>
            <a:r>
              <a:rPr lang="en" dirty="0"/>
              <a:t>Jincy Thomas</a:t>
            </a:r>
          </a:p>
          <a:p>
            <a:pPr>
              <a:lnSpc>
                <a:spcPct val="114999"/>
              </a:lnSpc>
              <a:spcAft>
                <a:spcPts val="0"/>
              </a:spcAft>
            </a:pPr>
            <a:r>
              <a:rPr lang="en" dirty="0">
                <a:ea typeface="Calibri"/>
                <a:cs typeface="Calibri"/>
              </a:rPr>
              <a:t>Megha R 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4B92F-53F3-716D-AA52-693757BF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41E2-FDCD-0A8B-9396-B1D8C518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4DC707B-75C7-6BC1-6ADF-F75DECB66A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25261" y="3317731"/>
            <a:ext cx="3797114" cy="3512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/>
                <a:cs typeface="Times New Roman"/>
              </a:rPr>
              <a:t>What is the service requested most frequently?</a:t>
            </a:r>
            <a:endParaRPr lang="en-US" altLang="en-US" sz="1600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F77E070-18AE-E22F-70E3-017B11137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Picture 4" descr="A close-up of black text&#10;&#10;AI-generated content may be incorrect.">
            <a:extLst>
              <a:ext uri="{FF2B5EF4-FFF2-40B4-BE49-F238E27FC236}">
                <a16:creationId xmlns:a16="http://schemas.microsoft.com/office/drawing/2014/main" id="{5357064D-A8AC-1A18-6B26-0D501A26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3" y="4208689"/>
            <a:ext cx="307657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54A1D-EDB6-E78D-4FBE-BECB9E4FDBAD}"/>
              </a:ext>
            </a:extLst>
          </p:cNvPr>
          <p:cNvSpPr txBox="1"/>
          <p:nvPr/>
        </p:nvSpPr>
        <p:spPr>
          <a:xfrm>
            <a:off x="5388749" y="1577789"/>
            <a:ext cx="49507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During which seasons do service requests occur most often? </a:t>
            </a:r>
            <a:endParaRPr lang="en-US" sz="1600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graph of service request&#10;&#10;AI-generated content may be incorrect.">
            <a:extLst>
              <a:ext uri="{FF2B5EF4-FFF2-40B4-BE49-F238E27FC236}">
                <a16:creationId xmlns:a16="http://schemas.microsoft.com/office/drawing/2014/main" id="{EF726BCF-500E-8237-266D-B2D0F562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88" y="2246220"/>
            <a:ext cx="6136903" cy="4006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162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92B07-93DE-A85A-9A9E-79AE8657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4F0B-11D2-3B95-FBBC-BCC16C31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35AA1C2-B0B7-A887-EAC7-E6B264A01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DF9C380-BD09-3E24-7423-9C97A3FF8E35}"/>
              </a:ext>
            </a:extLst>
          </p:cNvPr>
          <p:cNvSpPr txBox="1"/>
          <p:nvPr/>
        </p:nvSpPr>
        <p:spPr>
          <a:xfrm>
            <a:off x="557492" y="3301733"/>
            <a:ext cx="227343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  <a:cs typeface="Arial"/>
              </a:rPr>
              <a:t>Which agency handles the most and least number of service requests?​</a:t>
            </a:r>
            <a:endParaRPr lang="en-US" sz="160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No description has been provided for this image">
            <a:extLst>
              <a:ext uri="{FF2B5EF4-FFF2-40B4-BE49-F238E27FC236}">
                <a16:creationId xmlns:a16="http://schemas.microsoft.com/office/drawing/2014/main" id="{B84F9A88-6679-8912-85FE-F0EDABA7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64" y="1913133"/>
            <a:ext cx="8614891" cy="3851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0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145BB-A0A4-96C8-6D4D-2D881CA4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2D9B-0A0F-2C27-3A77-1C9259D2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A652CC1-4195-8C38-6EA3-324C8A6C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86FC-B46C-3EC8-945E-BAD14B1941AF}"/>
              </a:ext>
            </a:extLst>
          </p:cNvPr>
          <p:cNvSpPr txBox="1"/>
          <p:nvPr/>
        </p:nvSpPr>
        <p:spPr>
          <a:xfrm>
            <a:off x="1884189" y="1486539"/>
            <a:ext cx="84008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Segoe UI"/>
              </a:rPr>
              <a:t>​</a:t>
            </a:r>
            <a:r>
              <a:rPr lang="en-US" sz="1600" dirty="0">
                <a:latin typeface="Times New Roman"/>
                <a:cs typeface="Arial"/>
              </a:rPr>
              <a:t>How does the response time vary across different years?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8" name="Picture 7" descr="No description has been provided for this image">
            <a:extLst>
              <a:ext uri="{FF2B5EF4-FFF2-40B4-BE49-F238E27FC236}">
                <a16:creationId xmlns:a16="http://schemas.microsoft.com/office/drawing/2014/main" id="{51A99CC5-2B70-FCD9-9526-6B236EB2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5" y="1883228"/>
            <a:ext cx="8983537" cy="4495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36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2725E-B6C7-36E1-96CB-093A7CC9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30C4-71D5-AF7C-A210-A34F4EE7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AE0D62C-1C5E-9770-43F8-EBB5EEB03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C0E39-A86D-2A04-0EAE-23688BCE3310}"/>
              </a:ext>
            </a:extLst>
          </p:cNvPr>
          <p:cNvSpPr txBox="1"/>
          <p:nvPr/>
        </p:nvSpPr>
        <p:spPr>
          <a:xfrm>
            <a:off x="443754" y="1541929"/>
            <a:ext cx="109571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How has the volume of service requests changed over time ?</a:t>
            </a:r>
            <a:endParaRPr lang="en-US" sz="1600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No description has been provided for this image">
            <a:extLst>
              <a:ext uri="{FF2B5EF4-FFF2-40B4-BE49-F238E27FC236}">
                <a16:creationId xmlns:a16="http://schemas.microsoft.com/office/drawing/2014/main" id="{3F09F63D-CB42-904D-4EAB-C8000B31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38" y="2046474"/>
            <a:ext cx="9147922" cy="4367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20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21196-991D-B754-3861-BD699802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B2E7-3735-7AF2-21B2-092B953B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0FA6E19-D22D-49BF-B753-379017B86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3" name="Picture 2" descr="No description has been provided for this image">
            <a:extLst>
              <a:ext uri="{FF2B5EF4-FFF2-40B4-BE49-F238E27FC236}">
                <a16:creationId xmlns:a16="http://schemas.microsoft.com/office/drawing/2014/main" id="{3E122DE6-ADF7-3B1F-B5ED-FC2EDF6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8" y="2100983"/>
            <a:ext cx="4508047" cy="4026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DD15CFD-53C4-7D70-8F22-9CFB87B122A9}"/>
              </a:ext>
            </a:extLst>
          </p:cNvPr>
          <p:cNvSpPr txBox="1"/>
          <p:nvPr/>
        </p:nvSpPr>
        <p:spPr>
          <a:xfrm>
            <a:off x="937131" y="1421226"/>
            <a:ext cx="449580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Times New Roman"/>
              </a:rPr>
              <a:t>What is the average response rate and time for resolving service requests?</a:t>
            </a:r>
            <a:r>
              <a:rPr lang="en-US" sz="1600" dirty="0">
                <a:latin typeface="Times New Roman"/>
                <a:cs typeface="Times New Roman"/>
              </a:rPr>
              <a:t>​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0CDEC04-3A68-10DF-2B44-DD41D16409FE}"/>
              </a:ext>
            </a:extLst>
          </p:cNvPr>
          <p:cNvSpPr txBox="1"/>
          <p:nvPr/>
        </p:nvSpPr>
        <p:spPr>
          <a:xfrm>
            <a:off x="5877485" y="1489822"/>
            <a:ext cx="581977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Times New Roman"/>
              </a:rPr>
              <a:t>What differences are observed in the volume of service requests between weekends and weekdays?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 sz="160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No description has been provided for this image">
            <a:extLst>
              <a:ext uri="{FF2B5EF4-FFF2-40B4-BE49-F238E27FC236}">
                <a16:creationId xmlns:a16="http://schemas.microsoft.com/office/drawing/2014/main" id="{EB3D32F8-FBD7-FEF3-381C-1300D76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10" y="2194672"/>
            <a:ext cx="5063938" cy="3887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38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0D8D-EC78-CA21-3FEA-51953199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1673-5BEE-743B-3E4E-0EEDC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A974E87-3779-5BD2-A29A-F165AAECF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1985FC53-878F-6B7F-04A9-08A562AF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09" y="1501588"/>
            <a:ext cx="7179521" cy="4549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2D176-D2CA-59E3-6D62-56AF7DB9E11D}"/>
              </a:ext>
            </a:extLst>
          </p:cNvPr>
          <p:cNvSpPr txBox="1"/>
          <p:nvPr/>
        </p:nvSpPr>
        <p:spPr>
          <a:xfrm>
            <a:off x="1015253" y="3110753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Which service categories are popular and Identify how the most common service categories and how they vary over time?</a:t>
            </a:r>
            <a:endParaRPr lang="en-US" sz="1600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5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80452-0796-A1FD-6475-689568E2B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21DC-7249-9C2E-A957-F63E9D4A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8ED1AD0-55D6-1F11-14EF-26E61E9BA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869DD-C58F-71A9-C3F5-256CB0B03A73}"/>
              </a:ext>
            </a:extLst>
          </p:cNvPr>
          <p:cNvSpPr txBox="1"/>
          <p:nvPr/>
        </p:nvSpPr>
        <p:spPr>
          <a:xfrm>
            <a:off x="847164" y="1508312"/>
            <a:ext cx="97132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How do response times vary across different service categories, and which ones present potential bottlenecks?</a:t>
            </a:r>
            <a:endParaRPr lang="en-US" sz="160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Picture 4" descr="No description has been provided for this image">
            <a:extLst>
              <a:ext uri="{FF2B5EF4-FFF2-40B4-BE49-F238E27FC236}">
                <a16:creationId xmlns:a16="http://schemas.microsoft.com/office/drawing/2014/main" id="{5A3106BD-2C4C-EED7-2D28-F337F2F3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82" y="1983315"/>
            <a:ext cx="6691034" cy="4389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2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3DB97-7C81-2791-3042-AEFFE7F2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C248-6B3C-E297-2F68-6954A156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Conclusion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9D76165-4E7B-351D-BA30-8BFCB0A8F3B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61975" y="1504297"/>
            <a:ext cx="11024907" cy="43853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Times New Roman"/>
                <a:ea typeface="+mn-lt"/>
                <a:cs typeface="+mn-lt"/>
              </a:rPr>
              <a:t>Seasonal Trends: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Service request peaks in Summer and Autumn.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Agency Performance: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"Operational Services and Compliance" handles most requests; "Fleet and Inventory" the least.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Response Time: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Improved in 2024, but delays persist in infrastructure services.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Community Needs: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High demand for roads and waste management, in Center.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Top Service Categories: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Roads and Waste and Recycling Services (WRS).</a:t>
            </a:r>
            <a:endParaRPr lang="en-US" sz="1800" dirty="0">
              <a:latin typeface="Times New Roman"/>
              <a:ea typeface="Calibri"/>
              <a:cs typeface="Calibri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Geographical Insights: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DNC (Downtown) sees the most requests; 05G the least.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Weekend Surge: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Requests are higher on weekends.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Request Sources: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Email &amp; Social Media is the primary source; Web requests are minimal.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Volume Trends: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>
                <a:latin typeface="Times New Roman"/>
                <a:ea typeface="+mn-lt"/>
                <a:cs typeface="Calibri"/>
              </a:rPr>
              <a:t>R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equests p</a:t>
            </a:r>
            <a:r>
              <a:rPr lang="en-US" sz="1800" dirty="0">
                <a:latin typeface="Times New Roman"/>
                <a:ea typeface="+mn-lt"/>
                <a:cs typeface="Calibri"/>
              </a:rPr>
              <a:t>eak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in mid-2023, decline, minor rise in 2024, then steady drop.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Response Bottlenecks: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Roads (24 days) and Water Services (20 days) have the longest delays.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Service Engagement: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Finance showed the highest engagement.</a:t>
            </a:r>
          </a:p>
          <a:p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7E2DA6C-CB12-674C-CBDB-296B32AF7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6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3195-64A4-33D3-7644-C8D9ABD52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2DD-4654-0B2F-4655-102AFCC1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>
                <a:latin typeface="Times New Roman"/>
                <a:ea typeface="+mn-lt"/>
                <a:cs typeface="+mn-lt"/>
              </a:rPr>
              <a:t>References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34BE9C2-1B0D-01A8-042C-CC03A42DC17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61975" y="1773238"/>
            <a:ext cx="9725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sz="1400" b="1" dirty="0">
                <a:latin typeface="Arial"/>
                <a:ea typeface="Calibri"/>
                <a:cs typeface="Arial"/>
              </a:rPr>
              <a:t>Links</a:t>
            </a:r>
            <a:endParaRPr lang="en-US" sz="1400" dirty="0">
              <a:latin typeface="Arial"/>
              <a:ea typeface="Calibri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" sz="1400" b="1" dirty="0">
              <a:latin typeface="Arial"/>
              <a:ea typeface="Calibri"/>
              <a:cs typeface="Arial"/>
            </a:endParaRPr>
          </a:p>
          <a:p>
            <a:pPr marL="45720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https://www.calgary.ca/311.html</a:t>
            </a:r>
            <a:r>
              <a:rPr lang="en-CA" sz="1400" i="1" dirty="0">
                <a:latin typeface="DM Sans"/>
                <a:ea typeface="Calibri"/>
                <a:cs typeface="Calibri"/>
              </a:rPr>
              <a:t> </a:t>
            </a:r>
            <a:endParaRPr lang="en-US" sz="1400" dirty="0">
              <a:latin typeface="DM Sans"/>
              <a:ea typeface="Calibri"/>
              <a:cs typeface="Calibri"/>
            </a:endParaRPr>
          </a:p>
          <a:p>
            <a:pPr marL="45720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https://data.calgary.ca/Services-and-Amenities/311-Service-Requests/iahh-g8bj/about_data</a:t>
            </a:r>
            <a:endParaRPr lang="en-US" sz="1400">
              <a:latin typeface="DM Sans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https://www.datacamp.com/tutorial/guide-to-data-cleaning-in-python</a:t>
            </a:r>
            <a:endParaRPr lang="en-US" sz="1400">
              <a:latin typeface="Arial"/>
              <a:ea typeface="Calibri"/>
              <a:cs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https://medium.com/analytics-vidhya/appropriate-ways-to-treat-missing-values-f82f00edd9be</a:t>
            </a:r>
            <a:r>
              <a:rPr lang="en-CA" sz="1400" i="1" dirty="0">
                <a:latin typeface="DM Sans"/>
                <a:ea typeface="Calibri"/>
                <a:cs typeface="Calibri"/>
              </a:rPr>
              <a:t> </a:t>
            </a:r>
            <a:endParaRPr lang="en-US" sz="1400" dirty="0">
              <a:latin typeface="DM Sans"/>
              <a:ea typeface="Calibri"/>
              <a:cs typeface="Calibri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https://pandas.pydata.org/docs/reference/api/pandas.to_datetime.html</a:t>
            </a:r>
            <a:endParaRPr lang="en-CA" sz="1400">
              <a:latin typeface="DM Sans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https://www.turing.com/kb/feature-engineering-in-ml-with-python</a:t>
            </a:r>
            <a:r>
              <a:rPr lang="en-CA" sz="1400" i="1" dirty="0">
                <a:latin typeface="DM Sans"/>
                <a:ea typeface="Calibri"/>
                <a:cs typeface="Calibri"/>
              </a:rPr>
              <a:t>.</a:t>
            </a:r>
            <a:endParaRPr lang="en-CA" sz="1400" dirty="0">
              <a:latin typeface="DM Sans"/>
              <a:ea typeface="Calibri"/>
              <a:cs typeface="Calibri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https://www.analyticsvidhya.com/blog/2021/05/feature-engineering-how-to-detect-and-remove-outliers-with-python-code/</a:t>
            </a:r>
            <a:r>
              <a:rPr lang="en-CA" sz="1400" i="1" dirty="0">
                <a:latin typeface="DM Sans"/>
                <a:ea typeface="Calibri"/>
                <a:cs typeface="Calibri"/>
              </a:rPr>
              <a:t>.</a:t>
            </a:r>
            <a:endParaRPr lang="en-US" sz="1400" dirty="0">
              <a:latin typeface="DM Sans"/>
              <a:ea typeface="Calibri"/>
              <a:cs typeface="Calibri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r>
              <a:rPr lang="en-CA" sz="1400" i="1" dirty="0">
                <a:latin typeface="DM Sans"/>
                <a:ea typeface="Calibri"/>
                <a:cs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https://www.researchgate.net/publication/378841602_Impact_Of_Data_Visualization_In_Data_Analysis_To_Improve_The_Efficiency_Of_Machine_Learning_Models</a:t>
            </a:r>
            <a:r>
              <a:rPr lang="en-CA" sz="1400" i="1" dirty="0">
                <a:latin typeface="DM Sans"/>
                <a:ea typeface="Calibri"/>
                <a:cs typeface="Calibri"/>
              </a:rPr>
              <a:t> 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M Sans Light,Sans-Serif" panose="020B0604020202020204" pitchFamily="34" charset="0"/>
              <a:buChar char="●"/>
            </a:pPr>
            <a:endParaRPr lang="en-CA" sz="1400" i="1" dirty="0">
              <a:latin typeface="DM Sans"/>
              <a:ea typeface="Calibri"/>
              <a:cs typeface="Calibri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F8646F6-F2E8-CCD7-CC6E-898E36216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4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Calibri"/>
                <a:cs typeface="Calibri"/>
              </a:rPr>
              <a:t>Introduction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2B1DDEC-67AF-C75F-C585-57395808C98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61975" y="1717211"/>
            <a:ext cx="10901643" cy="309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Objective</a:t>
            </a:r>
            <a:r>
              <a:rPr lang="en-US" dirty="0">
                <a:latin typeface="Times New Roman"/>
                <a:ea typeface="+mn-lt"/>
                <a:cs typeface="+mn-lt"/>
              </a:rPr>
              <a:t>: To understand service request trends in Calgary and explore how 311 system data can be leveraged to identify and address community needs.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311 System Overview</a:t>
            </a:r>
            <a:r>
              <a:rPr lang="en-US" dirty="0">
                <a:latin typeface="Times New Roman"/>
                <a:ea typeface="+mn-lt"/>
                <a:cs typeface="+mn-lt"/>
              </a:rPr>
              <a:t>: An accessible platform allowing citizens to report non-emergency issues, request services, and obtain information, enabling local governments to respond effectively and improve city services.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7AABDFB-B81E-1F18-70D3-0A3A0D497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3FCD-F91B-F6F9-C021-5190E9A7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C7F3-F572-6E6E-5A51-B3622832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EE2C2A"/>
                </a:solidFill>
                <a:latin typeface="Times New Roman"/>
                <a:ea typeface="+mn-lt"/>
                <a:cs typeface="+mn-lt"/>
              </a:rPr>
              <a:t> Dataset Overview</a:t>
            </a:r>
            <a:endParaRPr lang="en-US">
              <a:solidFill>
                <a:srgbClr val="384655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7C6621B-1465-0A55-0FA9-06DC0B88F3F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1138" y="1504094"/>
            <a:ext cx="5181346" cy="415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cs typeface="Times New Roman"/>
              </a:rPr>
              <a:t>Source: </a:t>
            </a:r>
            <a:r>
              <a:rPr lang="en-CA" sz="1600" dirty="0">
                <a:latin typeface="Times New Roman"/>
                <a:cs typeface="Times New Roman"/>
              </a:rPr>
              <a:t>The City of Calgary’s open data portal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cs typeface="Times New Roman"/>
              </a:rPr>
              <a:t>Data Supplier: </a:t>
            </a:r>
            <a:r>
              <a:rPr lang="en-CA" sz="1600" dirty="0">
                <a:latin typeface="Times New Roman"/>
                <a:cs typeface="Times New Roman"/>
              </a:rPr>
              <a:t>The City of Calgary, Customer Service</a:t>
            </a: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cs typeface="Times New Roman"/>
              </a:rPr>
              <a:t>Actual Data: </a:t>
            </a:r>
            <a:r>
              <a:rPr lang="en-US" sz="1600" dirty="0">
                <a:latin typeface="Times New Roman"/>
                <a:cs typeface="Times New Roman"/>
              </a:rPr>
              <a:t>The data has 6.65M records and Time period covered is 2012 to present.</a:t>
            </a: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>
                <a:latin typeface="Times New Roman"/>
                <a:cs typeface="Times New Roman"/>
              </a:rPr>
              <a:t>Data Considered: </a:t>
            </a:r>
            <a:r>
              <a:rPr lang="en-CA" sz="1600" dirty="0">
                <a:latin typeface="Times New Roman"/>
                <a:cs typeface="Times New Roman"/>
              </a:rPr>
              <a:t>requests submitted via 311 from 2023 to 2024.</a:t>
            </a: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cs typeface="Times New Roman"/>
              </a:rPr>
              <a:t>Format and structure: </a:t>
            </a:r>
            <a:r>
              <a:rPr lang="en-CA" sz="1600" dirty="0">
                <a:latin typeface="Times New Roman"/>
                <a:cs typeface="Times New Roman"/>
              </a:rPr>
              <a:t>Structured data in tabular format consisting of  1,062,842 rows and 15 columns.</a:t>
            </a: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>
                <a:latin typeface="Times New Roman"/>
                <a:cs typeface="Times New Roman"/>
              </a:rPr>
              <a:t>License Details:</a:t>
            </a:r>
            <a:r>
              <a:rPr lang="en-CA" sz="1600" dirty="0">
                <a:latin typeface="Times New Roman"/>
                <a:cs typeface="Times New Roman"/>
              </a:rPr>
              <a:t> </a:t>
            </a:r>
            <a:r>
              <a:rPr lang="en-CA" sz="1600" dirty="0">
                <a:latin typeface="Times New Roman"/>
                <a:ea typeface="+mn-lt"/>
                <a:cs typeface="+mn-lt"/>
              </a:rPr>
              <a:t>Use, modify, publish, and distribute the information lawfully, except for Personal Information.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marL="171450" indent="-17145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384655"/>
              </a:solidFill>
              <a:latin typeface="Times New Roman"/>
              <a:cs typeface="Times New Roman"/>
            </a:endParaRPr>
          </a:p>
          <a:p>
            <a:pPr algn="just"/>
            <a:endParaRPr lang="en-US" altLang="en-US" sz="16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EAD8FD5-9304-1731-55FF-2F758EE6A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29AB78-5B07-80BE-E635-55DC3DB3B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16841"/>
              </p:ext>
            </p:extLst>
          </p:nvPr>
        </p:nvGraphicFramePr>
        <p:xfrm>
          <a:off x="5721927" y="1233054"/>
          <a:ext cx="5866465" cy="4856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542">
                  <a:extLst>
                    <a:ext uri="{9D8B030D-6E8A-4147-A177-3AD203B41FA5}">
                      <a16:colId xmlns:a16="http://schemas.microsoft.com/office/drawing/2014/main" val="4098983656"/>
                    </a:ext>
                  </a:extLst>
                </a:gridCol>
                <a:gridCol w="3467568">
                  <a:extLst>
                    <a:ext uri="{9D8B030D-6E8A-4147-A177-3AD203B41FA5}">
                      <a16:colId xmlns:a16="http://schemas.microsoft.com/office/drawing/2014/main" val="3338323957"/>
                    </a:ext>
                  </a:extLst>
                </a:gridCol>
                <a:gridCol w="1016355">
                  <a:extLst>
                    <a:ext uri="{9D8B030D-6E8A-4147-A177-3AD203B41FA5}">
                      <a16:colId xmlns:a16="http://schemas.microsoft.com/office/drawing/2014/main" val="405427307"/>
                    </a:ext>
                  </a:extLst>
                </a:gridCol>
              </a:tblGrid>
              <a:tr h="1526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CA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Column Name</a:t>
                      </a:r>
                      <a:endParaRPr lang="en-CA" sz="11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CA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Description</a:t>
                      </a:r>
                      <a:endParaRPr lang="en-CA" sz="11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CA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Data Type</a:t>
                      </a:r>
                      <a:endParaRPr lang="en-CA" sz="11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2074239640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service_request_id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unique identifier for an individual request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1882513836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requested_date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date the request was submitted.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2828000552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updated_date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most recent date the request was updated.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2256580835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closed_date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date the request was closed.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992283083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status_description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 current status of the request (e.g., open, closed).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3296376002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source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channel used to submit the request.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3494012570"/>
                  </a:ext>
                </a:extLst>
              </a:tr>
              <a:tr h="152678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service_name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type of service requested.</a:t>
                      </a:r>
                    </a:p>
                  </a:txBody>
                  <a:tcPr marL="37262" marR="37262" marT="26822" marB="26822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4151475376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agency_responsible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department responsible for this request.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4016151539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address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location of the service request (if applicable).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2167260895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comm_code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community code associated with the service request location.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3990816187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comm_name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 community's name associated with the service request location.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1028644612"/>
                  </a:ext>
                </a:extLst>
              </a:tr>
              <a:tr h="292633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location_type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type of location information provided for this service request. (None, Community Centrepoint, or Service Request Location).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3631898873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longitude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longitude of the service request.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Number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512348387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latitude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latitude of the service request.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Number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450224282"/>
                  </a:ext>
                </a:extLst>
              </a:tr>
              <a:tr h="178126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point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The spatial coordinates are based on latitude and longitude.</a:t>
                      </a:r>
                    </a:p>
                  </a:txBody>
                  <a:tcPr marL="63494" marR="63494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Point</a:t>
                      </a:r>
                    </a:p>
                  </a:txBody>
                  <a:tcPr marL="37262" marR="37262" marT="26822" marB="26822" anchor="b"/>
                </a:tc>
                <a:extLst>
                  <a:ext uri="{0D108BD9-81ED-4DB2-BD59-A6C34878D82A}">
                    <a16:rowId xmlns:a16="http://schemas.microsoft.com/office/drawing/2014/main" val="272201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5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6F81-977B-82AF-4619-2C9120EF8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468C-8EB5-4879-911E-A5C644BE531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29CF14-D1F7-F5B5-A3F1-ED2A5F338FF0}"/>
              </a:ext>
            </a:extLst>
          </p:cNvPr>
          <p:cNvSpPr/>
          <p:nvPr/>
        </p:nvSpPr>
        <p:spPr>
          <a:xfrm>
            <a:off x="3035112" y="1032658"/>
            <a:ext cx="6118042" cy="18643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Project Focus</a:t>
            </a: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Analyze various aspects of 311 service requests, including:</a:t>
            </a:r>
            <a:endParaRPr lang="en-US" sz="16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Community Analysis</a:t>
            </a:r>
            <a:endParaRPr lang="en-US" sz="1600">
              <a:solidFill>
                <a:schemeClr val="tx1"/>
              </a:solidFill>
              <a:latin typeface="Times New Roman"/>
              <a:ea typeface="+mn-lt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Service Request Trends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Response Efficiency &amp; Agency Performance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Service Categories &amp; Request Sources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US" sz="16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1400" dirty="0">
              <a:solidFill>
                <a:schemeClr val="tx1"/>
              </a:solidFill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127D7-515C-00B0-04D9-B9C9946B299F}"/>
              </a:ext>
            </a:extLst>
          </p:cNvPr>
          <p:cNvSpPr/>
          <p:nvPr/>
        </p:nvSpPr>
        <p:spPr>
          <a:xfrm>
            <a:off x="3762679" y="3428066"/>
            <a:ext cx="4670851" cy="1856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Goals</a:t>
            </a:r>
            <a:endParaRPr lang="en-US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Enhancing service efficiency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Supporting informed decision-making for city planning and operations.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66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2176-D004-5374-A4BC-AEC801D1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1A57-DDB1-1988-5916-107FAE65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Cleaning &amp; Preprocessing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7757F0A-6469-707E-9E15-53E87161193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61975" y="1773238"/>
            <a:ext cx="9725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Handling Missing Values</a:t>
            </a:r>
            <a:endParaRPr lang="en-US" sz="1400" b="1" dirty="0">
              <a:latin typeface="Times New Roman"/>
              <a:ea typeface="Calibri"/>
              <a:cs typeface="Calibri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Dropped the address column (due to high missing values).</a:t>
            </a:r>
            <a:endParaRPr lang="en-US" sz="14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Filled missing community codes using community names.</a:t>
            </a:r>
            <a:endParaRPr lang="en-US" sz="14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Imputed missing latitude &amp; longitude with median values.</a:t>
            </a:r>
            <a:endParaRPr lang="en-US" sz="14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b="1" dirty="0">
                <a:latin typeface="Times New Roman"/>
                <a:ea typeface="+mn-lt"/>
                <a:cs typeface="+mn-lt"/>
              </a:rPr>
              <a:t>Data Replacement</a:t>
            </a:r>
            <a:endParaRPr lang="en-US" sz="1400" b="1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Replaced </a:t>
            </a:r>
            <a:r>
              <a:rPr lang="en-US" sz="1400" dirty="0">
                <a:latin typeface="Times New Roman"/>
                <a:ea typeface="Calibri"/>
                <a:cs typeface="Calibri"/>
              </a:rPr>
              <a:t>"other"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values in the </a:t>
            </a:r>
            <a:r>
              <a:rPr lang="en-US" sz="1400" dirty="0">
                <a:latin typeface="Times New Roman"/>
                <a:ea typeface="Calibri"/>
                <a:cs typeface="Calibri"/>
              </a:rPr>
              <a:t>source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column with </a:t>
            </a:r>
            <a:r>
              <a:rPr lang="en-US" sz="1400" dirty="0">
                <a:latin typeface="Times New Roman"/>
                <a:ea typeface="Calibri"/>
                <a:cs typeface="Calibri"/>
              </a:rPr>
              <a:t>"Email and Social Media" </a:t>
            </a:r>
            <a:r>
              <a:rPr lang="en-US" sz="1400" dirty="0">
                <a:latin typeface="Times New Roman"/>
                <a:ea typeface="Calibri"/>
                <a:cs typeface="Times New Roman"/>
              </a:rPr>
              <a:t>(information obtained from 311 service request website).</a:t>
            </a:r>
          </a:p>
          <a:p>
            <a:pPr marL="0" indent="0">
              <a:buNone/>
            </a:pPr>
            <a:r>
              <a:rPr lang="en-US" sz="1400" b="1" dirty="0">
                <a:latin typeface="Times New Roman"/>
                <a:cs typeface="Times New Roman"/>
              </a:rPr>
              <a:t>Date &amp; Time Processing</a:t>
            </a:r>
            <a:endParaRPr lang="en-US" sz="1400" b="1" dirty="0">
              <a:latin typeface="Times New Roman"/>
              <a:ea typeface="Calibri" panose="020F0502020204030204"/>
              <a:cs typeface="Times New Roman"/>
            </a:endParaRPr>
          </a:p>
          <a:p>
            <a:pPr marL="285750" indent="-285750"/>
            <a:r>
              <a:rPr lang="en-US" sz="1400" dirty="0">
                <a:latin typeface="Times New Roman"/>
                <a:ea typeface="+mn-lt"/>
                <a:cs typeface="+mn-lt"/>
              </a:rPr>
              <a:t>Converted date columns to a standard date format.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pPr marL="285750" indent="-285750"/>
            <a:r>
              <a:rPr lang="en-US" sz="1400" dirty="0">
                <a:latin typeface="Times New Roman"/>
                <a:ea typeface="+mn-lt"/>
                <a:cs typeface="+mn-lt"/>
              </a:rPr>
              <a:t>Extracted useful date components: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200" dirty="0">
                <a:latin typeface="Times New Roman"/>
                <a:ea typeface="+mn-lt"/>
                <a:cs typeface="+mn-lt"/>
              </a:rPr>
              <a:t>Split dates into day, month, and year for easier analysis and seasonal trend detection.</a:t>
            </a:r>
            <a:endParaRPr lang="en-US" sz="1200" dirty="0">
              <a:latin typeface="Times New Roman"/>
              <a:ea typeface="+mn-lt"/>
              <a:cs typeface="Times New Roman"/>
            </a:endParaRPr>
          </a:p>
          <a:p>
            <a:pPr marL="285750" indent="-285750"/>
            <a:r>
              <a:rPr lang="en-US" sz="1400" dirty="0">
                <a:latin typeface="Times New Roman"/>
                <a:ea typeface="+mn-lt"/>
                <a:cs typeface="+mn-lt"/>
              </a:rPr>
              <a:t>Adjusted request status: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200" dirty="0">
                <a:latin typeface="Times New Roman"/>
                <a:ea typeface="+mn-lt"/>
                <a:cs typeface="+mn-lt"/>
              </a:rPr>
              <a:t>Changed some </a:t>
            </a:r>
            <a:r>
              <a:rPr lang="en-US" sz="1200" dirty="0">
                <a:latin typeface="Times New Roman"/>
                <a:ea typeface="Calibri" panose="020F0502020204030204"/>
                <a:cs typeface="Calibri" panose="020F0502020204030204"/>
              </a:rPr>
              <a:t>"open"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requests to </a:t>
            </a:r>
            <a:r>
              <a:rPr lang="en-US" sz="1200" dirty="0">
                <a:latin typeface="Times New Roman"/>
                <a:ea typeface="Calibri" panose="020F0502020204030204"/>
                <a:cs typeface="Calibri" panose="020F0502020204030204"/>
              </a:rPr>
              <a:t>"closed"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if a closed date existed (indicating completion).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/>
            <a:endParaRPr lang="en-US" sz="14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Times New Roman"/>
              <a:ea typeface="Calibri"/>
              <a:cs typeface="Calibri"/>
            </a:endParaRPr>
          </a:p>
          <a:p>
            <a:endParaRPr lang="en-US" sz="14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CE8FDFA-82B8-90F6-FDC1-7250D6130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7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E9C4-749A-50A8-4BE8-63DDABCF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A074-7423-584F-A7FA-C457A3F5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Cleaning &amp; Preprocessing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935369F-C123-67FF-292D-E3DEEC708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08828-FCBB-F98B-EF3F-176BFE03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51" y="1717166"/>
            <a:ext cx="9724372" cy="411566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1400" b="1" dirty="0">
                <a:latin typeface="Times New Roman"/>
                <a:ea typeface="+mn-lt"/>
                <a:cs typeface="Times New Roman"/>
              </a:rPr>
              <a:t>New Feature Creation: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Times New Roman"/>
              </a:rPr>
              <a:t>Weekend Request Indicator: Identified whether a request was made on a Saturday or Sunday to analyze weekend trends.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+mn-lt"/>
              </a:rPr>
              <a:t>Response Time: Added a column to measure the time taken to close each request.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+mn-lt"/>
              </a:rPr>
              <a:t>Duplicate Request Identifier: Identified requests that were marked as duplicates and categorized them as "Yes" (Duplicate) or "No" (Unique).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+mn-lt"/>
              </a:rPr>
              <a:t>Agency Divisions: Categorized service requests based on the agency responsible, splitting by relevant divisions under the Calgary Government.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+mn-lt"/>
              </a:rPr>
              <a:t>Community Sector: Categorizes requests by community sector, referencing Calgary Open Data. 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+mn-lt"/>
              </a:rPr>
              <a:t>Service Category Mapping: Identified broader service categories from the column "service name", helping classify requests into manageable groups.</a:t>
            </a:r>
          </a:p>
          <a:p>
            <a:pPr marL="514350" indent="-514350">
              <a:buAutoNum type="arabicPeriod"/>
            </a:pPr>
            <a:r>
              <a:rPr lang="en-US" sz="1400" dirty="0">
                <a:latin typeface="Times New Roman"/>
                <a:ea typeface="+mn-lt"/>
                <a:cs typeface="Times New Roman"/>
              </a:rPr>
              <a:t>Season Categorization: Requests were grouped into Spring, Summer, Autumn, and Winter based on Calgary's local dates.</a:t>
            </a:r>
            <a:endParaRPr lang="en-US" sz="140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82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133-BE96-4F6D-5E5D-7F94E35B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7A78-F993-BEE3-9697-D8FCE002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468C-8EB5-4879-911E-A5C644BE531E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5" name="Picture 14" descr="A graph showing a service request&#10;&#10;AI-generated content may be incorrect.">
            <a:extLst>
              <a:ext uri="{FF2B5EF4-FFF2-40B4-BE49-F238E27FC236}">
                <a16:creationId xmlns:a16="http://schemas.microsoft.com/office/drawing/2014/main" id="{EA84BB57-521E-CC4A-EAEB-C15A66F7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10" y="1968953"/>
            <a:ext cx="4248151" cy="3170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No description has been provided for this image">
            <a:extLst>
              <a:ext uri="{FF2B5EF4-FFF2-40B4-BE49-F238E27FC236}">
                <a16:creationId xmlns:a16="http://schemas.microsoft.com/office/drawing/2014/main" id="{68B42C26-9064-B00B-0DFA-1E07EAA9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80" y="2110467"/>
            <a:ext cx="3878037" cy="2898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No description has been provided for this image">
            <a:extLst>
              <a:ext uri="{FF2B5EF4-FFF2-40B4-BE49-F238E27FC236}">
                <a16:creationId xmlns:a16="http://schemas.microsoft.com/office/drawing/2014/main" id="{12AB703F-9914-F60C-FD08-1B4688EAA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6" y="2045154"/>
            <a:ext cx="3181350" cy="3018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535259-497F-5356-7771-92956C2578F2}"/>
              </a:ext>
            </a:extLst>
          </p:cNvPr>
          <p:cNvSpPr txBox="1"/>
          <p:nvPr/>
        </p:nvSpPr>
        <p:spPr>
          <a:xfrm>
            <a:off x="304800" y="15022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Requests by year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17CC38-4C63-BBDC-3F92-44241D81D078}"/>
              </a:ext>
            </a:extLst>
          </p:cNvPr>
          <p:cNvSpPr txBox="1"/>
          <p:nvPr/>
        </p:nvSpPr>
        <p:spPr>
          <a:xfrm>
            <a:off x="3657600" y="1502228"/>
            <a:ext cx="3026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Updated requests by year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46AE4-F5DD-9AF2-F6FA-F1D117FC2827}"/>
              </a:ext>
            </a:extLst>
          </p:cNvPr>
          <p:cNvSpPr txBox="1"/>
          <p:nvPr/>
        </p:nvSpPr>
        <p:spPr>
          <a:xfrm>
            <a:off x="7772400" y="15022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Closed requests by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DBE10-8B08-0DF3-C63C-A5D2AC8A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8B46-EF5D-8FC7-AF27-4756ED22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D4DCA2C-A375-BA72-D08A-A257B1E4F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30BD4-22FD-5C8D-0E80-122F77677E24}"/>
              </a:ext>
            </a:extLst>
          </p:cNvPr>
          <p:cNvSpPr txBox="1"/>
          <p:nvPr/>
        </p:nvSpPr>
        <p:spPr>
          <a:xfrm>
            <a:off x="3065368" y="1526802"/>
            <a:ext cx="54438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1600" dirty="0">
                <a:latin typeface="Times New Roman"/>
              </a:rPr>
              <a:t>What is the primary source of service requests?</a:t>
            </a:r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7A4C-1AB3-778A-D3A1-E2FC8718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1934696"/>
            <a:ext cx="5563721" cy="4344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01498-65B7-F2D6-7071-9D6E2ACF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828D-75B9-0490-BDA6-27715587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63550"/>
            <a:ext cx="9725025" cy="1033463"/>
          </a:xfrm>
        </p:spPr>
        <p:txBody>
          <a:bodyPr lIns="91440" tIns="45720" rIns="91440" bIns="45720" anchor="ctr" anchorCtr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Times New Roman"/>
                <a:ea typeface="+mn-lt"/>
                <a:cs typeface="+mn-lt"/>
              </a:rPr>
              <a:t>Data Analysis &amp; Visualizations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7519B8C-F4CE-D2BE-DDC8-30D0FFACA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B2359F6-F8A3-4A6B-B016-BEDBA6B067F5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Picture 4" descr="A map of a service request&#10;&#10;AI-generated content may be incorrect.">
            <a:extLst>
              <a:ext uri="{FF2B5EF4-FFF2-40B4-BE49-F238E27FC236}">
                <a16:creationId xmlns:a16="http://schemas.microsoft.com/office/drawing/2014/main" id="{09903681-BABF-F49C-88FC-077CC277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3" y="2050675"/>
            <a:ext cx="5136107" cy="4347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05223-7AEE-EAFB-BA85-4F8BC80AD095}"/>
              </a:ext>
            </a:extLst>
          </p:cNvPr>
          <p:cNvSpPr txBox="1"/>
          <p:nvPr/>
        </p:nvSpPr>
        <p:spPr>
          <a:xfrm>
            <a:off x="858371" y="1452282"/>
            <a:ext cx="4580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Which community has the largest and smallest number of service requests?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990AB-0A7C-6338-96FF-A044101BC96D}"/>
              </a:ext>
            </a:extLst>
          </p:cNvPr>
          <p:cNvSpPr txBox="1"/>
          <p:nvPr/>
        </p:nvSpPr>
        <p:spPr>
          <a:xfrm>
            <a:off x="7001435" y="1731682"/>
            <a:ext cx="4318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Are there any specific needs for certain areas?</a:t>
            </a:r>
            <a:endParaRPr lang="en-US" sz="1600" dirty="0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7B81E2EA-C744-4CE3-A77C-9F3B19AC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93" y="2395538"/>
            <a:ext cx="522922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5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15" ma:contentTypeDescription="Create a new document." ma:contentTypeScope="" ma:versionID="3387522b3212352fc6bbea455d3cfc53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e28e2b4de73025e43726d49ef756c6aa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ABDF2-BD05-4010-80BA-3DB41DBF8678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3.xml><?xml version="1.0" encoding="utf-8"?>
<ds:datastoreItem xmlns:ds="http://schemas.openxmlformats.org/officeDocument/2006/customXml" ds:itemID="{88FE4E6F-A4E5-40F2-8CE2-36663D7A0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311 Service Requests Analysis and Visualization</vt:lpstr>
      <vt:lpstr>Introduction</vt:lpstr>
      <vt:lpstr> Dataset Overview</vt:lpstr>
      <vt:lpstr>PowerPoint Presentation</vt:lpstr>
      <vt:lpstr>Data Cleaning &amp; Preprocessing</vt:lpstr>
      <vt:lpstr>Data Cleaning &amp; Preprocessing</vt:lpstr>
      <vt:lpstr>Overview</vt:lpstr>
      <vt:lpstr>Data Analysis &amp; Visualizations</vt:lpstr>
      <vt:lpstr>Data Analysis &amp; Visualizations</vt:lpstr>
      <vt:lpstr>Data Analysis &amp; Visualizations</vt:lpstr>
      <vt:lpstr>Data Analysis &amp; Visualizations</vt:lpstr>
      <vt:lpstr>Data Analysis &amp; Visualizations</vt:lpstr>
      <vt:lpstr>Data Analysis &amp; Visualizations</vt:lpstr>
      <vt:lpstr>Data Analysis &amp; Visualizations</vt:lpstr>
      <vt:lpstr>Data Analysis &amp; Visualizations</vt:lpstr>
      <vt:lpstr>Data Analysis &amp; Visualizations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Bentham</dc:creator>
  <cp:lastModifiedBy>word2</cp:lastModifiedBy>
  <cp:revision>897</cp:revision>
  <dcterms:created xsi:type="dcterms:W3CDTF">2018-02-28T16:41:54Z</dcterms:created>
  <dcterms:modified xsi:type="dcterms:W3CDTF">2025-02-13T23:12:12Z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20700</vt:r8>
  </property>
</Properties>
</file>